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9" r:id="rId2"/>
    <p:sldId id="308" r:id="rId3"/>
    <p:sldId id="380" r:id="rId4"/>
    <p:sldId id="374" r:id="rId5"/>
    <p:sldId id="286" r:id="rId6"/>
    <p:sldId id="333" r:id="rId7"/>
    <p:sldId id="381" r:id="rId8"/>
    <p:sldId id="382" r:id="rId9"/>
    <p:sldId id="379" r:id="rId10"/>
    <p:sldId id="376" r:id="rId11"/>
    <p:sldId id="383" r:id="rId12"/>
    <p:sldId id="384" r:id="rId13"/>
    <p:sldId id="385" r:id="rId14"/>
    <p:sldId id="377" r:id="rId15"/>
    <p:sldId id="334" r:id="rId16"/>
    <p:sldId id="350" r:id="rId17"/>
    <p:sldId id="386" r:id="rId18"/>
    <p:sldId id="387" r:id="rId19"/>
    <p:sldId id="388" r:id="rId20"/>
  </p:sldIdLst>
  <p:sldSz cx="9144000" cy="5143500" type="screen16x9"/>
  <p:notesSz cx="6858000" cy="9144000"/>
  <p:custDataLst>
    <p:tags r:id="rId2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AFA52"/>
    <a:srgbClr val="34FC77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32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480" y="-80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92E4B5-82AC-4DFE-9106-787DF040693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21073D2B-8196-4870-B190-03F4D757392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C93B135-4093-4227-BC78-CEB10392000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4DA91E4-6662-44BE-8620-8FCE085DC11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2531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9ABF017D-8C78-4B44-A990-2E15FD7BBD4F}" type="slidenum"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90650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5F86-1140-4437-8BBE-90EE9097F98B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D3444-F0B3-46A6-8A80-844C80BC89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DAE2B-0E82-496D-90C2-57214DD82D41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62E18-3245-4528-AC2C-1CBDC288B4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1DEA-AFA6-4593-8B59-4AAB34100BC0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E77FE-5657-4B3F-B0CC-8DEC6106CB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F72363-9ADA-4167-AA60-EA45839F1CAC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B0021-01FF-4671-8747-84DE4C33F2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F72363-9ADA-4167-AA60-EA45839F1CAC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B0021-01FF-4671-8747-84DE4C33F2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7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8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40F72363-9ADA-4167-AA60-EA45839F1CAC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 smtClean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3CCB0021-01FF-4671-8747-84DE4C33F26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373274"/>
            <a:ext cx="9144000" cy="110908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2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第六章  概率初步</a:t>
            </a:r>
          </a:p>
        </p:txBody>
      </p:sp>
      <p:sp>
        <p:nvSpPr>
          <p:cNvPr id="2051" name="文本框 6"/>
          <p:cNvSpPr txBox="1">
            <a:spLocks noChangeArrowheads="1"/>
          </p:cNvSpPr>
          <p:nvPr/>
        </p:nvSpPr>
        <p:spPr bwMode="auto">
          <a:xfrm>
            <a:off x="0" y="1930253"/>
            <a:ext cx="914400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5400" b="1" dirty="0" smtClean="0">
                <a:latin typeface="微软雅黑" panose="020B0503020204020204" pitchFamily="34" charset="-122"/>
                <a:sym typeface="+mn-ea"/>
              </a:rPr>
              <a:t>感</a:t>
            </a:r>
            <a:r>
              <a:rPr lang="zh-CN" altLang="en-US" sz="5400" b="1" dirty="0">
                <a:latin typeface="微软雅黑" panose="020B0503020204020204" pitchFamily="34" charset="-122"/>
                <a:sym typeface="+mn-ea"/>
              </a:rPr>
              <a:t>受可能性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303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8436" name="内容占位符 2"/>
          <p:cNvSpPr txBox="1">
            <a:spLocks noChangeArrowheads="1"/>
          </p:cNvSpPr>
          <p:nvPr/>
        </p:nvSpPr>
        <p:spPr bwMode="auto">
          <a:xfrm>
            <a:off x="1540669" y="1632348"/>
            <a:ext cx="6774656" cy="316825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None/>
              <a:defRPr/>
            </a:pPr>
            <a:r>
              <a:rPr lang="zh-CN" altLang="en-US" sz="1800" dirty="0" smtClean="0">
                <a:latin typeface="+mn-ea"/>
                <a:ea typeface="+mn-ea"/>
              </a:rPr>
              <a:t>利用质地均匀的骰子和同桌做游戏，规则如下：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None/>
              <a:defRPr/>
            </a:pPr>
            <a:r>
              <a:rPr lang="zh-CN" altLang="en-US" sz="1800" dirty="0" smtClean="0">
                <a:latin typeface="+mn-ea"/>
                <a:ea typeface="+mn-ea"/>
              </a:rPr>
              <a:t>（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dirty="0" smtClean="0">
                <a:latin typeface="+mn-ea"/>
                <a:ea typeface="+mn-ea"/>
              </a:rPr>
              <a:t>）两人同时做游戏，各自掷一枚骰子，每人可以只掷一次骰子，也可以连续地掷几次骰子.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None/>
              <a:defRPr/>
            </a:pPr>
            <a:r>
              <a:rPr lang="zh-CN" altLang="en-US" sz="1800" dirty="0" smtClean="0">
                <a:latin typeface="+mn-ea"/>
                <a:ea typeface="+mn-ea"/>
              </a:rPr>
              <a:t>（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dirty="0" smtClean="0">
                <a:latin typeface="+mn-ea"/>
                <a:ea typeface="+mn-ea"/>
              </a:rPr>
              <a:t>）当掷出的点数和不超过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sz="1800" dirty="0" smtClean="0">
                <a:latin typeface="+mn-ea"/>
                <a:ea typeface="+mn-ea"/>
              </a:rPr>
              <a:t>时，如果决定停止掷，那么你的得分就是所掷出的点数和；当掷出的点数和超过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sz="1800" dirty="0" smtClean="0">
                <a:latin typeface="+mn-ea"/>
                <a:ea typeface="+mn-ea"/>
              </a:rPr>
              <a:t>时，必须停止掷，并且你的得分为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None/>
              <a:defRPr/>
            </a:pPr>
            <a:r>
              <a:rPr lang="zh-CN" altLang="en-US" sz="1800" dirty="0" smtClean="0">
                <a:latin typeface="+mn-ea"/>
                <a:ea typeface="+mn-ea"/>
              </a:rPr>
              <a:t>（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sz="1800" dirty="0" smtClean="0">
                <a:latin typeface="+mn-ea"/>
                <a:ea typeface="+mn-ea"/>
              </a:rPr>
              <a:t>）比较两人的得分，谁的得分多谁就获胜 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  <a:endParaRPr lang="zh-CN" altLang="en-US" sz="1800" dirty="0" smtClean="0">
              <a:latin typeface="+mn-ea"/>
              <a:ea typeface="+mn-ea"/>
            </a:endParaRPr>
          </a:p>
        </p:txBody>
      </p:sp>
      <p:grpSp>
        <p:nvGrpSpPr>
          <p:cNvPr id="11268" name="组合 4"/>
          <p:cNvGrpSpPr/>
          <p:nvPr/>
        </p:nvGrpSpPr>
        <p:grpSpPr bwMode="auto">
          <a:xfrm>
            <a:off x="1075135" y="1013223"/>
            <a:ext cx="1200150" cy="457200"/>
            <a:chOff x="1415449" y="1524000"/>
            <a:chExt cx="1599600" cy="609600"/>
          </a:xfrm>
        </p:grpSpPr>
        <p:sp>
          <p:nvSpPr>
            <p:cNvPr id="6" name="圆角矩形 5"/>
            <p:cNvSpPr/>
            <p:nvPr/>
          </p:nvSpPr>
          <p:spPr>
            <a:xfrm>
              <a:off x="1415449" y="1524000"/>
              <a:ext cx="1599600" cy="6096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431318" y="1593851"/>
              <a:ext cx="1583731" cy="45140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zh-CN" altLang="en-US" sz="1600" b="1" dirty="0" smtClean="0">
                  <a:latin typeface="+mn-ea"/>
                  <a:ea typeface="+mn-ea"/>
                </a:rPr>
                <a:t>探究活动</a:t>
              </a:r>
              <a:r>
                <a:rPr lang="en-US" altLang="zh-CN" sz="1600" b="1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2</a:t>
              </a:r>
              <a:endParaRPr lang="zh-CN" altLang="en-US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aphicFrame>
        <p:nvGraphicFramePr>
          <p:cNvPr id="3" name="Group 148"/>
          <p:cNvGraphicFramePr>
            <a:graphicFrameLocks noGrp="1"/>
          </p:cNvGraphicFramePr>
          <p:nvPr/>
        </p:nvGraphicFramePr>
        <p:xfrm>
          <a:off x="728663" y="1013222"/>
          <a:ext cx="7936707" cy="3187307"/>
        </p:xfrm>
        <a:graphic>
          <a:graphicData uri="http://schemas.openxmlformats.org/drawingml/2006/table">
            <a:tbl>
              <a:tblPr/>
              <a:tblGrid>
                <a:gridCol w="1203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1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次数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选手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</a:t>
                      </a: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次点数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</a:t>
                      </a: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次点数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</a:t>
                      </a: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次点数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得分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8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第一次游戏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甲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95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乙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第二次游戏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甲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乙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8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第三次游戏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甲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3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乙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kumimoji="0" lang="zh-CN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2" marR="68582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 Box 97"/>
          <p:cNvSpPr txBox="1">
            <a:spLocks noChangeArrowheads="1"/>
          </p:cNvSpPr>
          <p:nvPr/>
        </p:nvSpPr>
        <p:spPr bwMode="auto">
          <a:xfrm>
            <a:off x="633413" y="4418410"/>
            <a:ext cx="6324600" cy="37702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zh-CN" altLang="en-US" sz="2000" dirty="0" smtClean="0">
                <a:solidFill>
                  <a:srgbClr val="0070C0"/>
                </a:solidFill>
                <a:latin typeface="+mn-ea"/>
                <a:ea typeface="+mn-ea"/>
              </a:rPr>
              <a:t>在游戏过程中，如何决定继续掷骰子还是停止掷骰子呢？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0483" name="矩形 24"/>
          <p:cNvSpPr>
            <a:spLocks noChangeArrowheads="1"/>
          </p:cNvSpPr>
          <p:nvPr/>
        </p:nvSpPr>
        <p:spPr bwMode="auto">
          <a:xfrm>
            <a:off x="1073944" y="901303"/>
            <a:ext cx="6919913" cy="85113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indent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1800" dirty="0" smtClean="0">
                <a:solidFill>
                  <a:srgbClr val="0070C0"/>
                </a:solidFill>
                <a:latin typeface="+mn-ea"/>
                <a:ea typeface="+mn-ea"/>
              </a:rPr>
              <a:t>在做游戏的过程中，如果前面掷出的点数和已经是</a:t>
            </a:r>
            <a:r>
              <a:rPr lang="en-US" altLang="zh-CN" sz="1800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CN" altLang="en-US" sz="1800" dirty="0" smtClean="0">
                <a:solidFill>
                  <a:srgbClr val="0070C0"/>
                </a:solidFill>
                <a:latin typeface="+mn-ea"/>
                <a:ea typeface="+mn-ea"/>
              </a:rPr>
              <a:t>，你是决定继续掷还是决定停止掷？如果掷出的点数和已经是</a:t>
            </a:r>
            <a:r>
              <a:rPr lang="en-US" altLang="zh-CN" sz="1800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r>
              <a:rPr lang="zh-CN" altLang="en-US" sz="1800" dirty="0" smtClean="0">
                <a:solidFill>
                  <a:srgbClr val="0070C0"/>
                </a:solidFill>
                <a:latin typeface="+mn-ea"/>
                <a:ea typeface="+mn-ea"/>
              </a:rPr>
              <a:t>呢？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22710" y="4579144"/>
            <a:ext cx="7421165" cy="3462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indent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你认为小明和小颖的说法有道理吗？</a:t>
            </a:r>
          </a:p>
        </p:txBody>
      </p:sp>
      <p:sp>
        <p:nvSpPr>
          <p:cNvPr id="6" name="矩形 24"/>
          <p:cNvSpPr>
            <a:spLocks noChangeArrowheads="1"/>
          </p:cNvSpPr>
          <p:nvPr/>
        </p:nvSpPr>
        <p:spPr bwMode="auto">
          <a:xfrm>
            <a:off x="1073944" y="1881188"/>
            <a:ext cx="7069931" cy="126682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indent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1800" dirty="0" smtClean="0">
                <a:latin typeface="+mn-ea"/>
                <a:ea typeface="+mn-ea"/>
              </a:rPr>
              <a:t>小明：掷出的点数和是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CN" altLang="en-US" sz="1800" dirty="0" smtClean="0">
                <a:latin typeface="+mn-ea"/>
                <a:ea typeface="+mn-ea"/>
              </a:rPr>
              <a:t>，根据游戏规则，再掷一次，如果掷出的点数不是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zh-CN" altLang="en-US" sz="1800" dirty="0" smtClean="0">
                <a:latin typeface="+mn-ea"/>
                <a:ea typeface="+mn-ea"/>
              </a:rPr>
              <a:t>，那么我的得分就会增加，而掷出的点数不是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zh-CN" altLang="en-US" sz="1800" dirty="0" smtClean="0">
                <a:latin typeface="+mn-ea"/>
                <a:ea typeface="+mn-ea"/>
              </a:rPr>
              <a:t>的可能性比较大，所以我决定继续掷 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  <a:endParaRPr lang="zh-CN" altLang="en-US" sz="1800" dirty="0" smtClean="0">
              <a:latin typeface="+mn-ea"/>
              <a:ea typeface="+mn-ea"/>
            </a:endParaRPr>
          </a:p>
        </p:txBody>
      </p:sp>
      <p:sp>
        <p:nvSpPr>
          <p:cNvPr id="7" name="矩形 24"/>
          <p:cNvSpPr>
            <a:spLocks noChangeArrowheads="1"/>
          </p:cNvSpPr>
          <p:nvPr/>
        </p:nvSpPr>
        <p:spPr bwMode="auto">
          <a:xfrm>
            <a:off x="1073944" y="3198019"/>
            <a:ext cx="7069931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</a:rPr>
              <a:t>小颖：掷出的点数和已经是</a:t>
            </a:r>
            <a:r>
              <a:rPr lang="en-US" altLang="zh-CN" dirty="0">
                <a:latin typeface="Times New Roman" panose="02020603050405020304" pitchFamily="18" charset="0"/>
              </a:rPr>
              <a:t>9</a:t>
            </a:r>
            <a:r>
              <a:rPr lang="zh-CN" altLang="en-US" dirty="0">
                <a:latin typeface="微软雅黑" panose="020B0503020204020204" pitchFamily="34" charset="-122"/>
              </a:rPr>
              <a:t>，再掷一次，如果掷出的点数不是</a:t>
            </a: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微软雅黑" panose="020B0503020204020204" pitchFamily="34" charset="-122"/>
              </a:rPr>
              <a:t>，那么得分就会变成</a:t>
            </a:r>
            <a:r>
              <a:rPr lang="en-US" altLang="zh-CN" dirty="0">
                <a:latin typeface="Times New Roman" panose="02020603050405020304" pitchFamily="18" charset="0"/>
              </a:rPr>
              <a:t>0</a:t>
            </a:r>
            <a:r>
              <a:rPr lang="zh-CN" altLang="en-US" dirty="0">
                <a:latin typeface="微软雅黑" panose="020B0503020204020204" pitchFamily="34" charset="-122"/>
              </a:rPr>
              <a:t>，而掷出的点数是</a:t>
            </a: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微软雅黑" panose="020B0503020204020204" pitchFamily="34" charset="-122"/>
              </a:rPr>
              <a:t>的可能性比较小，所以我决定停止掷 </a:t>
            </a:r>
            <a:r>
              <a:rPr lang="en-US" altLang="zh-CN" dirty="0">
                <a:latin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内容占位符 2"/>
          <p:cNvSpPr txBox="1">
            <a:spLocks noChangeArrowheads="1"/>
          </p:cNvSpPr>
          <p:nvPr/>
        </p:nvSpPr>
        <p:spPr>
          <a:xfrm>
            <a:off x="1073944" y="1568053"/>
            <a:ext cx="2375297" cy="414338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可能性的大小</a:t>
            </a:r>
          </a:p>
        </p:txBody>
      </p:sp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1556147" y="2767012"/>
            <a:ext cx="4980384" cy="54768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一般地，随机事件发生的可能性是有大有小的 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zh-CN" altLang="en-US" sz="1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pic>
        <p:nvPicPr>
          <p:cNvPr id="15363" name="Picture 3" descr="22311265635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6" y="2351485"/>
            <a:ext cx="14288" cy="3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089422" y="1020366"/>
            <a:ext cx="7300913" cy="3531394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 anchor="ctr">
            <a:spAutoFit/>
          </a:bodyPr>
          <a:lstStyle>
            <a:lvl1pPr indent="1333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0" algn="just" eaLnBrk="0" hangingPunct="0">
              <a:lnSpc>
                <a:spcPct val="250000"/>
              </a:lnSpc>
              <a:defRPr/>
            </a:pP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  <a:cs typeface="Times New Roman" panose="02020603050405020304" pitchFamily="18" charset="0"/>
              </a:rPr>
              <a:t>练习</a:t>
            </a:r>
            <a:r>
              <a:rPr lang="en-US" altLang="zh-CN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  <a:cs typeface="Times New Roman" panose="02020603050405020304" pitchFamily="18" charset="0"/>
              </a:rPr>
              <a:t>、</a:t>
            </a:r>
            <a:r>
              <a:rPr lang="zh-CN" altLang="en-US" dirty="0">
                <a:latin typeface="+mn-ea"/>
                <a:ea typeface="+mn-ea"/>
                <a:cs typeface="Times New Roman" panose="02020603050405020304" pitchFamily="18" charset="0"/>
              </a:rPr>
              <a:t>下列事件中，随机事件是（      ）</a:t>
            </a:r>
            <a:endParaRPr lang="zh-CN" altLang="en-US" dirty="0">
              <a:latin typeface="+mn-ea"/>
              <a:ea typeface="+mn-ea"/>
            </a:endParaRPr>
          </a:p>
          <a:p>
            <a:pPr indent="0" algn="just" eaLnBrk="0" hangingPunct="0">
              <a:lnSpc>
                <a:spcPct val="250000"/>
              </a:lnSpc>
              <a:defRPr/>
            </a:pPr>
            <a:r>
              <a:rPr lang="en-US" altLang="zh-CN" dirty="0">
                <a:latin typeface="+mn-ea"/>
                <a:ea typeface="+mn-ea"/>
                <a:cs typeface="Times New Roman" panose="02020603050405020304" pitchFamily="18" charset="0"/>
              </a:rPr>
              <a:t>      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dirty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+mn-ea"/>
                <a:ea typeface="+mn-ea"/>
                <a:cs typeface="Times New Roman" panose="02020603050405020304" pitchFamily="18" charset="0"/>
              </a:rPr>
              <a:t>没有水分，种子仍能发芽                </a:t>
            </a:r>
            <a:endParaRPr lang="en-US" altLang="zh-CN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indent="0" algn="just" eaLnBrk="0" hangingPunct="0">
              <a:lnSpc>
                <a:spcPct val="250000"/>
              </a:lnSpc>
              <a:defRPr/>
            </a:pPr>
            <a:r>
              <a:rPr lang="en-US" altLang="zh-CN" dirty="0">
                <a:latin typeface="+mn-ea"/>
                <a:ea typeface="+mn-ea"/>
                <a:cs typeface="Times New Roman" panose="02020603050405020304" pitchFamily="18" charset="0"/>
              </a:rPr>
              <a:t>      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en-US" altLang="zh-CN" dirty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+mn-ea"/>
                <a:ea typeface="+mn-ea"/>
                <a:cs typeface="Times New Roman" panose="02020603050405020304" pitchFamily="18" charset="0"/>
              </a:rPr>
              <a:t>等腰三角形两个底角相等</a:t>
            </a:r>
            <a:endParaRPr lang="zh-CN" altLang="en-US" dirty="0">
              <a:latin typeface="+mn-ea"/>
              <a:ea typeface="+mn-ea"/>
            </a:endParaRPr>
          </a:p>
          <a:p>
            <a:pPr indent="0" algn="just" eaLnBrk="0" hangingPunct="0">
              <a:lnSpc>
                <a:spcPct val="250000"/>
              </a:lnSpc>
              <a:defRPr/>
            </a:pPr>
            <a:r>
              <a:rPr lang="en-US" altLang="zh-CN" dirty="0">
                <a:latin typeface="+mn-ea"/>
                <a:ea typeface="+mn-ea"/>
                <a:cs typeface="Times New Roman" panose="02020603050405020304" pitchFamily="18" charset="0"/>
              </a:rPr>
              <a:t>      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en-US" altLang="zh-CN" dirty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+mn-ea"/>
                <a:ea typeface="+mn-ea"/>
                <a:cs typeface="Times New Roman" panose="02020603050405020304" pitchFamily="18" charset="0"/>
              </a:rPr>
              <a:t>从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</a:t>
            </a:r>
            <a:r>
              <a:rPr lang="zh-CN" altLang="en-US" dirty="0">
                <a:latin typeface="+mn-ea"/>
                <a:ea typeface="+mn-ea"/>
                <a:cs typeface="Times New Roman" panose="02020603050405020304" pitchFamily="18" charset="0"/>
              </a:rPr>
              <a:t>张红桃扑克牌中任抽一张是红桃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dirty="0">
                <a:latin typeface="+mn-ea"/>
                <a:ea typeface="+mn-ea"/>
                <a:cs typeface="Times New Roman" panose="02020603050405020304" pitchFamily="18" charset="0"/>
              </a:rPr>
              <a:t>   </a:t>
            </a:r>
          </a:p>
          <a:p>
            <a:pPr indent="0" algn="just" eaLnBrk="0" hangingPunct="0">
              <a:lnSpc>
                <a:spcPct val="250000"/>
              </a:lnSpc>
              <a:defRPr/>
            </a:pPr>
            <a:r>
              <a:rPr lang="en-US" altLang="zh-CN" dirty="0">
                <a:latin typeface="+mn-ea"/>
                <a:ea typeface="+mn-ea"/>
                <a:cs typeface="Times New Roman" panose="02020603050405020304" pitchFamily="18" charset="0"/>
              </a:rPr>
              <a:t>      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en-US" altLang="zh-CN" dirty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+mn-ea"/>
                <a:ea typeface="+mn-ea"/>
                <a:cs typeface="Times New Roman" panose="02020603050405020304" pitchFamily="18" charset="0"/>
              </a:rPr>
              <a:t>从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</a:t>
            </a:r>
            <a:r>
              <a:rPr lang="zh-CN" altLang="en-US" dirty="0">
                <a:latin typeface="+mn-ea"/>
                <a:ea typeface="+mn-ea"/>
                <a:cs typeface="Times New Roman" panose="02020603050405020304" pitchFamily="18" charset="0"/>
              </a:rPr>
              <a:t>张方块扑克牌中任抽一张是红桃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54166" y="1327547"/>
            <a:ext cx="45362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algn="just" eaLnBrk="0" hangingPunct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" name="矩形 1"/>
          <p:cNvSpPr/>
          <p:nvPr/>
        </p:nvSpPr>
        <p:spPr>
          <a:xfrm>
            <a:off x="723900" y="981075"/>
            <a:ext cx="7920038" cy="353139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eaLnBrk="0" hangingPunct="0">
              <a:lnSpc>
                <a:spcPct val="250000"/>
              </a:lnSpc>
              <a:spcAft>
                <a:spcPts val="0"/>
              </a:spcAft>
              <a:defRPr/>
            </a:pPr>
            <a:r>
              <a:rPr lang="zh-CN" altLang="en-US" b="1" kern="100" dirty="0">
                <a:solidFill>
                  <a:srgbClr val="0070C0"/>
                </a:solidFill>
                <a:latin typeface="+mn-ea"/>
                <a:ea typeface="+mn-ea"/>
                <a:cs typeface="Times New Roman" panose="02020603050405020304" pitchFamily="18" charset="0"/>
              </a:rPr>
              <a:t>练习</a:t>
            </a:r>
            <a:r>
              <a:rPr lang="en-US" altLang="zh-CN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b="1" kern="100" dirty="0">
                <a:solidFill>
                  <a:srgbClr val="0070C0"/>
                </a:solidFill>
                <a:latin typeface="+mn-ea"/>
                <a:ea typeface="+mn-ea"/>
                <a:cs typeface="Times New Roman" panose="02020603050405020304" pitchFamily="18" charset="0"/>
              </a:rPr>
              <a:t>、</a:t>
            </a:r>
            <a:r>
              <a:rPr lang="zh-CN" altLang="zh-CN" kern="100" dirty="0">
                <a:latin typeface="+mn-ea"/>
                <a:ea typeface="+mn-ea"/>
                <a:cs typeface="Times New Roman" panose="02020603050405020304" pitchFamily="18" charset="0"/>
              </a:rPr>
              <a:t>在下列说法中，不正确的为（</a:t>
            </a:r>
            <a:r>
              <a:rPr lang="en-US" altLang="zh-CN" kern="100" dirty="0">
                <a:latin typeface="+mn-ea"/>
                <a:ea typeface="+mn-ea"/>
                <a:cs typeface="Times New Roman" panose="02020603050405020304" pitchFamily="18" charset="0"/>
              </a:rPr>
              <a:t>     </a:t>
            </a:r>
            <a:r>
              <a:rPr lang="zh-CN" altLang="zh-CN" kern="100" dirty="0">
                <a:latin typeface="+mn-ea"/>
                <a:ea typeface="+mn-ea"/>
                <a:cs typeface="Times New Roman" panose="02020603050405020304" pitchFamily="18" charset="0"/>
              </a:rPr>
              <a:t>）</a:t>
            </a:r>
          </a:p>
          <a:p>
            <a:pPr algn="just" eaLnBrk="0" hangingPunct="0">
              <a:lnSpc>
                <a:spcPct val="2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kern="100" dirty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kern="100" dirty="0">
                <a:latin typeface="+mn-ea"/>
                <a:ea typeface="+mn-ea"/>
                <a:cs typeface="Times New Roman" panose="02020603050405020304" pitchFamily="18" charset="0"/>
              </a:rPr>
              <a:t>不可能事件一定不会发生</a:t>
            </a:r>
            <a:endParaRPr lang="en-US" altLang="zh-CN" kern="10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2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en-US" altLang="zh-CN" kern="100" dirty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kern="100" dirty="0">
                <a:latin typeface="+mn-ea"/>
                <a:ea typeface="+mn-ea"/>
                <a:cs typeface="Times New Roman" panose="02020603050405020304" pitchFamily="18" charset="0"/>
              </a:rPr>
              <a:t>必然事件一定会发生</a:t>
            </a:r>
          </a:p>
          <a:p>
            <a:pPr algn="just" eaLnBrk="0" hangingPunct="0">
              <a:lnSpc>
                <a:spcPct val="2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en-US" altLang="zh-CN" kern="100" dirty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kern="100" dirty="0">
                <a:latin typeface="+mn-ea"/>
                <a:ea typeface="+mn-ea"/>
                <a:cs typeface="Times New Roman" panose="02020603050405020304" pitchFamily="18" charset="0"/>
              </a:rPr>
              <a:t>抛掷两枚同样大小的硬币，两枚都出现反面的事件是一个不确定事件</a:t>
            </a:r>
          </a:p>
          <a:p>
            <a:pPr algn="just" eaLnBrk="0" hangingPunct="0">
              <a:lnSpc>
                <a:spcPct val="2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en-US" altLang="zh-CN" kern="100" dirty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kern="100" dirty="0">
                <a:latin typeface="+mn-ea"/>
                <a:ea typeface="+mn-ea"/>
                <a:cs typeface="Times New Roman" panose="02020603050405020304" pitchFamily="18" charset="0"/>
              </a:rPr>
              <a:t>抛掷两颗各面均匀的骰子（写有</a:t>
            </a:r>
            <a:r>
              <a:rPr lang="en-US" altLang="zh-CN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kern="100" dirty="0">
                <a:latin typeface="+mn-ea"/>
                <a:ea typeface="+mn-ea"/>
                <a:cs typeface="Times New Roman" panose="02020603050405020304" pitchFamily="18" charset="0"/>
              </a:rPr>
              <a:t>-</a:t>
            </a:r>
            <a:r>
              <a:rPr lang="en-US" altLang="zh-CN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zh-CN" altLang="zh-CN" kern="100" dirty="0">
                <a:latin typeface="+mn-ea"/>
                <a:ea typeface="+mn-ea"/>
                <a:cs typeface="Times New Roman" panose="02020603050405020304" pitchFamily="18" charset="0"/>
              </a:rPr>
              <a:t>），其点数之和大于</a:t>
            </a:r>
            <a:r>
              <a:rPr lang="en-US" altLang="zh-CN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zh-CN" kern="100" dirty="0">
                <a:latin typeface="+mn-ea"/>
                <a:ea typeface="+mn-ea"/>
                <a:cs typeface="Times New Roman" panose="02020603050405020304" pitchFamily="18" charset="0"/>
              </a:rPr>
              <a:t>是一个必然事件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75573" y="1263253"/>
            <a:ext cx="45362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algn="just" eaLnBrk="0" hangingPunct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课堂小结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26319" y="1309688"/>
            <a:ext cx="4663679" cy="34528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</a:rPr>
              <a:t>必然事件：</a:t>
            </a:r>
            <a:r>
              <a:rPr lang="zh-CN" altLang="en-US" b="1" dirty="0">
                <a:latin typeface="+mn-ea"/>
                <a:ea typeface="+mn-ea"/>
              </a:rPr>
              <a:t>事先能肯定它一定会发生的事情</a:t>
            </a:r>
            <a:r>
              <a:rPr lang="en-US" altLang="zh-CN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26319" y="2227660"/>
            <a:ext cx="5128022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</a:rPr>
              <a:t>不可能事件：</a:t>
            </a:r>
            <a:r>
              <a:rPr lang="zh-CN" altLang="en-US" b="1" dirty="0">
                <a:latin typeface="+mn-ea"/>
                <a:ea typeface="+mn-ea"/>
              </a:rPr>
              <a:t>事先能肯定它一定不会发生的事情</a:t>
            </a:r>
            <a:r>
              <a:rPr lang="en-US" altLang="zh-CN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5" name="AutoShape 4"/>
          <p:cNvSpPr/>
          <p:nvPr/>
        </p:nvSpPr>
        <p:spPr bwMode="auto">
          <a:xfrm flipH="1">
            <a:off x="6146006" y="1391841"/>
            <a:ext cx="225029" cy="1079897"/>
          </a:xfrm>
          <a:prstGeom prst="leftBrace">
            <a:avLst>
              <a:gd name="adj1" fmla="val 44901"/>
              <a:gd name="adj2" fmla="val 50000"/>
            </a:avLst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26319" y="3124201"/>
            <a:ext cx="5128022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</a:rPr>
              <a:t>不确定事件：</a:t>
            </a:r>
            <a:r>
              <a:rPr lang="zh-CN" altLang="en-US" b="1" dirty="0">
                <a:latin typeface="+mn-ea"/>
                <a:ea typeface="+mn-ea"/>
              </a:rPr>
              <a:t>事先无法肯定它会不会发生的事情</a:t>
            </a:r>
            <a:r>
              <a:rPr lang="en-US" altLang="zh-CN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7" name="AutoShape 130"/>
          <p:cNvSpPr/>
          <p:nvPr/>
        </p:nvSpPr>
        <p:spPr bwMode="auto">
          <a:xfrm flipH="1">
            <a:off x="7142560" y="1952625"/>
            <a:ext cx="290513" cy="1457325"/>
          </a:xfrm>
          <a:prstGeom prst="leftBrace">
            <a:avLst>
              <a:gd name="adj1" fmla="val 44915"/>
              <a:gd name="adj2" fmla="val 50000"/>
            </a:avLst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8" name="Text Box 131"/>
          <p:cNvSpPr txBox="1">
            <a:spLocks noChangeArrowheads="1"/>
          </p:cNvSpPr>
          <p:nvPr/>
        </p:nvSpPr>
        <p:spPr bwMode="auto">
          <a:xfrm>
            <a:off x="7534306" y="2416969"/>
            <a:ext cx="415498" cy="530915"/>
          </a:xfrm>
          <a:prstGeom prst="rect">
            <a:avLst/>
          </a:prstGeom>
          <a:noFill/>
          <a:ln>
            <a:noFill/>
          </a:ln>
          <a:effectLst/>
        </p:spPr>
        <p:txBody>
          <a:bodyPr vert="eaVert"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事件</a:t>
            </a:r>
          </a:p>
        </p:txBody>
      </p:sp>
      <p:sp>
        <p:nvSpPr>
          <p:cNvPr id="9" name="Text Box 132"/>
          <p:cNvSpPr txBox="1">
            <a:spLocks noChangeArrowheads="1"/>
          </p:cNvSpPr>
          <p:nvPr/>
        </p:nvSpPr>
        <p:spPr bwMode="auto">
          <a:xfrm>
            <a:off x="6371035" y="1551385"/>
            <a:ext cx="611981" cy="760809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确定</a:t>
            </a:r>
            <a:endParaRPr lang="en-US" altLang="zh-CN" b="1" dirty="0">
              <a:solidFill>
                <a:srgbClr val="FF0000"/>
              </a:solidFill>
              <a:latin typeface="+mn-ea"/>
              <a:ea typeface="+mn-ea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事件</a:t>
            </a:r>
          </a:p>
        </p:txBody>
      </p:sp>
      <p:sp>
        <p:nvSpPr>
          <p:cNvPr id="22" name="TextBox 65"/>
          <p:cNvSpPr txBox="1">
            <a:spLocks noChangeArrowheads="1"/>
          </p:cNvSpPr>
          <p:nvPr/>
        </p:nvSpPr>
        <p:spPr bwMode="auto">
          <a:xfrm>
            <a:off x="1026319" y="4020741"/>
            <a:ext cx="6923485" cy="62388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1800" dirty="0">
                <a:solidFill>
                  <a:srgbClr val="0070C0"/>
                </a:solidFill>
                <a:latin typeface="+mn-ea"/>
                <a:ea typeface="+mn-ea"/>
              </a:rPr>
              <a:t>注意：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不可能事件属于确定事件，而不属于不确定事件 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zh-CN" altLang="en-US" sz="18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 animBg="1"/>
      <p:bldP spid="8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76325" y="958454"/>
            <a:ext cx="6172200" cy="127754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sz="1800" b="0" dirty="0">
                <a:solidFill>
                  <a:schemeClr val="tx1"/>
                </a:solidFill>
                <a:latin typeface="+mn-ea"/>
                <a:ea typeface="+mn-ea"/>
              </a:rPr>
              <a:t>.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下列事件中，哪些是必然事件？哪些是随机事件？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）将油滴入水中，油会浮在水面上；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）任意掷一枚质地均匀的骰子，掷出的点数是奇数.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zh-CN" altLang="en-US" sz="18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73944" y="2244328"/>
            <a:ext cx="4149329" cy="4607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）是确定事件；（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）是不确定事件 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zh-CN" altLang="en-US" sz="1800" b="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76325" y="2817019"/>
            <a:ext cx="6172200" cy="7774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1800" b="0" dirty="0">
                <a:solidFill>
                  <a:schemeClr val="tx1"/>
                </a:solidFill>
                <a:latin typeface="+mn-ea"/>
                <a:ea typeface="+mn-ea"/>
              </a:rPr>
              <a:t>.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小明任意买一张电影票，座位号是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的倍数与座位号是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的倍数的可能性哪个大？</a:t>
            </a:r>
          </a:p>
          <a:p>
            <a:pPr>
              <a:buClrTx/>
              <a:buFontTx/>
              <a:buNone/>
              <a:defRPr/>
            </a:pPr>
            <a:endParaRPr lang="zh-CN" altLang="en-US" sz="18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73944" y="3706416"/>
            <a:ext cx="6174581" cy="86320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algn="just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座位号是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的倍数的电影票比座位号是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的倍数的电影票多，所以座位号是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的倍数的可能性大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zh-CN" altLang="en-US" sz="1800" b="0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54894" y="932260"/>
            <a:ext cx="6996113" cy="88582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sz="1800" b="0" dirty="0">
                <a:solidFill>
                  <a:schemeClr val="tx1"/>
                </a:solidFill>
                <a:latin typeface="+mn-ea"/>
                <a:ea typeface="+mn-ea"/>
              </a:rPr>
              <a:t>.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有一些写着数字的卡片，他们的背面都相同，先将他们背面朝上，从中任意摸出一张：</a:t>
            </a:r>
          </a:p>
        </p:txBody>
      </p:sp>
      <p:grpSp>
        <p:nvGrpSpPr>
          <p:cNvPr id="19460" name="组合 1"/>
          <p:cNvGrpSpPr/>
          <p:nvPr/>
        </p:nvGrpSpPr>
        <p:grpSpPr bwMode="auto">
          <a:xfrm>
            <a:off x="5836444" y="2240757"/>
            <a:ext cx="2214563" cy="1997869"/>
            <a:chOff x="395288" y="3030538"/>
            <a:chExt cx="2952750" cy="2663825"/>
          </a:xfrm>
        </p:grpSpPr>
        <p:sp>
          <p:nvSpPr>
            <p:cNvPr id="19464" name="AutoShape 3"/>
            <p:cNvSpPr>
              <a:spLocks noChangeArrowheads="1"/>
            </p:cNvSpPr>
            <p:nvPr/>
          </p:nvSpPr>
          <p:spPr bwMode="auto">
            <a:xfrm>
              <a:off x="395288" y="4470400"/>
              <a:ext cx="836612" cy="1216025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>
                <a:ea typeface="宋体" panose="02010600030101010101" pitchFamily="2" charset="-122"/>
              </a:endParaRPr>
            </a:p>
          </p:txBody>
        </p:sp>
        <p:sp>
          <p:nvSpPr>
            <p:cNvPr id="19465" name="AutoShape 4"/>
            <p:cNvSpPr>
              <a:spLocks noChangeArrowheads="1"/>
            </p:cNvSpPr>
            <p:nvPr/>
          </p:nvSpPr>
          <p:spPr bwMode="auto">
            <a:xfrm>
              <a:off x="2405063" y="3030538"/>
              <a:ext cx="844550" cy="1216025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466" name="AutoShape 5"/>
            <p:cNvSpPr>
              <a:spLocks noChangeArrowheads="1"/>
            </p:cNvSpPr>
            <p:nvPr/>
          </p:nvSpPr>
          <p:spPr bwMode="auto">
            <a:xfrm>
              <a:off x="1436688" y="3030538"/>
              <a:ext cx="882650" cy="1216025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467" name="AutoShape 6"/>
            <p:cNvSpPr>
              <a:spLocks noChangeArrowheads="1"/>
            </p:cNvSpPr>
            <p:nvPr/>
          </p:nvSpPr>
          <p:spPr bwMode="auto">
            <a:xfrm>
              <a:off x="395288" y="3030538"/>
              <a:ext cx="927100" cy="1216025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468" name="Rectangle 31"/>
            <p:cNvSpPr>
              <a:spLocks noChangeArrowheads="1"/>
            </p:cNvSpPr>
            <p:nvPr/>
          </p:nvSpPr>
          <p:spPr bwMode="auto">
            <a:xfrm>
              <a:off x="536575" y="3246438"/>
              <a:ext cx="800100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9469" name="AutoShape 5"/>
            <p:cNvSpPr>
              <a:spLocks noChangeArrowheads="1"/>
            </p:cNvSpPr>
            <p:nvPr/>
          </p:nvSpPr>
          <p:spPr bwMode="auto">
            <a:xfrm>
              <a:off x="2393950" y="4478338"/>
              <a:ext cx="882650" cy="1216025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>
                <a:ea typeface="宋体" panose="02010600030101010101" pitchFamily="2" charset="-122"/>
              </a:endParaRPr>
            </a:p>
          </p:txBody>
        </p:sp>
        <p:sp>
          <p:nvSpPr>
            <p:cNvPr id="19470" name="AutoShape 6"/>
            <p:cNvSpPr>
              <a:spLocks noChangeArrowheads="1"/>
            </p:cNvSpPr>
            <p:nvPr/>
          </p:nvSpPr>
          <p:spPr bwMode="auto">
            <a:xfrm>
              <a:off x="1365250" y="4478338"/>
              <a:ext cx="927100" cy="1216025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>
                <a:ea typeface="宋体" panose="02010600030101010101" pitchFamily="2" charset="-122"/>
              </a:endParaRPr>
            </a:p>
          </p:txBody>
        </p:sp>
        <p:sp>
          <p:nvSpPr>
            <p:cNvPr id="19471" name="Rectangle 31"/>
            <p:cNvSpPr>
              <a:spLocks noChangeArrowheads="1"/>
            </p:cNvSpPr>
            <p:nvPr/>
          </p:nvSpPr>
          <p:spPr bwMode="auto">
            <a:xfrm>
              <a:off x="1616074" y="3255963"/>
              <a:ext cx="652463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9472" name="Rectangle 31"/>
            <p:cNvSpPr>
              <a:spLocks noChangeArrowheads="1"/>
            </p:cNvSpPr>
            <p:nvPr/>
          </p:nvSpPr>
          <p:spPr bwMode="auto">
            <a:xfrm>
              <a:off x="544513" y="4686300"/>
              <a:ext cx="801686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9473" name="Rectangle 31"/>
            <p:cNvSpPr>
              <a:spLocks noChangeArrowheads="1"/>
            </p:cNvSpPr>
            <p:nvPr/>
          </p:nvSpPr>
          <p:spPr bwMode="auto">
            <a:xfrm>
              <a:off x="2479676" y="3255963"/>
              <a:ext cx="801688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9474" name="Rectangle 31"/>
            <p:cNvSpPr>
              <a:spLocks noChangeArrowheads="1"/>
            </p:cNvSpPr>
            <p:nvPr/>
          </p:nvSpPr>
          <p:spPr bwMode="auto">
            <a:xfrm>
              <a:off x="2546350" y="4702175"/>
              <a:ext cx="801688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9475" name="Rectangle 31"/>
            <p:cNvSpPr>
              <a:spLocks noChangeArrowheads="1"/>
            </p:cNvSpPr>
            <p:nvPr/>
          </p:nvSpPr>
          <p:spPr bwMode="auto">
            <a:xfrm>
              <a:off x="1563688" y="4702175"/>
              <a:ext cx="800100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</p:grp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073944" y="1890712"/>
            <a:ext cx="3415904" cy="253841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）摸到几号卡片的可能性最大，摸到几号卡片的可能性最小？</a:t>
            </a:r>
            <a:endParaRPr lang="en-US" altLang="zh-CN" sz="1800" b="0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US" altLang="zh-CN" sz="1800" b="0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US" altLang="zh-CN" sz="1800" b="0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）摸到的号码是奇数和摸到的号码是偶数的可能性哪个大？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073944" y="2707481"/>
            <a:ext cx="2889647" cy="80962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摸到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号卡片的可能性最大；</a:t>
            </a:r>
            <a:endParaRPr lang="en-US" altLang="zh-CN" sz="1800" b="0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摸到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号卡片的可能性最小 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zh-CN" altLang="en-US" sz="1800" b="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73944" y="4501754"/>
            <a:ext cx="909638" cy="32385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一样大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73944" y="941785"/>
            <a:ext cx="6719888" cy="350162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en-US" altLang="zh-CN" sz="1800" b="0" dirty="0">
                <a:solidFill>
                  <a:schemeClr val="tx1"/>
                </a:solidFill>
                <a:latin typeface="+mn-ea"/>
                <a:ea typeface="+mn-ea"/>
              </a:rPr>
              <a:t>.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袋子里有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个红球，</a:t>
            </a:r>
            <a:r>
              <a:rPr lang="en-US" altLang="zh-CN" sz="1800" b="0" i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个白球，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个黑球，每个球除颜色外都相同，从中任意摸出一个球</a:t>
            </a:r>
            <a:r>
              <a:rPr lang="en-US" altLang="zh-CN" sz="1800" b="0" dirty="0">
                <a:solidFill>
                  <a:schemeClr val="tx1"/>
                </a:solidFill>
                <a:latin typeface="+mn-ea"/>
                <a:ea typeface="+mn-ea"/>
              </a:rPr>
              <a:t>.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若摸到红球的可能性最大，则</a:t>
            </a:r>
            <a:r>
              <a:rPr lang="en-US" altLang="zh-CN" sz="1800" b="0" i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的值不可能是（    ）</a:t>
            </a:r>
            <a:endParaRPr lang="en-US" altLang="zh-CN" sz="1800" b="0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just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en-US" altLang="zh-CN" sz="1800" b="0" dirty="0">
                <a:solidFill>
                  <a:schemeClr val="tx1"/>
                </a:solidFill>
                <a:latin typeface="+mn-ea"/>
                <a:ea typeface="+mn-ea"/>
              </a:rPr>
              <a:t>       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 1          B.  3          C.  5           D.  10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zh-CN" altLang="en-US" b="0" dirty="0" smtClean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491853" y="3050382"/>
            <a:ext cx="5083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 algn="ctr">
              <a:spcBef>
                <a:spcPct val="2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Dotum" pitchFamily="34" charset="-127"/>
              </a:rPr>
              <a:t>D</a:t>
            </a:r>
            <a:endParaRPr lang="zh-CN" altLang="en-US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2"/>
          <p:cNvSpPr txBox="1">
            <a:spLocks noChangeArrowheads="1"/>
          </p:cNvSpPr>
          <p:nvPr/>
        </p:nvSpPr>
        <p:spPr bwMode="auto">
          <a:xfrm>
            <a:off x="1073943" y="509588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教学目标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073944" y="1064419"/>
            <a:ext cx="7161610" cy="2562225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30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+mn-ea"/>
                <a:ea typeface="+mn-ea"/>
              </a:rPr>
              <a:t>.经历猜测、试验、探究、交流与分析过程，体会数据的随机性.</a:t>
            </a:r>
          </a:p>
          <a:p>
            <a:pPr eaLnBrk="0" hangingPunct="0">
              <a:lnSpc>
                <a:spcPct val="30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+mn-ea"/>
                <a:ea typeface="+mn-ea"/>
              </a:rPr>
              <a:t>.能正确区分确定事件和不确定事件,理解不确定事件发生的可能性是有大有小的.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新课导入</a:t>
            </a:r>
          </a:p>
        </p:txBody>
      </p:sp>
      <p:grpSp>
        <p:nvGrpSpPr>
          <p:cNvPr id="4099" name="组合 2"/>
          <p:cNvGrpSpPr/>
          <p:nvPr/>
        </p:nvGrpSpPr>
        <p:grpSpPr bwMode="auto">
          <a:xfrm>
            <a:off x="1075135" y="1013223"/>
            <a:ext cx="1553766" cy="514054"/>
            <a:chOff x="1415449" y="1524000"/>
            <a:chExt cx="2070830" cy="685405"/>
          </a:xfrm>
        </p:grpSpPr>
        <p:sp>
          <p:nvSpPr>
            <p:cNvPr id="2" name="圆角矩形 1"/>
            <p:cNvSpPr/>
            <p:nvPr/>
          </p:nvSpPr>
          <p:spPr>
            <a:xfrm>
              <a:off x="1415449" y="1524000"/>
              <a:ext cx="1855018" cy="6096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431317" y="1593851"/>
              <a:ext cx="2054962" cy="615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zh-CN" altLang="en-US" b="1" dirty="0" smtClean="0">
                  <a:latin typeface="+mn-ea"/>
                  <a:ea typeface="+mn-ea"/>
                </a:rPr>
                <a:t>请你思考</a:t>
              </a:r>
            </a:p>
          </p:txBody>
        </p:sp>
      </p:grpSp>
      <p:sp>
        <p:nvSpPr>
          <p:cNvPr id="31" name="内容占位符 2"/>
          <p:cNvSpPr txBox="1"/>
          <p:nvPr/>
        </p:nvSpPr>
        <p:spPr>
          <a:xfrm>
            <a:off x="1568054" y="1722835"/>
            <a:ext cx="6421040" cy="285750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dirty="0" smtClean="0">
                <a:latin typeface="+mn-ea"/>
              </a:rPr>
              <a:t>如果随意投掷一枚质地均匀的骰子，那么</a:t>
            </a:r>
            <a:endParaRPr lang="zh-CN" altLang="en-US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2" name="文本框 4"/>
          <p:cNvSpPr txBox="1">
            <a:spLocks noChangeArrowheads="1"/>
          </p:cNvSpPr>
          <p:nvPr/>
        </p:nvSpPr>
        <p:spPr bwMode="auto">
          <a:xfrm>
            <a:off x="2053829" y="2700338"/>
            <a:ext cx="115014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不会</a:t>
            </a:r>
          </a:p>
        </p:txBody>
      </p:sp>
      <p:sp>
        <p:nvSpPr>
          <p:cNvPr id="33" name="文本框 5"/>
          <p:cNvSpPr txBox="1">
            <a:spLocks noChangeArrowheads="1"/>
          </p:cNvSpPr>
          <p:nvPr/>
        </p:nvSpPr>
        <p:spPr bwMode="auto">
          <a:xfrm>
            <a:off x="2053829" y="3644503"/>
            <a:ext cx="115014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一定</a:t>
            </a:r>
          </a:p>
        </p:txBody>
      </p:sp>
      <p:sp>
        <p:nvSpPr>
          <p:cNvPr id="34" name="文本框 6"/>
          <p:cNvSpPr txBox="1">
            <a:spLocks noChangeArrowheads="1"/>
          </p:cNvSpPr>
          <p:nvPr/>
        </p:nvSpPr>
        <p:spPr bwMode="auto">
          <a:xfrm>
            <a:off x="2053829" y="4587478"/>
            <a:ext cx="115014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不一定</a:t>
            </a:r>
          </a:p>
        </p:txBody>
      </p:sp>
      <p:pic>
        <p:nvPicPr>
          <p:cNvPr id="4104" name="Picture 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6685" y="2262188"/>
            <a:ext cx="2132409" cy="233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1495425" y="2228851"/>
            <a:ext cx="341590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）掷出的点数会是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吗？</a:t>
            </a:r>
            <a:endParaRPr lang="en-US" altLang="zh-CN" sz="18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495425" y="3173016"/>
            <a:ext cx="3750469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）掷出的点数一定不超过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吗？</a:t>
            </a:r>
            <a:endParaRPr lang="en-US" altLang="zh-CN" sz="18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1495425" y="4115991"/>
            <a:ext cx="341590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）掷出的点数一定是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b="0" dirty="0">
                <a:solidFill>
                  <a:schemeClr val="tx1"/>
                </a:solidFill>
                <a:latin typeface="+mn-ea"/>
                <a:ea typeface="+mn-ea"/>
              </a:rPr>
              <a:t>吗？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5123" name="组合 11"/>
          <p:cNvGrpSpPr/>
          <p:nvPr/>
        </p:nvGrpSpPr>
        <p:grpSpPr bwMode="auto">
          <a:xfrm>
            <a:off x="1075135" y="1013223"/>
            <a:ext cx="1200150" cy="457200"/>
            <a:chOff x="1415449" y="1524000"/>
            <a:chExt cx="1599600" cy="609600"/>
          </a:xfrm>
        </p:grpSpPr>
        <p:sp>
          <p:nvSpPr>
            <p:cNvPr id="13" name="圆角矩形 12"/>
            <p:cNvSpPr/>
            <p:nvPr/>
          </p:nvSpPr>
          <p:spPr>
            <a:xfrm>
              <a:off x="1415449" y="1524000"/>
              <a:ext cx="1599600" cy="6096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1431318" y="1593851"/>
              <a:ext cx="1583731" cy="45140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zh-CN" altLang="en-US" sz="1600" b="1" dirty="0" smtClean="0">
                  <a:latin typeface="+mn-ea"/>
                  <a:ea typeface="+mn-ea"/>
                </a:rPr>
                <a:t>探究活动</a:t>
              </a:r>
              <a:r>
                <a:rPr lang="en-US" altLang="zh-CN" sz="1600" b="1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</a:t>
              </a:r>
              <a:endParaRPr lang="zh-CN" altLang="en-US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5235" y="1888331"/>
            <a:ext cx="5907881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275285" y="1125141"/>
            <a:ext cx="5107781" cy="291703"/>
          </a:xfrm>
          <a:prstGeom prst="rect">
            <a:avLst/>
          </a:prstGeom>
          <a:noFill/>
          <a:ln>
            <a:noFill/>
          </a:ln>
          <a:effectLst/>
        </p:spPr>
        <p:txBody>
          <a:bodyPr lIns="69056" tIns="34529" rIns="69056" bIns="3452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0070C0"/>
                </a:solidFill>
                <a:latin typeface="+mn-ea"/>
                <a:ea typeface="+mn-ea"/>
              </a:rPr>
              <a:t>现从中任意摸一个球是红球这个事件会发生吗？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99623" y="1875235"/>
            <a:ext cx="190619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73944" y="959644"/>
            <a:ext cx="7494985" cy="900113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盒子里只装有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+mn-ea"/>
                <a:ea typeface="+mn-ea"/>
              </a:rPr>
              <a:t>个完全相同的红球，“在这个盒子里任摸一球是红球”这个事件会不会发生？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73944" y="2599135"/>
            <a:ext cx="1890713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一定会吗？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73944" y="3138488"/>
            <a:ext cx="2039541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 dirty="0">
                <a:latin typeface="+mn-ea"/>
                <a:ea typeface="+mn-ea"/>
              </a:rPr>
              <a:t>事先就能肯定吗？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73944" y="3682603"/>
            <a:ext cx="4807744" cy="85132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indent="7207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1800" b="1" dirty="0" smtClean="0">
                <a:solidFill>
                  <a:srgbClr val="0070C0"/>
                </a:solidFill>
                <a:latin typeface="+mn-ea"/>
                <a:ea typeface="+mn-ea"/>
              </a:rPr>
              <a:t>在一定条件下，有些事情我们事先能肯定它一定会发生，这些事情称为</a:t>
            </a:r>
            <a:r>
              <a:rPr lang="zh-CN" altLang="en-US" sz="1800" b="1" dirty="0" smtClean="0">
                <a:latin typeface="+mn-ea"/>
                <a:ea typeface="+mn-ea"/>
              </a:rPr>
              <a:t>必然事件 </a:t>
            </a:r>
            <a:r>
              <a:rPr lang="en-US" altLang="zh-CN" sz="1800" b="1" dirty="0" smtClean="0">
                <a:latin typeface="+mn-ea"/>
                <a:ea typeface="+mn-ea"/>
              </a:rPr>
              <a:t>.</a:t>
            </a:r>
            <a:endParaRPr lang="zh-CN" altLang="en-US" sz="1800" b="1" dirty="0" smtClean="0">
              <a:latin typeface="+mn-ea"/>
              <a:ea typeface="+mn-ea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073944" y="2041923"/>
            <a:ext cx="878681" cy="345281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会发生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639616" y="2599135"/>
            <a:ext cx="87510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一定会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115867" y="3138488"/>
            <a:ext cx="2039540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事先就能肯定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8285" y="2412207"/>
            <a:ext cx="21431" cy="2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8285" y="2412207"/>
            <a:ext cx="21431" cy="2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0054" y="1765698"/>
            <a:ext cx="2428875" cy="307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内容占位符 2"/>
          <p:cNvSpPr>
            <a:spLocks noGrp="1" noChangeArrowheads="1"/>
          </p:cNvSpPr>
          <p:nvPr/>
        </p:nvSpPr>
        <p:spPr bwMode="auto">
          <a:xfrm>
            <a:off x="1073944" y="4341019"/>
            <a:ext cx="4763691" cy="57626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indent="7207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1800" b="1" dirty="0" smtClean="0">
                <a:latin typeface="+mn-ea"/>
                <a:ea typeface="+mn-ea"/>
              </a:rPr>
              <a:t>必然事件和不可能事件统称为</a:t>
            </a:r>
            <a:r>
              <a:rPr lang="zh-CN" altLang="en-US" sz="1800" b="1" dirty="0" smtClean="0">
                <a:solidFill>
                  <a:srgbClr val="0070C0"/>
                </a:solidFill>
                <a:latin typeface="+mn-ea"/>
                <a:ea typeface="+mn-ea"/>
              </a:rPr>
              <a:t>确定事件 </a:t>
            </a:r>
            <a:r>
              <a:rPr lang="en-US" altLang="zh-CN" sz="1800" b="1" dirty="0" smtClean="0">
                <a:solidFill>
                  <a:srgbClr val="0070C0"/>
                </a:solidFill>
                <a:latin typeface="+mn-ea"/>
                <a:ea typeface="+mn-ea"/>
              </a:rPr>
              <a:t>.</a:t>
            </a:r>
            <a:endParaRPr lang="zh-CN" altLang="en-US" sz="1800" b="1" dirty="0" smtClean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073944" y="959644"/>
            <a:ext cx="7494985" cy="900113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盒子里只装有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+mn-ea"/>
                <a:ea typeface="+mn-ea"/>
              </a:rPr>
              <a:t>个完全相同的白球，“在这个盒子里任摸一球是红球”这个事件会不会发生？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073944" y="2450307"/>
            <a:ext cx="2139554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一定不会发生吗？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073944" y="2959894"/>
            <a:ext cx="2039541" cy="345281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 dirty="0">
                <a:latin typeface="+mn-ea"/>
                <a:ea typeface="+mn-ea"/>
              </a:rPr>
              <a:t>事先就能肯定吗？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073944" y="3373041"/>
            <a:ext cx="4807744" cy="85132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indent="7207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1800" b="1" dirty="0" smtClean="0">
                <a:solidFill>
                  <a:srgbClr val="0070C0"/>
                </a:solidFill>
                <a:latin typeface="+mn-ea"/>
                <a:ea typeface="+mn-ea"/>
              </a:rPr>
              <a:t>在一定条件下，有些事情我们事先能肯定它一定不会发生，这些事情称为</a:t>
            </a:r>
            <a:r>
              <a:rPr lang="zh-CN" altLang="en-US" sz="1800" b="1" dirty="0" smtClean="0">
                <a:latin typeface="+mn-ea"/>
                <a:ea typeface="+mn-ea"/>
              </a:rPr>
              <a:t>不可能事件 </a:t>
            </a:r>
            <a:r>
              <a:rPr lang="en-US" altLang="zh-CN" sz="1800" b="1" dirty="0" smtClean="0">
                <a:latin typeface="+mn-ea"/>
                <a:ea typeface="+mn-ea"/>
              </a:rPr>
              <a:t>.</a:t>
            </a:r>
            <a:endParaRPr lang="zh-CN" altLang="en-US" sz="1800" b="1" dirty="0" smtClean="0">
              <a:latin typeface="+mn-ea"/>
              <a:ea typeface="+mn-ea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73944" y="1960960"/>
            <a:ext cx="1198960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不会发生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121819" y="2450307"/>
            <a:ext cx="112871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一定不会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115867" y="2959894"/>
            <a:ext cx="2039540" cy="345281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事先就能肯定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5" name="内容占位符 2"/>
          <p:cNvSpPr>
            <a:spLocks noGrp="1" noChangeArrowheads="1"/>
          </p:cNvSpPr>
          <p:nvPr/>
        </p:nvSpPr>
        <p:spPr bwMode="auto">
          <a:xfrm>
            <a:off x="1056085" y="3468292"/>
            <a:ext cx="4316015" cy="135493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indent="7207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1800" b="1" dirty="0" smtClean="0">
                <a:solidFill>
                  <a:srgbClr val="0070C0"/>
                </a:solidFill>
                <a:latin typeface="+mn-ea"/>
                <a:ea typeface="+mn-ea"/>
              </a:rPr>
              <a:t>在一定条件下，有些事情我们事先无法肯定它会不会发生，这些事情称为</a:t>
            </a:r>
            <a:r>
              <a:rPr lang="zh-CN" altLang="en-US" sz="1800" b="1" dirty="0" smtClean="0">
                <a:latin typeface="+mn-ea"/>
                <a:ea typeface="+mn-ea"/>
              </a:rPr>
              <a:t>不确定事件</a:t>
            </a:r>
            <a:r>
              <a:rPr lang="zh-CN" altLang="en-US" sz="1800" b="1" dirty="0" smtClean="0">
                <a:solidFill>
                  <a:srgbClr val="0070C0"/>
                </a:solidFill>
                <a:latin typeface="+mn-ea"/>
                <a:ea typeface="+mn-ea"/>
              </a:rPr>
              <a:t>，也称为</a:t>
            </a:r>
            <a:r>
              <a:rPr lang="zh-CN" altLang="en-US" sz="1800" b="1" dirty="0" smtClean="0">
                <a:latin typeface="+mn-ea"/>
                <a:ea typeface="+mn-ea"/>
              </a:rPr>
              <a:t>随机事件 </a:t>
            </a:r>
            <a:r>
              <a:rPr lang="en-US" altLang="zh-CN" sz="1800" b="1" dirty="0" smtClean="0">
                <a:latin typeface="+mn-ea"/>
                <a:ea typeface="+mn-ea"/>
              </a:rPr>
              <a:t>.</a:t>
            </a:r>
            <a:endParaRPr lang="zh-CN" altLang="en-US" sz="1800" b="1" dirty="0" smtClean="0">
              <a:latin typeface="+mn-ea"/>
              <a:ea typeface="+mn-ea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073944" y="959644"/>
            <a:ext cx="7494985" cy="89892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盒子里只装有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+mn-ea"/>
                <a:ea typeface="+mn-ea"/>
              </a:rPr>
              <a:t>个球，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+mn-ea"/>
                <a:ea typeface="+mn-ea"/>
              </a:rPr>
              <a:t>个红球</a:t>
            </a:r>
            <a:r>
              <a:rPr lang="en-US" altLang="zh-CN" dirty="0">
                <a:latin typeface="+mn-ea"/>
                <a:ea typeface="+mn-ea"/>
              </a:rPr>
              <a:t>,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+mn-ea"/>
                <a:ea typeface="+mn-ea"/>
              </a:rPr>
              <a:t>个白球（除颜色以外其余都相同），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“在这个盒子里任摸一球是红球”这个事件会不会发生？</a:t>
            </a:r>
          </a:p>
        </p:txBody>
      </p:sp>
      <p:pic>
        <p:nvPicPr>
          <p:cNvPr id="8197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65056" y="1859756"/>
            <a:ext cx="2249091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8285" y="2412207"/>
            <a:ext cx="21431" cy="2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8285" y="2412207"/>
            <a:ext cx="21431" cy="2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73944" y="2450307"/>
            <a:ext cx="2344341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一定能摸到红球吗？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073944" y="2959894"/>
            <a:ext cx="2039541" cy="345281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 dirty="0">
                <a:latin typeface="+mn-ea"/>
                <a:ea typeface="+mn-ea"/>
              </a:rPr>
              <a:t>事先就能肯定吗？ 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073944" y="1960960"/>
            <a:ext cx="1463279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可能会发生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450431" y="2450307"/>
            <a:ext cx="112871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不一定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115867" y="2959894"/>
            <a:ext cx="2039540" cy="345281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事先无法肯定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73944" y="992981"/>
            <a:ext cx="5357813" cy="3392091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</a:rPr>
              <a:t>练习</a:t>
            </a:r>
            <a:r>
              <a:rPr lang="en-US" altLang="zh-CN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</a:rPr>
              <a:t>、</a:t>
            </a:r>
            <a:r>
              <a:rPr lang="zh-CN" altLang="en-US" dirty="0">
                <a:latin typeface="+mn-ea"/>
                <a:ea typeface="+mn-ea"/>
              </a:rPr>
              <a:t>下列事件中,哪些是必然事件？哪些是不可能事件？哪些是不确定事件？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            (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+mn-ea"/>
                <a:ea typeface="+mn-ea"/>
              </a:rPr>
              <a:t>)掷一枚均匀的骰子,停止转动后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+mn-ea"/>
                <a:ea typeface="+mn-ea"/>
              </a:rPr>
              <a:t>点朝上;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            (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+mn-ea"/>
                <a:ea typeface="+mn-ea"/>
              </a:rPr>
              <a:t>)任意选择电视的某一频道,正在播动画片;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GB" altLang="en-US" dirty="0">
                <a:latin typeface="+mn-ea"/>
                <a:ea typeface="+mn-ea"/>
              </a:rPr>
              <a:t>            (</a:t>
            </a:r>
            <a:r>
              <a:rPr lang="en-GB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GB" altLang="en-US" dirty="0">
                <a:latin typeface="+mn-ea"/>
                <a:ea typeface="+mn-ea"/>
              </a:rPr>
              <a:t>)</a:t>
            </a:r>
            <a:r>
              <a:rPr lang="zh-CN" altLang="en-GB" dirty="0">
                <a:latin typeface="+mn-ea"/>
                <a:ea typeface="+mn-ea"/>
              </a:rPr>
              <a:t>向</a:t>
            </a:r>
            <a:r>
              <a:rPr lang="zh-CN" altLang="en-US" dirty="0">
                <a:latin typeface="+mn-ea"/>
                <a:ea typeface="+mn-ea"/>
              </a:rPr>
              <a:t>上抛一枚均匀的硬币，出现正面朝上</a:t>
            </a:r>
            <a:r>
              <a:rPr lang="en-GB" altLang="en-US" dirty="0">
                <a:latin typeface="+mn-ea"/>
                <a:ea typeface="+mn-ea"/>
              </a:rPr>
              <a:t>;</a:t>
            </a:r>
            <a:endParaRPr lang="zh-CN" altLang="en-US" dirty="0">
              <a:latin typeface="+mn-ea"/>
              <a:ea typeface="+mn-ea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            (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+mn-ea"/>
                <a:ea typeface="+mn-ea"/>
              </a:rPr>
              <a:t>)任意买一张电影票,座位号是偶数;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            (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+mn-ea"/>
                <a:ea typeface="+mn-ea"/>
              </a:rPr>
              <a:t>)今天是星期三,明天是星期四;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            (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+mn-ea"/>
                <a:ea typeface="+mn-ea"/>
              </a:rPr>
              <a:t>)盒子中有十个红球，摸到白球.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507956" y="1921669"/>
            <a:ext cx="1538288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>
                <a:solidFill>
                  <a:srgbClr val="FF0000"/>
                </a:solidFill>
                <a:latin typeface="+mn-ea"/>
                <a:ea typeface="+mn-ea"/>
              </a:rPr>
              <a:t>不确定事件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588919" y="3595688"/>
            <a:ext cx="1377554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zh-CN" altLang="en-US">
                <a:solidFill>
                  <a:srgbClr val="FF0000"/>
                </a:solidFill>
                <a:latin typeface="+mn-ea"/>
                <a:ea typeface="+mn-ea"/>
              </a:rPr>
              <a:t>必然事件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588919" y="3945732"/>
            <a:ext cx="1538288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不可能事件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544866" y="2334816"/>
            <a:ext cx="1689497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>
                <a:solidFill>
                  <a:srgbClr val="FF0000"/>
                </a:solidFill>
                <a:latin typeface="+mn-ea"/>
                <a:ea typeface="+mn-ea"/>
              </a:rPr>
              <a:t>不确定事件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593681" y="2759869"/>
            <a:ext cx="1634729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>
                <a:solidFill>
                  <a:srgbClr val="FF0000"/>
                </a:solidFill>
                <a:latin typeface="+mn-ea"/>
                <a:ea typeface="+mn-ea"/>
              </a:rPr>
              <a:t>不确定事件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603206" y="3200401"/>
            <a:ext cx="1634729" cy="346472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defRPr/>
            </a:pPr>
            <a:r>
              <a:rPr lang="zh-CN" altLang="en-US">
                <a:solidFill>
                  <a:srgbClr val="FF0000"/>
                </a:solidFill>
                <a:latin typeface="+mn-ea"/>
                <a:ea typeface="+mn-ea"/>
              </a:rPr>
              <a:t>不确定事件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7411" name="内容占位符 2"/>
          <p:cNvSpPr txBox="1">
            <a:spLocks noChangeArrowheads="1"/>
          </p:cNvSpPr>
          <p:nvPr/>
        </p:nvSpPr>
        <p:spPr bwMode="auto">
          <a:xfrm>
            <a:off x="1073944" y="794147"/>
            <a:ext cx="6858000" cy="414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1800" b="1" dirty="0" smtClean="0">
                <a:solidFill>
                  <a:srgbClr val="0070C0"/>
                </a:solidFill>
                <a:latin typeface="+mn-ea"/>
                <a:ea typeface="+mn-ea"/>
              </a:rPr>
              <a:t>练习</a:t>
            </a:r>
            <a:r>
              <a:rPr lang="en-US" altLang="zh-CN" sz="1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b="1" dirty="0" smtClean="0">
                <a:solidFill>
                  <a:srgbClr val="0070C0"/>
                </a:solidFill>
                <a:latin typeface="+mn-ea"/>
                <a:ea typeface="+mn-ea"/>
              </a:rPr>
              <a:t>、</a:t>
            </a:r>
            <a:r>
              <a:rPr lang="zh-CN" altLang="en-US" sz="1800" dirty="0" smtClean="0">
                <a:latin typeface="+mn-ea"/>
                <a:ea typeface="+mn-ea"/>
              </a:rPr>
              <a:t>下列事件哪些是必然事件？哪些是不可能事件？哪些是随机事件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  <a:endParaRPr lang="zh-CN" altLang="en-US" sz="1800" dirty="0" smtClean="0">
              <a:latin typeface="+mn-ea"/>
              <a:ea typeface="+mn-ea"/>
            </a:endParaRPr>
          </a:p>
        </p:txBody>
      </p:sp>
      <p:sp>
        <p:nvSpPr>
          <p:cNvPr id="17412" name="内容占位符 2"/>
          <p:cNvSpPr>
            <a:spLocks noGrp="1" noChangeArrowheads="1"/>
          </p:cNvSpPr>
          <p:nvPr/>
        </p:nvSpPr>
        <p:spPr bwMode="auto">
          <a:xfrm>
            <a:off x="1884760" y="1394223"/>
            <a:ext cx="6535340" cy="199786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zh-CN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①</a:t>
            </a:r>
            <a:r>
              <a:rPr lang="zh-CN" altLang="en-US" sz="1800" dirty="0" smtClean="0">
                <a:latin typeface="+mn-ea"/>
                <a:ea typeface="+mn-ea"/>
                <a:sym typeface="Wingdings" panose="05000000000000000000" pitchFamily="2" charset="2"/>
              </a:rPr>
              <a:t>明天是晴天；                   </a:t>
            </a:r>
            <a:r>
              <a:rPr lang="zh-CN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 ⑥</a:t>
            </a:r>
            <a:r>
              <a:rPr lang="zh-CN" altLang="en-US" sz="1800" dirty="0" smtClean="0">
                <a:latin typeface="+mn-ea"/>
                <a:ea typeface="+mn-ea"/>
                <a:sym typeface="Wingdings" panose="05000000000000000000" pitchFamily="2" charset="2"/>
              </a:rPr>
              <a:t>十拿九稳；</a:t>
            </a:r>
            <a:endParaRPr lang="en-US" altLang="zh-CN" sz="1800" dirty="0" smtClean="0">
              <a:latin typeface="+mn-ea"/>
              <a:ea typeface="+mn-ea"/>
              <a:sym typeface="Wingdings" panose="05000000000000000000" pitchFamily="2" charset="2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zh-CN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②</a:t>
            </a:r>
            <a:r>
              <a:rPr lang="zh-CN" altLang="en-US" sz="1800" dirty="0" smtClean="0">
                <a:latin typeface="+mn-ea"/>
                <a:ea typeface="+mn-ea"/>
                <a:sym typeface="Wingdings" panose="05000000000000000000" pitchFamily="2" charset="2"/>
              </a:rPr>
              <a:t>打雷会下雨；                   </a:t>
            </a:r>
            <a:r>
              <a:rPr lang="zh-CN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 ⑦</a:t>
            </a:r>
            <a:r>
              <a:rPr lang="zh-CN" altLang="en-US" sz="1800" dirty="0" smtClean="0">
                <a:latin typeface="+mn-ea"/>
                <a:ea typeface="+mn-ea"/>
                <a:sym typeface="Wingdings" panose="05000000000000000000" pitchFamily="2" charset="2"/>
              </a:rPr>
              <a:t>太阳从西方升起；</a:t>
            </a:r>
            <a:endParaRPr lang="en-US" altLang="zh-CN" sz="1800" dirty="0" smtClean="0">
              <a:latin typeface="+mn-ea"/>
              <a:ea typeface="+mn-ea"/>
              <a:sym typeface="Wingdings" panose="05000000000000000000" pitchFamily="2" charset="2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zh-CN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③</a:t>
            </a:r>
            <a:r>
              <a:rPr lang="zh-CN" altLang="en-US" sz="1800" dirty="0" smtClean="0">
                <a:latin typeface="+mn-ea"/>
                <a:ea typeface="+mn-ea"/>
                <a:sym typeface="Wingdings" panose="05000000000000000000" pitchFamily="2" charset="2"/>
              </a:rPr>
              <a:t>一小时等于六十分钟；</a:t>
            </a:r>
            <a:r>
              <a:rPr lang="en-US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       ⑧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+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=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zh-CN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④</a:t>
            </a:r>
            <a:r>
              <a:rPr lang="zh-CN" altLang="en-US" sz="1800" dirty="0" smtClean="0">
                <a:latin typeface="+mn-ea"/>
                <a:ea typeface="+mn-ea"/>
                <a:sym typeface="Wingdings" panose="05000000000000000000" pitchFamily="2" charset="2"/>
              </a:rPr>
              <a:t>掷骰子掷出的点数是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CN" altLang="en-US" sz="1800" dirty="0" smtClean="0">
                <a:latin typeface="+mn-ea"/>
                <a:ea typeface="+mn-ea"/>
                <a:sym typeface="Wingdings" panose="05000000000000000000" pitchFamily="2" charset="2"/>
              </a:rPr>
              <a:t>；     </a:t>
            </a:r>
            <a:r>
              <a:rPr lang="en-US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⑨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+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=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zh-CN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⑤</a:t>
            </a:r>
            <a:r>
              <a:rPr lang="zh-CN" altLang="en-US" sz="1800" dirty="0" smtClean="0">
                <a:latin typeface="+mn-ea"/>
                <a:ea typeface="+mn-ea"/>
                <a:sym typeface="Wingdings" panose="05000000000000000000" pitchFamily="2" charset="2"/>
              </a:rPr>
              <a:t>打开电视正在播放广告；   </a:t>
            </a:r>
            <a:r>
              <a:rPr lang="en-US" altLang="zh-CN" sz="1800" dirty="0" smtClean="0">
                <a:latin typeface="+mn-ea"/>
                <a:ea typeface="+mn-ea"/>
                <a:sym typeface="Wingdings" panose="05000000000000000000" pitchFamily="2" charset="2"/>
              </a:rPr>
              <a:t>⑩</a:t>
            </a:r>
            <a:r>
              <a:rPr lang="zh-CN" altLang="en-US" sz="1800" dirty="0" smtClean="0">
                <a:latin typeface="+mn-ea"/>
                <a:ea typeface="+mn-ea"/>
                <a:sym typeface="Wingdings" panose="05000000000000000000" pitchFamily="2" charset="2"/>
              </a:rPr>
              <a:t>异号两数相乘，积为正数</a:t>
            </a:r>
          </a:p>
        </p:txBody>
      </p:sp>
      <p:sp>
        <p:nvSpPr>
          <p:cNvPr id="5" name="内容占位符 2"/>
          <p:cNvSpPr>
            <a:spLocks noGrp="1" noChangeArrowheads="1"/>
          </p:cNvSpPr>
          <p:nvPr/>
        </p:nvSpPr>
        <p:spPr bwMode="auto">
          <a:xfrm>
            <a:off x="1884760" y="3582592"/>
            <a:ext cx="2160984" cy="40124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000" dirty="0" smtClean="0">
                <a:latin typeface="+mn-ea"/>
                <a:ea typeface="+mn-ea"/>
                <a:sym typeface="Wingdings" panose="05000000000000000000" pitchFamily="2" charset="2"/>
              </a:rPr>
              <a:t>必然事件：</a:t>
            </a:r>
          </a:p>
        </p:txBody>
      </p:sp>
      <p:sp>
        <p:nvSpPr>
          <p:cNvPr id="6" name="内容占位符 2"/>
          <p:cNvSpPr>
            <a:spLocks noGrp="1" noChangeArrowheads="1"/>
          </p:cNvSpPr>
          <p:nvPr/>
        </p:nvSpPr>
        <p:spPr bwMode="auto">
          <a:xfrm>
            <a:off x="1870473" y="4048126"/>
            <a:ext cx="2591990" cy="40243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000" dirty="0" smtClean="0">
                <a:latin typeface="+mn-ea"/>
                <a:ea typeface="+mn-ea"/>
                <a:sym typeface="Wingdings" panose="05000000000000000000" pitchFamily="2" charset="2"/>
              </a:rPr>
              <a:t>不可能事件：</a:t>
            </a:r>
          </a:p>
        </p:txBody>
      </p:sp>
      <p:sp>
        <p:nvSpPr>
          <p:cNvPr id="7" name="内容占位符 2"/>
          <p:cNvSpPr>
            <a:spLocks noGrp="1" noChangeArrowheads="1"/>
          </p:cNvSpPr>
          <p:nvPr/>
        </p:nvSpPr>
        <p:spPr bwMode="auto">
          <a:xfrm>
            <a:off x="1884760" y="4513660"/>
            <a:ext cx="2160984" cy="40243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000" dirty="0" smtClean="0">
                <a:latin typeface="+mn-ea"/>
                <a:ea typeface="+mn-ea"/>
                <a:sym typeface="Wingdings" panose="05000000000000000000" pitchFamily="2" charset="2"/>
              </a:rPr>
              <a:t>随机事件：</a:t>
            </a:r>
          </a:p>
        </p:txBody>
      </p:sp>
      <p:sp>
        <p:nvSpPr>
          <p:cNvPr id="8" name="内容占位符 2"/>
          <p:cNvSpPr>
            <a:spLocks noGrp="1" noChangeArrowheads="1"/>
          </p:cNvSpPr>
          <p:nvPr/>
        </p:nvSpPr>
        <p:spPr bwMode="auto">
          <a:xfrm>
            <a:off x="3317081" y="3582592"/>
            <a:ext cx="1457325" cy="40124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zh-CN" sz="2000" dirty="0" smtClean="0">
                <a:solidFill>
                  <a:srgbClr val="FF0000"/>
                </a:solidFill>
                <a:latin typeface="+mn-ea"/>
                <a:ea typeface="+mn-ea"/>
                <a:sym typeface="Wingdings" panose="05000000000000000000" pitchFamily="2" charset="2"/>
              </a:rPr>
              <a:t>③ 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ea typeface="+mn-ea"/>
                <a:sym typeface="Wingdings" panose="05000000000000000000" pitchFamily="2" charset="2"/>
              </a:rPr>
              <a:t>⑧ ⑩</a:t>
            </a:r>
            <a:endParaRPr lang="zh-CN" altLang="en-US" sz="2000" dirty="0" smtClean="0">
              <a:solidFill>
                <a:srgbClr val="FF0000"/>
              </a:solidFill>
              <a:latin typeface="+mn-ea"/>
              <a:ea typeface="+mn-ea"/>
              <a:sym typeface="Wingdings" panose="05000000000000000000" pitchFamily="2" charset="2"/>
            </a:endParaRPr>
          </a:p>
        </p:txBody>
      </p:sp>
      <p:sp>
        <p:nvSpPr>
          <p:cNvPr id="9" name="内容占位符 2"/>
          <p:cNvSpPr>
            <a:spLocks noGrp="1" noChangeArrowheads="1"/>
          </p:cNvSpPr>
          <p:nvPr/>
        </p:nvSpPr>
        <p:spPr bwMode="auto">
          <a:xfrm>
            <a:off x="3317082" y="4024313"/>
            <a:ext cx="917972" cy="40243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zh-CN" sz="2000" dirty="0" smtClean="0">
                <a:solidFill>
                  <a:srgbClr val="FF0000"/>
                </a:solidFill>
                <a:latin typeface="+mn-ea"/>
                <a:ea typeface="+mn-ea"/>
                <a:sym typeface="Wingdings" panose="05000000000000000000" pitchFamily="2" charset="2"/>
              </a:rPr>
              <a:t>⑦ 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ea typeface="+mn-ea"/>
                <a:sym typeface="Wingdings" panose="05000000000000000000" pitchFamily="2" charset="2"/>
              </a:rPr>
              <a:t>⑨</a:t>
            </a:r>
            <a:endParaRPr lang="zh-CN" altLang="en-US" sz="2000" dirty="0" smtClean="0">
              <a:solidFill>
                <a:srgbClr val="FF0000"/>
              </a:solidFill>
              <a:latin typeface="+mn-ea"/>
              <a:ea typeface="+mn-ea"/>
              <a:sym typeface="Wingdings" panose="05000000000000000000" pitchFamily="2" charset="2"/>
            </a:endParaRPr>
          </a:p>
        </p:txBody>
      </p:sp>
      <p:sp>
        <p:nvSpPr>
          <p:cNvPr id="10" name="内容占位符 2"/>
          <p:cNvSpPr>
            <a:spLocks noGrp="1" noChangeArrowheads="1"/>
          </p:cNvSpPr>
          <p:nvPr/>
        </p:nvSpPr>
        <p:spPr bwMode="auto">
          <a:xfrm>
            <a:off x="3317081" y="4513660"/>
            <a:ext cx="2106216" cy="40243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zh-CN" sz="2000" dirty="0" smtClean="0">
                <a:solidFill>
                  <a:srgbClr val="FF0000"/>
                </a:solidFill>
                <a:latin typeface="+mn-ea"/>
                <a:ea typeface="+mn-ea"/>
                <a:sym typeface="Wingdings" panose="05000000000000000000" pitchFamily="2" charset="2"/>
              </a:rPr>
              <a:t>① ② ④ ⑤ ⑥</a:t>
            </a:r>
            <a:endParaRPr lang="zh-CN" altLang="en-US" sz="2000" dirty="0" smtClean="0">
              <a:solidFill>
                <a:srgbClr val="FF0000"/>
              </a:solidFill>
              <a:latin typeface="+mn-ea"/>
              <a:ea typeface="+mn-ea"/>
              <a:sym typeface="Wingdings" panose="05000000000000000000" pitchFamily="2" charset="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d279f7c-1440-422d-97fa-7b36f2281a4d}"/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1444</Words>
  <Application>Microsoft Office PowerPoint</Application>
  <PresentationFormat>全屏显示(16:9)</PresentationFormat>
  <Paragraphs>188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Dotum</vt:lpstr>
      <vt:lpstr>黑体</vt:lpstr>
      <vt:lpstr>华文楷体</vt:lpstr>
      <vt:lpstr>宋体</vt:lpstr>
      <vt:lpstr>微软雅黑</vt:lpstr>
      <vt:lpstr>Arial</vt:lpstr>
      <vt:lpstr>Calibri</vt:lpstr>
      <vt:lpstr>Times New Roman</vt:lpstr>
      <vt:lpstr>Verdana</vt:lpstr>
      <vt:lpstr>Wingdings</vt:lpstr>
      <vt:lpstr>WWW.2PPT.COM
</vt:lpstr>
      <vt:lpstr>第六章  概率初步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2018-03-01T02:03:00Z</dcterms:created>
  <dcterms:modified xsi:type="dcterms:W3CDTF">2023-01-16T14:27:21Z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91CD621C43BE4DA694142DAA147D2DE2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