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2" r:id="rId2"/>
    <p:sldId id="264" r:id="rId3"/>
    <p:sldId id="307" r:id="rId4"/>
    <p:sldId id="306" r:id="rId5"/>
    <p:sldId id="308" r:id="rId6"/>
    <p:sldId id="309" r:id="rId7"/>
    <p:sldId id="310" r:id="rId8"/>
    <p:sldId id="311" r:id="rId9"/>
    <p:sldId id="312" r:id="rId10"/>
    <p:sldId id="313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7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FF100"/>
    <a:srgbClr val="00A1E9"/>
    <a:srgbClr val="17B7FF"/>
    <a:srgbClr val="0066CC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333" autoAdjust="0"/>
  </p:normalViewPr>
  <p:slideViewPr>
    <p:cSldViewPr snapToGrid="0">
      <p:cViewPr>
        <p:scale>
          <a:sx n="100" d="100"/>
          <a:sy n="100" d="100"/>
        </p:scale>
        <p:origin x="-876" y="-432"/>
      </p:cViewPr>
      <p:guideLst>
        <p:guide orient="horz" pos="214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2387600"/>
            <a:ext cx="12192000" cy="184150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  <a:prstGeom prst="rect">
            <a:avLst/>
          </a:prstGeom>
        </p:spPr>
        <p:txBody>
          <a:bodyPr anchor="ctr"/>
          <a:lstStyle>
            <a:lvl1pPr algn="ctr">
              <a:defRPr sz="44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/>
          <p:cNvSpPr/>
          <p:nvPr userDrawn="1"/>
        </p:nvSpPr>
        <p:spPr>
          <a:xfrm>
            <a:off x="4111310" y="469878"/>
            <a:ext cx="2004980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6888552" y="469877"/>
            <a:ext cx="2004980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65410" y="0"/>
            <a:ext cx="9105900" cy="46738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03400"/>
            <a:ext cx="10515600" cy="4373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465410" y="467380"/>
            <a:ext cx="8363391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8" name="矩形 7"/>
          <p:cNvSpPr/>
          <p:nvPr/>
        </p:nvSpPr>
        <p:spPr>
          <a:xfrm>
            <a:off x="-1" y="6738379"/>
            <a:ext cx="12209381" cy="128253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 dirty="0"/>
          </a:p>
        </p:txBody>
      </p:sp>
      <p:sp>
        <p:nvSpPr>
          <p:cNvPr id="9" name="矩形 8"/>
          <p:cNvSpPr/>
          <p:nvPr/>
        </p:nvSpPr>
        <p:spPr>
          <a:xfrm>
            <a:off x="10896533" y="467380"/>
            <a:ext cx="1295467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2423592" cy="90872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 smtClean="0">
                <a:latin typeface="黑体" panose="02010609060101010101" pitchFamily="2" charset="-122"/>
                <a:ea typeface="黑体" panose="02010609060101010101" pitchFamily="2" charset="-122"/>
              </a:rPr>
              <a:t>Unit  2</a:t>
            </a:r>
            <a:endParaRPr lang="zh-CN" altLang="en-US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同侧圆角矩形 11">
            <a:hlinkClick r:id="rId13" action="ppaction://hlinksldjump" tooltip="点击进入"/>
          </p:cNvPr>
          <p:cNvSpPr/>
          <p:nvPr/>
        </p:nvSpPr>
        <p:spPr>
          <a:xfrm>
            <a:off x="4076835" y="485731"/>
            <a:ext cx="2004980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灯片编号占位符 3"/>
          <p:cNvSpPr txBox="1"/>
          <p:nvPr/>
        </p:nvSpPr>
        <p:spPr>
          <a:xfrm>
            <a:off x="10968141" y="491385"/>
            <a:ext cx="1223860" cy="401006"/>
          </a:xfrm>
          <a:prstGeom prst="rect">
            <a:avLst/>
          </a:prstGeom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4" action="ppaction://hlinksldjump" tooltip="点击进入"/>
          </p:cNvPr>
          <p:cNvSpPr/>
          <p:nvPr/>
        </p:nvSpPr>
        <p:spPr>
          <a:xfrm>
            <a:off x="6886054" y="485730"/>
            <a:ext cx="2004980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2719410" y="0"/>
            <a:ext cx="9105900" cy="46738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 dirty="0" smtClean="0"/>
              <a:t>第三课时　</a:t>
            </a:r>
            <a:r>
              <a:rPr lang="en-US" altLang="zh-CN" dirty="0" smtClean="0"/>
              <a:t>Reading (  2  )</a:t>
            </a:r>
            <a:endParaRPr lang="zh-CN" altLang="zh-CN" sz="2000" b="1" i="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CN" altLang="zh-CN" sz="20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</p:spPr>
        <p:txBody>
          <a:bodyPr/>
          <a:lstStyle/>
          <a:p>
            <a:r>
              <a:rPr lang="en-US" altLang="zh-CN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Great  people</a:t>
            </a:r>
            <a:endParaRPr lang="zh-CN" altLang="zh-CN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1110733"/>
            <a:ext cx="1219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5400" dirty="0"/>
              <a:t>Unit 2</a:t>
            </a:r>
            <a:endParaRPr lang="zh-CN" altLang="en-US" sz="5400" dirty="0"/>
          </a:p>
        </p:txBody>
      </p:sp>
      <p:sp>
        <p:nvSpPr>
          <p:cNvPr id="6" name="矩形 5"/>
          <p:cNvSpPr/>
          <p:nvPr/>
        </p:nvSpPr>
        <p:spPr>
          <a:xfrm>
            <a:off x="0" y="4677718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</a:t>
            </a:r>
            <a:r>
              <a:rPr lang="zh-CN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5883834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2074303"/>
            <a:ext cx="11430000" cy="270914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1.When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did Ba Jin start writing his first work?(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不超过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个词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late </a:t>
            </a:r>
            <a:r>
              <a:rPr lang="en-US" altLang="zh-CN" sz="2400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1920s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400" dirty="0">
                <a:solidFill>
                  <a:srgbClr val="FF00FF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2.What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did Ba Jin do in Chengdu Foreign Language School?(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不超过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个词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studied English.</a:t>
            </a:r>
            <a:r>
              <a:rPr lang="en-US" altLang="zh-CN" sz="2400" dirty="0">
                <a:solidFill>
                  <a:srgbClr val="FF00FF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3.Why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Ba Jin still one of the easiest modern Chinese writers to read?(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不超过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个词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Because most of his works are easily understood by anyone with high school education.</a:t>
            </a:r>
            <a:r>
              <a:rPr lang="en-US" altLang="zh-CN" sz="2400" dirty="0">
                <a:solidFill>
                  <a:srgbClr val="FF00FF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81000" y="2675255"/>
            <a:ext cx="2338705" cy="3479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466090" y="3524885"/>
            <a:ext cx="2549525" cy="3479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466090" y="4435475"/>
            <a:ext cx="10978515" cy="3479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3" grpId="0" bldLvl="0" animBg="1"/>
      <p:bldP spid="5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872246"/>
            <a:ext cx="11430000" cy="270914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4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Ⅰ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根据首字母及汉语提示补全单词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1.My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sister is old enough to get a driving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 err="1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licence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/license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驾照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2.Who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the first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astronaut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宇航员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that travelled in space?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3.“We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 find many examples in the history of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mankind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人类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),”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Green said.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4.It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the duty of every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citizen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公民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to follow the laws.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described a group of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giant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巨大的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men in his novel.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795009" y="2389371"/>
            <a:ext cx="1926000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2828921" y="2831078"/>
            <a:ext cx="1376758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6566034" y="3262478"/>
            <a:ext cx="1376758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3398032" y="3698676"/>
            <a:ext cx="1376758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3636908" y="4179547"/>
            <a:ext cx="1137816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381000" y="1093434"/>
            <a:ext cx="11430000" cy="49251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4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Ⅱ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根据汉语意思完成句子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每空一词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你可以用各种各样的方法去帮助别人。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use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types/kinds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ways to help others.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在回家的路上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那位父亲对他的儿子说了什么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way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back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home,what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did the father tell his son?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当我们到家时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我们发现所有人都在等我们。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we got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home,we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found all the people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waiting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对不起。我收回我说过的话。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sorry.I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take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back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said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新体育场是这个城镇的骄傲。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new sports stadium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pride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town.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200274" y="2043691"/>
            <a:ext cx="370680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693004" y="2926252"/>
            <a:ext cx="4462173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5906770" y="3809365"/>
            <a:ext cx="2330450" cy="3308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2230174" y="4650182"/>
            <a:ext cx="5482591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3473913" y="5558288"/>
            <a:ext cx="407748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6" grpId="0" bldLvl="0" animBg="1"/>
      <p:bldP spid="7" grpId="0" animBg="1"/>
      <p:bldP spid="8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930652"/>
            <a:ext cx="11430000" cy="581152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4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Ⅰ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单项填空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1.My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parents like to go to the movies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Saturday evening.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A.on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B.in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C.at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D.for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)2.—The charity walk begins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9:00.Don</a:t>
            </a:r>
            <a:r>
              <a:rPr lang="en-US" altLang="zh-CN" sz="24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 late.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—No problem.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A.in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B.by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C.at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D.on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3.The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story book is very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.I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very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it.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A.interesting;interested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B.interested;interesting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C.interest;interested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D.interesting;interest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33697" y="1488831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633697" y="2800796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633697" y="4557806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381000" y="1599736"/>
            <a:ext cx="11430000" cy="359553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)4.—Please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books to the library on time.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—All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right.I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will.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A.keep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B.borrow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C.lend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D.return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)5.—Why do Chinese people like red?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—Because they think it can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 good luck.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A.carry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B.bring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C.make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D.take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33697" y="1714116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633697" y="3454694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930652"/>
            <a:ext cx="11430000" cy="581152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4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Ⅱ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补全对话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A:Hi,Cindy!Long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time no see.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B:Hi,John!Yes.1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33CC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A:How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long did you stay there?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B:For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week.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A:2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33CC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B:It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great.I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visited many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places.And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most exciting place was Disneyland.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A:3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33CC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B:Yes.It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crowded.I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saw many Disney characters walking around the park.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A:Did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take any pictures with them?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B:4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33CC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took pictures with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Micky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Mouse and Donald Duck.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A:Wow!Wonderful!5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33CC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B:If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do,you</a:t>
            </a:r>
            <a:r>
              <a:rPr lang="en-US" altLang="zh-CN" sz="24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certainly enjoy yourself.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>
            <a:spLocks noChangeAspect="1"/>
          </p:cNvSpPr>
          <p:nvPr/>
        </p:nvSpPr>
        <p:spPr>
          <a:xfrm>
            <a:off x="5318760" y="955703"/>
            <a:ext cx="5849112" cy="267765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A.Of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course I did.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B.I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hope to go there one day.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C.Have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good trip!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D.When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did you go there?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E.How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 your trip?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F.I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went to Shanghai on vacation last month.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G.Were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there many people in Disneyland?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606724" y="1875703"/>
            <a:ext cx="80069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1121514" y="3185129"/>
            <a:ext cx="80069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1121308" y="4075566"/>
            <a:ext cx="80069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1140183" y="5388603"/>
            <a:ext cx="60157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3248715" y="5860697"/>
            <a:ext cx="60157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bldLvl="0" animBg="1"/>
      <p:bldP spid="7" grpId="0" animBg="1"/>
      <p:bldP spid="8" grpId="0" animBg="1"/>
      <p:bldP spid="9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381000" y="1018140"/>
            <a:ext cx="11430000" cy="540829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4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Ⅲ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完形填空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Mike always loves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ships.When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 was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older,he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said,“I'm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going to be a soldier.” But his eyes were not very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,and he did not get in.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 he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said,“I'm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going to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small boat and  I'm going around the world.” But boats were very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expensive,and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Mike did not have enough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Last summer Mike found a swimming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near his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house.The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lessons did not cost very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,and Mike began going to the school at every end of the week and having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.Now he is a good swimmer.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Last week a little boy said to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him,“You</a:t>
            </a:r>
            <a:r>
              <a:rPr lang="en-US" altLang="zh-CN" sz="24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very good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swimmer.How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 to swim so well?”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“I'm  not good at all,” Mike said and he smiled.“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I'm  in the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water,I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say to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myself,there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fishes behind me! Then  I'm  very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afraid,and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quickly.”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293603"/>
            <a:ext cx="11430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1.A.big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B.beautiful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C.good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D.strong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2.A.buy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B.make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C.borrow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D.draw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3.A.food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B.work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C.time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D.money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4.A.park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B.school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C.farm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D.factory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5.A.much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B.little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C.many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D.any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6.A.meals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B.lessons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C.talks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D.games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7.A.I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B.they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C.we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D.you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8.A.If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B.When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C.Though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D.Where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9.A.interesting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B.nice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C.dangerous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D.different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10.A.run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B.jump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C.swim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D.fly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33697" y="1396067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640325" y="1840015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646953" y="2283963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640329" y="2714659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33705" y="3145355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640333" y="3589303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646961" y="4033251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653589" y="4503703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633713" y="4934399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627089" y="5378347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381000" y="940701"/>
            <a:ext cx="11430000" cy="583749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32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4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Ⅳ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任务型阅读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ts val="32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Yaotang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considered to be one of the most important and widely-read Chinese writers in the 20th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century.He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wrote under the pen name of Ba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Jin.Ba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Jin started writing his first work in the late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1920s.He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 born in a rich family of officials in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Chengdu,Sichuan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Province.As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child,Li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 taught to read and write first by his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mother.In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1920,he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entered Chengdu Foreign Language School to study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English.Three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years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later,he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moved to Shanghai and later studied in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Dongnan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University,Nanjing.On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February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15th,1927,he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went to Paris with his friend for further study.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ts val="32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 returning to Shanghai in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1928,Ba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Jin continued writing and working on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translation.His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first novel came out in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1929.Then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 wrote a lot of famous novels during ten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years.Most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Ba Jin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works could be easily understood by anyone with high school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education,which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made him one of the easiest modern Chinese writers to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read.Ba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Jin died of cancer in Shanghai at the age of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101.His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death marked the end of an era for Chinese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literature.He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 a great master of the language like Lao She.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数学模板</Template>
  <TotalTime>0</TotalTime>
  <Words>368</Words>
  <Application>Microsoft Office PowerPoint</Application>
  <PresentationFormat>宽屏</PresentationFormat>
  <Paragraphs>87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1" baseType="lpstr">
      <vt:lpstr>Adobe 黑体 Std R</vt:lpstr>
      <vt:lpstr>NEU-BZ-S92</vt:lpstr>
      <vt:lpstr>方正书宋_GBK</vt:lpstr>
      <vt:lpstr>黑体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Great  people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2018-10-20T02:37:00Z</dcterms:created>
  <dcterms:modified xsi:type="dcterms:W3CDTF">2023-01-16T14:27:26Z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B44D12FDA2324FF8A5FA5248C437389F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