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2" r:id="rId4"/>
    <p:sldId id="385" r:id="rId5"/>
    <p:sldId id="374" r:id="rId6"/>
    <p:sldId id="306" r:id="rId7"/>
    <p:sldId id="308" r:id="rId8"/>
    <p:sldId id="273" r:id="rId9"/>
    <p:sldId id="384" r:id="rId10"/>
    <p:sldId id="369" r:id="rId11"/>
    <p:sldId id="386" r:id="rId12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547BA-4460-471A-8B06-D42792F47DE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13E58-D9EE-4A27-A40F-2B2E71EF3C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1" y="2537659"/>
            <a:ext cx="9144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Protect </a:t>
            </a: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Environment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0" y="216224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Save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5" y="52876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194" y="1616076"/>
            <a:ext cx="8610600" cy="27922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单项填空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乐山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—I didn't hear you come in just now.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—That's good. I tried ________ the baby up.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 wake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             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not to wake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waking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9367" y="2728010"/>
            <a:ext cx="132516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92906" y="5141638"/>
            <a:ext cx="8496300" cy="9435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句意：“刚才我没有听见你进来。”“很好。我尽力不去吵醒宝宝。”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try not to do </a:t>
            </a:r>
            <a:r>
              <a:rPr lang="en-US" altLang="zh-CN" sz="2000" b="1" dirty="0" err="1">
                <a:latin typeface="仿宋" panose="02010609060101010101" pitchFamily="49" charset="-122"/>
                <a:ea typeface="仿宋" panose="02010609060101010101" pitchFamily="49" charset="-122"/>
              </a:rPr>
              <a:t>sth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.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意为“尽力不去做某事”。故选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989138"/>
            <a:ext cx="861179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让我试一试吧</a:t>
            </a:r>
            <a:r>
              <a:rPr lang="zh-CN" altLang="en-US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 </a:t>
            </a:r>
            <a:endParaRPr lang="zh-CN" altLang="en-US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Let me ________ ________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4247" y="3090863"/>
            <a:ext cx="4616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	   a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try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407194" y="1825625"/>
          <a:ext cx="8189119" cy="4833938"/>
        </p:xfrm>
        <a:graphic>
          <a:graphicData uri="http://schemas.openxmlformats.org/drawingml/2006/table">
            <a:tbl>
              <a:tblPr/>
              <a:tblGrid>
                <a:gridCol w="6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1.leak________→________(adj.)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2.tap________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3.beer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货车；手推车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5.recycling________→ ________(v.)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工厂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复数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7.unlike______________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→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反义词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872808" y="268856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龙头；阀门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63354" y="2031514"/>
            <a:ext cx="3348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漏；渗漏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leaky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6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06500" y="340360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啤酒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720544" y="4065587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truck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63466" y="4657726"/>
            <a:ext cx="30228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回收利用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recycle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254111" y="5337786"/>
            <a:ext cx="31582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factory	factories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406500" y="6017481"/>
            <a:ext cx="4432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不像；与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9" name="Group 17"/>
          <p:cNvGraphicFramePr>
            <a:graphicFrameLocks noGrp="1"/>
          </p:cNvGraphicFramePr>
          <p:nvPr/>
        </p:nvGraphicFramePr>
        <p:xfrm>
          <a:off x="361950" y="1073150"/>
          <a:ext cx="8305800" cy="4521200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1.again and again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2.waste a lot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3.be made into…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4.in fact_____________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忘记做某事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对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产生影响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57779" y="1473200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再三地；反复地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422439" y="2797176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被制成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20682" y="2011363"/>
            <a:ext cx="2040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浪费很多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96741" y="3381375"/>
            <a:ext cx="1730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实际上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795713" y="4156075"/>
            <a:ext cx="25635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to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22439" y="4778444"/>
            <a:ext cx="3160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 to…</a:t>
            </a:r>
          </a:p>
        </p:txBody>
      </p:sp>
      <p:sp>
        <p:nvSpPr>
          <p:cNvPr id="820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338138" y="1114425"/>
          <a:ext cx="8467725" cy="5021263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我尽力用多种方式节约用水。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________ ________ ________ water in many ways.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我经常检查以确保没有任何渗漏，并且我从来不忘记关水龙头。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often ________ ________ ________ ________ there aren't any leaks, and I never ________ ________ ________ ________ the tap.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11152" y="2291434"/>
            <a:ext cx="445412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to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save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28918" y="3926682"/>
            <a:ext cx="628292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check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to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make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sure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170382" y="4499953"/>
            <a:ext cx="4124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forget 		to 	</a:t>
            </a:r>
          </a:p>
        </p:txBody>
      </p:sp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  <p:sp>
        <p:nvSpPr>
          <p:cNvPr id="2" name="矩形 1"/>
          <p:cNvSpPr/>
          <p:nvPr/>
        </p:nvSpPr>
        <p:spPr>
          <a:xfrm>
            <a:off x="1311152" y="4962508"/>
            <a:ext cx="2122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turn 	     off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338138" y="1225550"/>
          <a:ext cx="8467725" cy="4868863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8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实际上，如果我们每一个人在生活中做一个小的改变，我们会对环境有很大影响。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if each of us makes a small change in our life, we can ________ ________ ________ ________ ________ our environment.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保护环境不是很难。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not too hard ________ ________ the environment.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57641" y="2625481"/>
            <a:ext cx="7339013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	       fact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make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a 	      big 	difference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to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36772" y="4826123"/>
            <a:ext cx="62311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				to  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protect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1267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1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290763"/>
            <a:ext cx="83284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again and again 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再三地；反复地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77441" y="3157565"/>
            <a:ext cx="833318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 use them again and again, or we put other garbage in them.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我们反复地使用它们，或者把其他的垃圾放在里面。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77441" y="4581553"/>
            <a:ext cx="833318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again and again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意为“再三地；反复地”。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and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连接两个相同的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 表示动作的延续。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145625" y="5181479"/>
            <a:ext cx="143470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　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904439"/>
            <a:ext cx="8611790" cy="16842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根据汉语提示完成句子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little boy asked the same question ________________(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反复地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958953" y="2389188"/>
            <a:ext cx="30515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again and again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14761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	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 try to save water in many ways.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我尽力用多种方式节约用水。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3036888"/>
            <a:ext cx="8634413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try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的常用搭配：</a:t>
            </a: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graphicFrame>
        <p:nvGraphicFramePr>
          <p:cNvPr id="13337" name="Group 25"/>
          <p:cNvGraphicFramePr>
            <a:graphicFrameLocks noGrp="1"/>
          </p:cNvGraphicFramePr>
          <p:nvPr/>
        </p:nvGraphicFramePr>
        <p:xfrm>
          <a:off x="280988" y="3933825"/>
          <a:ext cx="8753475" cy="1730630"/>
        </p:xfrm>
        <a:graphic>
          <a:graphicData uri="http://schemas.openxmlformats.org/drawingml/2006/table">
            <a:tbl>
              <a:tblPr/>
              <a:tblGrid>
                <a:gridCol w="164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4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例句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try to do sth.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尽力去做某事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try to learn English well.</a:t>
                      </a: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我尽力学好英语。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try doing sth.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尝试去做某事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Try knocking the door before entering the room.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进入房间之前试着敲敲门。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graphicFrame>
        <p:nvGraphicFramePr>
          <p:cNvPr id="14363" name="Group 27"/>
          <p:cNvGraphicFramePr>
            <a:graphicFrameLocks noGrp="1"/>
          </p:cNvGraphicFramePr>
          <p:nvPr/>
        </p:nvGraphicFramePr>
        <p:xfrm>
          <a:off x="90488" y="1571625"/>
          <a:ext cx="8955882" cy="3194749"/>
        </p:xfrm>
        <a:graphic>
          <a:graphicData uri="http://schemas.openxmlformats.org/drawingml/2006/table">
            <a:tbl>
              <a:tblPr/>
              <a:tblGrid>
                <a:gridCol w="1658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8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例句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try one's best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to do sth.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尽最大努力做某事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As a student, you should try your best to study.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作为一名学生，你应该尽全力去学习。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 a try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试一试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—Can you carry the box?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你能搬动那个箱子吗？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—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Oh, let me have a try.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噢，让我试一试。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try 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试穿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戴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May I try on the red dress?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我可以试穿一下那件红裙子吗？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8" marR="58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6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46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Protect Our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638</Words>
  <Application>Microsoft Office PowerPoint</Application>
  <PresentationFormat>全屏显示(4:3)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EF77FDEB64EA4CFFBCB834DF2F457A1B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