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>
      <p:cViewPr varScale="1">
        <p:scale>
          <a:sx n="108" d="100"/>
          <a:sy n="108" d="100"/>
        </p:scale>
        <p:origin x="-126" y="-8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E4291-56FD-47BA-80AD-9C339F427B8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E94ED-E346-4870-A55B-1B78A8FC0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4ED-E346-4870-A55B-1B78A8FC02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2023-01-16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L45\L45&#35838;&#25991;&#26391;&#35835;.mp3" TargetMode="External"/><Relationship Id="rId1" Type="http://schemas.microsoft.com/office/2007/relationships/media" Target="file:///C:\Users\Administrator\Desktop\L45\L45&#35838;&#25991;&#26391;&#35835;.mp3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20864;&#25945;&#19971;&#19979;%20Unit%208%20&#35838;&#20214;%20&#39068;-&#21608;\Lesson%2045\L45&#35838;&#25991;&#26391;&#35835;.mp3" TargetMode="External"/><Relationship Id="rId1" Type="http://schemas.microsoft.com/office/2007/relationships/media" Target="file:///C:\Documents%20and%20Settings\Administrator\&#26700;&#38754;\&#20864;&#25945;&#19971;&#19979;%20Unit%208%20&#35838;&#20214;%20&#39068;-&#21608;\Lesson%2045\L45&#35838;&#25991;&#26391;&#35835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Administrator\Desktop\L45\L45-No.2.mp3" TargetMode="External"/><Relationship Id="rId1" Type="http://schemas.microsoft.com/office/2007/relationships/media" Target="file:///C:\Users\Administrator\Desktop\L45\L45-No.2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3"/>
          <p:cNvSpPr txBox="1">
            <a:spLocks noChangeArrowheads="1"/>
          </p:cNvSpPr>
          <p:nvPr/>
        </p:nvSpPr>
        <p:spPr bwMode="auto">
          <a:xfrm>
            <a:off x="5029201" y="549275"/>
            <a:ext cx="411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七年级英语（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JJ</a:t>
            </a: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下</a:t>
            </a:r>
            <a:r>
              <a:rPr lang="zh-CN" altLang="en-US" sz="2000" b="1" dirty="0" smtClean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）教</a:t>
            </a: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学课件</a:t>
            </a:r>
          </a:p>
        </p:txBody>
      </p:sp>
      <p:sp>
        <p:nvSpPr>
          <p:cNvPr id="2" name="Text Box 11"/>
          <p:cNvSpPr txBox="1"/>
          <p:nvPr/>
        </p:nvSpPr>
        <p:spPr>
          <a:xfrm>
            <a:off x="0" y="2514600"/>
            <a:ext cx="9144000" cy="1107996"/>
          </a:xfrm>
          <a:prstGeom prst="rect">
            <a:avLst/>
          </a:prstGeom>
          <a:solidFill>
            <a:srgbClr val="BBE0E3">
              <a:alpha val="39999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6600" b="1" noProof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Baseball </a:t>
            </a:r>
            <a:r>
              <a:rPr lang="en-US" altLang="zh-CN" sz="6600" b="1" noProof="1">
                <a:solidFill>
                  <a:srgbClr val="0000CC"/>
                </a:solidFill>
                <a:latin typeface="Times New Roman" panose="02020603050405020304" pitchFamily="18" charset="0"/>
              </a:rPr>
              <a:t>Season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71500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课件\背景\t0100f757ce3d37c0c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593725"/>
            <a:ext cx="8002587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D:\科大讯飞\资源库\2014 暑期 平台资源\外研\外研新标准（一起）3-6\英语外研新标准（一起）五年级上册（2014年新编）\Module 2\Unit 2 They sell many different things\素材\snack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6913" y="768350"/>
            <a:ext cx="400208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2363" y="4953000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FF0000"/>
                </a:solidFill>
              </a:rPr>
              <a:t>   snack</a:t>
            </a:r>
            <a:endParaRPr lang="zh-CN" altLang="en-US" sz="5400" b="1">
              <a:solidFill>
                <a:srgbClr val="FF0000"/>
              </a:solidFill>
            </a:endParaRPr>
          </a:p>
        </p:txBody>
      </p:sp>
      <p:pic>
        <p:nvPicPr>
          <p:cNvPr id="12293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" y="730250"/>
            <a:ext cx="370681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250" y="4529138"/>
            <a:ext cx="3708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课件\背景\t0100f757ce3d37c0c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603250"/>
            <a:ext cx="8037512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D:\科大讯飞\资源库\2014 暑期 平台资源\广东人民4、5、6\广东人民三起四年级上册\英语广东人民（三起）四年级上册（2013年新编）\Unit 4 My Day\素材\col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757238"/>
            <a:ext cx="4116387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45100" y="4595813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FF0000"/>
                </a:solidFill>
              </a:rPr>
              <a:t>     pop</a:t>
            </a:r>
            <a:endParaRPr lang="zh-CN" altLang="en-US" sz="5400" b="1">
              <a:solidFill>
                <a:srgbClr val="FF0000"/>
              </a:solidFill>
            </a:endParaRPr>
          </a:p>
        </p:txBody>
      </p:sp>
      <p:pic>
        <p:nvPicPr>
          <p:cNvPr id="13317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" y="792163"/>
            <a:ext cx="44291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52513" y="4156075"/>
            <a:ext cx="33051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630099"/>
            <a:ext cx="5562600" cy="769439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Presentation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341" name="文本框 1"/>
          <p:cNvSpPr txBox="1">
            <a:spLocks noChangeArrowheads="1"/>
          </p:cNvSpPr>
          <p:nvPr/>
        </p:nvSpPr>
        <p:spPr bwMode="auto">
          <a:xfrm>
            <a:off x="501650" y="2209800"/>
            <a:ext cx="8140700" cy="4356100"/>
          </a:xfrm>
          <a:prstGeom prst="rect">
            <a:avLst/>
          </a:prstGeom>
          <a:noFill/>
          <a:ln w="28575" cmpd="thickThin">
            <a:solidFill>
              <a:srgbClr val="00B05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Hello！My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name is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Greg.This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summer I am going to play baseball for the Tigers. “Tigers” is the name of my team. Baseball is my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favourite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sport. My team and I will usually practice in the morning. And some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evenings，we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will play just for fun. On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weekends，we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will often play against other teams. 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제목 1"/>
          <p:cNvSpPr>
            <a:spLocks noGrp="1" noChangeArrowheads="1"/>
          </p:cNvSpPr>
          <p:nvPr/>
        </p:nvSpPr>
        <p:spPr bwMode="auto">
          <a:xfrm>
            <a:off x="495300" y="1397000"/>
            <a:ext cx="74374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latinLnBrk="1" hangingPunct="0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/>
                <a:cs typeface="HY헤드라인M"/>
              </a:rPr>
              <a:t>Read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/>
                <a:cs typeface="HY헤드라인M"/>
              </a:rPr>
              <a:t>the lesson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/>
                <a:cs typeface="HY헤드라인M"/>
              </a:rPr>
              <a:t>and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/>
                <a:cs typeface="HY헤드라인M"/>
              </a:rPr>
              <a:t>complete the task.</a:t>
            </a:r>
          </a:p>
        </p:txBody>
      </p:sp>
      <p:pic>
        <p:nvPicPr>
          <p:cNvPr id="2" name="L45课文朗读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906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1">
                  <p:stCondLst>
                    <p:cond delay="indefinite"/>
                  </p:stCondLst>
                  <p:endCondLst>
                    <p:cond evt="onNext" delay="indefinite">
                      <p:tgtEl>
                        <p:sldTgt/>
                      </p:tgtEl>
                    </p:cond>
                    <p:cond evt="onPrev" delay="indefinite">
                      <p:tgtEl>
                        <p:sldTgt/>
                      </p:tgtEl>
                    </p:cond>
                    <p:cond evt="onStopAudio" delay="indefinite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4"/>
          <p:cNvSpPr txBox="1">
            <a:spLocks noChangeArrowheads="1"/>
          </p:cNvSpPr>
          <p:nvPr/>
        </p:nvSpPr>
        <p:spPr bwMode="auto">
          <a:xfrm>
            <a:off x="446088" y="677863"/>
            <a:ext cx="8312150" cy="2676525"/>
          </a:xfrm>
          <a:prstGeom prst="rect">
            <a:avLst/>
          </a:prstGeom>
          <a:noFill/>
          <a:ln w="28575" cmpd="thickThin">
            <a:solidFill>
              <a:srgbClr val="00B05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My family and friends will come and watch me play. They'll all sing “Take Me Out to the Ball Game” and they'll buy snacks and pop at the game. Baseball is a fun sport for everyone. I love baseball season!</a:t>
            </a:r>
          </a:p>
        </p:txBody>
      </p:sp>
      <p:pic>
        <p:nvPicPr>
          <p:cNvPr id="15363" name="图片 4" descr="JWSQCT1[VOS7%N(N6W5R4~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88" y="3516313"/>
            <a:ext cx="4806950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088" y="3582988"/>
            <a:ext cx="32734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339725" y="1347788"/>
            <a:ext cx="892333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Take me out to the ball game. 带我去看棒球赛。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Take me out to the fair！带我去集市！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Buy me some hot dogs and lots of snacks. 给我买一些 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热狗和许多零食。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don't care if I ever get back，我不在乎我是否回来，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For it's root toot toot for the home team. 因为这是给主 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场队的打气声。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If they don't win，it's a shame，如果他们没有赢，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这是一种耻辱，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For it's one，two，three and you're out，一振，二振， 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你们三振出局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At the old ball game！在这熟悉的球赛里！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444500" y="685800"/>
            <a:ext cx="6702425" cy="560388"/>
          </a:xfrm>
          <a:custGeom>
            <a:avLst/>
            <a:gdLst>
              <a:gd name="connsiteX0" fmla="*/ 0 w 3857"/>
              <a:gd name="connsiteY0" fmla="*/ 0 h 956"/>
              <a:gd name="connsiteX1" fmla="*/ 3721 w 3857"/>
              <a:gd name="connsiteY1" fmla="*/ 44 h 956"/>
              <a:gd name="connsiteX2" fmla="*/ 3505 w 3857"/>
              <a:gd name="connsiteY2" fmla="*/ 956 h 956"/>
              <a:gd name="connsiteX3" fmla="*/ 0 w 3857"/>
              <a:gd name="connsiteY3" fmla="*/ 919 h 956"/>
              <a:gd name="connsiteX4" fmla="*/ 0 w 3857"/>
              <a:gd name="connsiteY4" fmla="*/ 0 h 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" h="956">
                <a:moveTo>
                  <a:pt x="0" y="0"/>
                </a:moveTo>
                <a:lnTo>
                  <a:pt x="3721" y="44"/>
                </a:lnTo>
                <a:cubicBezTo>
                  <a:pt x="2425" y="428"/>
                  <a:pt x="4681" y="-268"/>
                  <a:pt x="3505" y="956"/>
                </a:cubicBez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 sing!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28638" y="665163"/>
            <a:ext cx="79073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write true (T) or false (F). </a:t>
            </a:r>
          </a:p>
        </p:txBody>
      </p:sp>
      <p:sp>
        <p:nvSpPr>
          <p:cNvPr id="17411" name="Rectangle 13"/>
          <p:cNvSpPr>
            <a:spLocks noChangeArrowheads="1"/>
          </p:cNvSpPr>
          <p:nvPr/>
        </p:nvSpPr>
        <p:spPr bwMode="auto">
          <a:xfrm>
            <a:off x="619125" y="1493838"/>
            <a:ext cx="7904163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       ) 1. Greg’s favourite sport is football.</a:t>
            </a:r>
          </a:p>
          <a:p>
            <a:pPr marL="0"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       )  2. On weekends, they will often play against  </a:t>
            </a:r>
          </a:p>
          <a:p>
            <a:pPr marL="0"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other teams.   </a:t>
            </a:r>
          </a:p>
          <a:p>
            <a:pPr marL="0"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       ) 3. Greg’s family will often watch him play</a:t>
            </a:r>
          </a:p>
          <a:p>
            <a:pPr marL="0"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baseball.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884238" y="1573213"/>
            <a:ext cx="635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54075" y="3489325"/>
            <a:ext cx="6651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884238" y="2200275"/>
            <a:ext cx="6651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pic>
        <p:nvPicPr>
          <p:cNvPr id="17415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35400" y="4124325"/>
            <a:ext cx="26543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45课文朗读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8747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indefinite">
                      <p:tgtEl>
                        <p:sldTgt/>
                      </p:tgtEl>
                    </p:cond>
                    <p:cond evt="onPrev" delay="indefinite">
                      <p:tgtEl>
                        <p:sldTgt/>
                      </p:tgtEl>
                    </p:cond>
                    <p:cond evt="onStopAudio" delay="indefinite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"/>
          <p:cNvSpPr txBox="1">
            <a:spLocks noChangeArrowheads="1"/>
          </p:cNvSpPr>
          <p:nvPr/>
        </p:nvSpPr>
        <p:spPr bwMode="auto">
          <a:xfrm>
            <a:off x="412750" y="1724025"/>
            <a:ext cx="8318500" cy="46148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4001">
                <a:srgbClr val="E0F1F2"/>
              </a:gs>
              <a:gs pos="83000">
                <a:srgbClr val="E0F1F2"/>
              </a:gs>
              <a:gs pos="100000">
                <a:srgbClr val="EBF6F7"/>
              </a:gs>
            </a:gsLst>
            <a:lin ang="5400000"/>
          </a:gradFill>
          <a:ln w="28575">
            <a:solidFill>
              <a:srgbClr val="92D050"/>
            </a:solidFill>
            <a:prstDash val="dashDot"/>
            <a:rou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Gulim" pitchFamily="34" charset="-127"/>
              </a:rPr>
              <a:t>       Baseball is the national sport of the US. It became very popular there in the 1840's. “Take Me Out to the Ball Game” is a popular song about baseball. Almost every baseball fan can sing this song. Jack Norworth wrote the words in 1908. But he never went to a baseball game before he wrote the song.</a:t>
            </a:r>
          </a:p>
        </p:txBody>
      </p:sp>
      <p:sp>
        <p:nvSpPr>
          <p:cNvPr id="18435" name="波形 3"/>
          <p:cNvSpPr>
            <a:spLocks noChangeArrowheads="1"/>
          </p:cNvSpPr>
          <p:nvPr/>
        </p:nvSpPr>
        <p:spPr bwMode="auto">
          <a:xfrm>
            <a:off x="2660650" y="523875"/>
            <a:ext cx="3602038" cy="9144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00"/>
          </a:solidFill>
          <a:ln w="25400">
            <a:solidFill>
              <a:srgbClr val="FFC000"/>
            </a:solidFill>
            <a:round/>
          </a:ln>
        </p:spPr>
        <p:txBody>
          <a:bodyPr anchor="ctr"/>
          <a:lstStyle/>
          <a:p>
            <a:pPr eaLnBrk="0" latinLnBrk="1" hangingPunct="0"/>
            <a:r>
              <a:rPr lang="en-US" altLang="zh-CN" sz="3600" b="1" dirty="0">
                <a:solidFill>
                  <a:srgbClr val="FF0000"/>
                </a:solidFill>
              </a:rPr>
              <a:t>Culture Tip</a:t>
            </a:r>
            <a:endParaRPr lang="en-US" altLang="zh-CN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123"/>
          <p:cNvSpPr txBox="1">
            <a:spLocks noChangeArrowheads="1"/>
          </p:cNvSpPr>
          <p:nvPr/>
        </p:nvSpPr>
        <p:spPr bwMode="auto">
          <a:xfrm>
            <a:off x="404813" y="1416050"/>
            <a:ext cx="8332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Read the lesson and answer the questions.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01688" y="2082800"/>
            <a:ext cx="8496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Greg going to do this summer?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01688" y="3635375"/>
            <a:ext cx="393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What’s the “Tigers”?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128713" y="2752725"/>
            <a:ext cx="82518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going to play baseball for the Tigers</a:t>
            </a:r>
          </a:p>
          <a:p>
            <a:pPr algn="just" eaLnBrk="1" hangingPunct="1">
              <a:spcBef>
                <a:spcPts val="5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summer.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28713" y="4189413"/>
            <a:ext cx="54419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“Tigers” is the name of my team. </a:t>
            </a:r>
          </a:p>
        </p:txBody>
      </p:sp>
      <p:sp>
        <p:nvSpPr>
          <p:cNvPr id="19463" name="TextBox 5"/>
          <p:cNvSpPr txBox="1">
            <a:spLocks noChangeArrowheads="1"/>
          </p:cNvSpPr>
          <p:nvPr/>
        </p:nvSpPr>
        <p:spPr bwMode="auto">
          <a:xfrm>
            <a:off x="511175" y="679450"/>
            <a:ext cx="3733800" cy="736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200" dirty="0">
                <a:solidFill>
                  <a:srgbClr val="FFFFFF"/>
                </a:solidFill>
                <a:latin typeface="Arial Black" panose="020B0A04020102020204" pitchFamily="34" charset="0"/>
              </a:rPr>
              <a:t>Let’s Do It!</a:t>
            </a:r>
            <a:endParaRPr lang="zh-CN" altLang="en-US" sz="42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1838" y="4797425"/>
            <a:ext cx="84978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What’s Greg’s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2800" b="1" dirty="0">
                <a:latin typeface="Times New Roman" panose="02020603050405020304" pitchFamily="18" charset="0"/>
              </a:rPr>
              <a:t> sport?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28713" y="5529263"/>
            <a:ext cx="4848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Baseball is his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favourite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sport.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59396" grpId="0" build="p"/>
      <p:bldP spid="2" grpId="0" build="p"/>
      <p:bldP spid="52232" grpId="0"/>
      <p:bldP spid="3" grpId="0"/>
      <p:bldP spid="4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6238" y="854075"/>
            <a:ext cx="86407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 When will Greg’s team practice and when will they   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play against other teams?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6238" y="4413250"/>
            <a:ext cx="70596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5. Who will come and watch Greg play?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5175" y="2220913"/>
            <a:ext cx="8423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His team will usually practice in the morning.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5175" y="2959100"/>
            <a:ext cx="83232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 weekends, they will often play against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other teams.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4213" y="5240338"/>
            <a:ext cx="81803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His family and friends will come and watch him play.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392113" y="795338"/>
            <a:ext cx="875823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2. Listen to the chant and fill in the blanks.</a:t>
            </a:r>
          </a:p>
        </p:txBody>
      </p:sp>
      <p:pic>
        <p:nvPicPr>
          <p:cNvPr id="3" name="L45-No.2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7953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804863" y="1377950"/>
            <a:ext cx="73469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come to my _______ game?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come and watch me ______?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playing for the Tigers.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practice every day.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come to my baseball game?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sing songs and buy a snack?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for my team on the baseball _______.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uniforms are ______ and black.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264025" y="1377950"/>
            <a:ext cx="101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ball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384800" y="2000250"/>
            <a:ext cx="1019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play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149975" y="5205413"/>
            <a:ext cx="1104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field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32213" y="5761038"/>
            <a:ext cx="14938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orange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7" fill="hold" display="1">
                  <p:stCondLst>
                    <p:cond delay="indefinite"/>
                  </p:stCondLst>
                  <p:endCondLst>
                    <p:cond evt="onNext" delay="indefinite">
                      <p:tgtEl>
                        <p:sldTgt/>
                      </p:tgtEl>
                    </p:cond>
                    <p:cond evt="onPrev" delay="indefinite">
                      <p:tgtEl>
                        <p:sldTgt/>
                      </p:tgtEl>
                    </p:cond>
                    <p:cond evt="onStopAudio" delay="indefinite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2709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1250" y="515938"/>
            <a:ext cx="13509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2115" y="584834"/>
            <a:ext cx="5779770" cy="768347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Learning targets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479879" y="1600200"/>
            <a:ext cx="8534400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</a:t>
            </a:r>
            <a:r>
              <a:rPr lang="en-US" altLang="zh-CN" sz="2800" b="1" dirty="0">
                <a:solidFill>
                  <a:srgbClr val="0070C0"/>
                </a:solidFill>
              </a:rPr>
              <a:t>Key words &amp; phrases: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baseball, snack, pop, if, ever, root, shame,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play against, take … out, get back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</a:t>
            </a:r>
            <a:r>
              <a:rPr lang="en-US" altLang="zh-CN" sz="2800" b="1" dirty="0">
                <a:solidFill>
                  <a:srgbClr val="0070C0"/>
                </a:solidFill>
              </a:rPr>
              <a:t>Key sentences: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1. </a:t>
            </a:r>
            <a:r>
              <a:rPr lang="en-US" altLang="zh-CN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On </a:t>
            </a:r>
            <a:r>
              <a:rPr lang="en-US" altLang="zh-CN" sz="24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weekends，we</a:t>
            </a:r>
            <a:r>
              <a:rPr lang="en-US" altLang="zh-CN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will often play against </a:t>
            </a:r>
            <a:r>
              <a:rPr lang="en-US" altLang="zh-CN" sz="2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other teams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2. </a:t>
            </a:r>
            <a:r>
              <a:rPr lang="en-US" altLang="zh-CN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My family and friends will come and watch </a:t>
            </a:r>
            <a:r>
              <a:rPr lang="en-US" altLang="zh-CN" sz="2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me play</a:t>
            </a:r>
            <a:r>
              <a:rPr lang="en-US" altLang="zh-CN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3. </a:t>
            </a:r>
            <a:r>
              <a:rPr lang="zh-CN" altLang="en-US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If they don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'</a:t>
            </a:r>
            <a:r>
              <a:rPr lang="zh-CN" altLang="en-US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t win,  it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'</a:t>
            </a:r>
            <a:r>
              <a:rPr lang="zh-CN" altLang="en-US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s a shame. </a:t>
            </a:r>
            <a:endParaRPr lang="en-US" altLang="zh-CN" sz="2800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23"/>
          <p:cNvSpPr txBox="1">
            <a:spLocks noChangeArrowheads="1"/>
          </p:cNvSpPr>
          <p:nvPr/>
        </p:nvSpPr>
        <p:spPr bwMode="auto">
          <a:xfrm>
            <a:off x="582613" y="788988"/>
            <a:ext cx="81295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Fill in the blanks using “will” or “be going  </a:t>
            </a:r>
          </a:p>
          <a:p>
            <a:pPr algn="just" eaLnBrk="1" hangingPunct="1"/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to”.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31825" y="1943100"/>
            <a:ext cx="8281988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______________ have a party on Tuesday.</a:t>
            </a:r>
          </a:p>
          <a:p>
            <a:pPr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______________ watch a movie this weekend.</a:t>
            </a:r>
          </a:p>
          <a:p>
            <a:pPr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can’t talk now. I ______________ call you later.</a:t>
            </a:r>
          </a:p>
          <a:p>
            <a:pPr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______________ be on the same team this year.</a:t>
            </a:r>
          </a:p>
          <a:p>
            <a:pPr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______________ you do this summer? 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787525" y="1943100"/>
            <a:ext cx="280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will/ are going to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911350" y="2522538"/>
            <a:ext cx="25542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will/ is going to 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443413" y="3235325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660525" y="3814763"/>
            <a:ext cx="280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will/ are going to 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2157413" y="4440238"/>
            <a:ext cx="20621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going to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6" grpId="0"/>
      <p:bldP spid="74757" grpId="0"/>
      <p:bldP spid="74758" grpId="0"/>
      <p:bldP spid="74759" grpId="0"/>
      <p:bldP spid="74760" grpId="0"/>
      <p:bldP spid="747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23"/>
          <p:cNvSpPr txBox="1">
            <a:spLocks noChangeArrowheads="1"/>
          </p:cNvSpPr>
          <p:nvPr/>
        </p:nvSpPr>
        <p:spPr bwMode="auto">
          <a:xfrm>
            <a:off x="446088" y="636588"/>
            <a:ext cx="852963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4. Baseball is a big part of American culture.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Many common sayings come from baseball.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What do the following sayings mean？Match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the sayings with their meanings.</a:t>
            </a:r>
          </a:p>
        </p:txBody>
      </p:sp>
      <p:pic>
        <p:nvPicPr>
          <p:cNvPr id="23555" name="Picture 5" descr="01300000040940120927398257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413" y="3090863"/>
            <a:ext cx="5326062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"/>
          <p:cNvSpPr txBox="1">
            <a:spLocks noChangeArrowheads="1"/>
          </p:cNvSpPr>
          <p:nvPr/>
        </p:nvSpPr>
        <p:spPr bwMode="auto">
          <a:xfrm>
            <a:off x="417513" y="825500"/>
            <a:ext cx="28241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play ball</a:t>
            </a: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合作　</a:t>
            </a:r>
          </a:p>
        </p:txBody>
      </p:sp>
      <p:sp>
        <p:nvSpPr>
          <p:cNvPr id="24579" name="文本框 3"/>
          <p:cNvSpPr txBox="1">
            <a:spLocks noChangeArrowheads="1"/>
          </p:cNvSpPr>
          <p:nvPr/>
        </p:nvSpPr>
        <p:spPr bwMode="auto">
          <a:xfrm>
            <a:off x="3675063" y="728663"/>
            <a:ext cx="4010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one step at a time</a:t>
            </a:r>
          </a:p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一步一个脚印</a:t>
            </a:r>
          </a:p>
        </p:txBody>
      </p:sp>
      <p:sp>
        <p:nvSpPr>
          <p:cNvPr id="24580" name="文本框 4"/>
          <p:cNvSpPr txBox="1">
            <a:spLocks noChangeArrowheads="1"/>
          </p:cNvSpPr>
          <p:nvPr/>
        </p:nvSpPr>
        <p:spPr bwMode="auto">
          <a:xfrm>
            <a:off x="339725" y="2074863"/>
            <a:ext cx="5149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drop the ball</a:t>
            </a: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犯错；失职</a:t>
            </a:r>
          </a:p>
        </p:txBody>
      </p:sp>
      <p:sp>
        <p:nvSpPr>
          <p:cNvPr id="24581" name="文本框 5"/>
          <p:cNvSpPr txBox="1">
            <a:spLocks noChangeArrowheads="1"/>
          </p:cNvSpPr>
          <p:nvPr/>
        </p:nvSpPr>
        <p:spPr bwMode="auto">
          <a:xfrm>
            <a:off x="3679825" y="1865313"/>
            <a:ext cx="51514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do business or work together with someone</a:t>
            </a:r>
          </a:p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和某人一起做生意或工作</a:t>
            </a:r>
          </a:p>
        </p:txBody>
      </p:sp>
      <p:sp>
        <p:nvSpPr>
          <p:cNvPr id="24582" name="文本框 6"/>
          <p:cNvSpPr txBox="1">
            <a:spLocks noChangeArrowheads="1"/>
          </p:cNvSpPr>
          <p:nvPr/>
        </p:nvSpPr>
        <p:spPr bwMode="auto">
          <a:xfrm>
            <a:off x="349250" y="3346450"/>
            <a:ext cx="51498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home run</a:t>
            </a: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本垒打　</a:t>
            </a:r>
          </a:p>
        </p:txBody>
      </p:sp>
      <p:sp>
        <p:nvSpPr>
          <p:cNvPr id="24583" name="文本框 7"/>
          <p:cNvSpPr txBox="1">
            <a:spLocks noChangeArrowheads="1"/>
          </p:cNvSpPr>
          <p:nvPr/>
        </p:nvSpPr>
        <p:spPr bwMode="auto">
          <a:xfrm>
            <a:off x="3679825" y="3249613"/>
            <a:ext cx="515143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make a mistake or do something wrong</a:t>
            </a:r>
          </a:p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犯错误或做错了某事</a:t>
            </a:r>
          </a:p>
        </p:txBody>
      </p:sp>
      <p:sp>
        <p:nvSpPr>
          <p:cNvPr id="24584" name="文本框 9"/>
          <p:cNvSpPr txBox="1">
            <a:spLocks noChangeArrowheads="1"/>
          </p:cNvSpPr>
          <p:nvPr/>
        </p:nvSpPr>
        <p:spPr bwMode="auto">
          <a:xfrm>
            <a:off x="417513" y="4565650"/>
            <a:ext cx="5151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play softball</a:t>
            </a: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打垒球　　</a:t>
            </a:r>
          </a:p>
        </p:txBody>
      </p:sp>
      <p:sp>
        <p:nvSpPr>
          <p:cNvPr id="24585" name="文本框 10"/>
          <p:cNvSpPr txBox="1">
            <a:spLocks noChangeArrowheads="1"/>
          </p:cNvSpPr>
          <p:nvPr/>
        </p:nvSpPr>
        <p:spPr bwMode="auto">
          <a:xfrm>
            <a:off x="3679825" y="4632325"/>
            <a:ext cx="5151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ask easy questions</a:t>
            </a:r>
          </a:p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问容易的问题</a:t>
            </a:r>
          </a:p>
        </p:txBody>
      </p:sp>
      <p:sp>
        <p:nvSpPr>
          <p:cNvPr id="24586" name="文本框 11"/>
          <p:cNvSpPr txBox="1">
            <a:spLocks noChangeArrowheads="1"/>
          </p:cNvSpPr>
          <p:nvPr/>
        </p:nvSpPr>
        <p:spPr bwMode="auto">
          <a:xfrm>
            <a:off x="338138" y="5519738"/>
            <a:ext cx="51514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one base at a time</a:t>
            </a: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一次一垒　</a:t>
            </a:r>
          </a:p>
        </p:txBody>
      </p:sp>
      <p:sp>
        <p:nvSpPr>
          <p:cNvPr id="24587" name="文本框 12"/>
          <p:cNvSpPr txBox="1">
            <a:spLocks noChangeArrowheads="1"/>
          </p:cNvSpPr>
          <p:nvPr/>
        </p:nvSpPr>
        <p:spPr bwMode="auto">
          <a:xfrm>
            <a:off x="3679825" y="5586413"/>
            <a:ext cx="5387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do something very well，to be a winner某事做得很好，是获胜者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922463" y="1152525"/>
            <a:ext cx="1811337" cy="1209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387600" y="2601913"/>
            <a:ext cx="1346200" cy="128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971800" y="1301750"/>
            <a:ext cx="703263" cy="4489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981200" y="3733800"/>
            <a:ext cx="18288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>
            <a:off x="2387600" y="4876800"/>
            <a:ext cx="149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7000" y="1549400"/>
            <a:ext cx="8891588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weekends，we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will often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play against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other teams.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play against... 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意思是“与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……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打对抗赛”。其中，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against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作介词，意为“违反；反对；靠着”。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例：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What team did you play against in the final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match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？在决赛当中你们队和哪个队进行比赛？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We're playing against th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at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team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next week.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下周我们要和那个队打比赛。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751965" y="534670"/>
            <a:ext cx="5562600" cy="769433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Language points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22275" y="1203325"/>
            <a:ext cx="80565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zh-CN" sz="2800" b="1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When you play sport，you need to guard ________ accidents. </a:t>
            </a:r>
            <a:r>
              <a:rPr lang="zh-CN" altLang="zh-CN" sz="2800" b="1">
                <a:solidFill>
                  <a:srgbClr val="00B05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(辽宁沈阳中考)</a:t>
            </a:r>
            <a:endParaRPr lang="zh-CN" altLang="zh-CN" sz="2800" b="1">
              <a:solidFill>
                <a:srgbClr val="0000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zh-CN" sz="2800" b="1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A．over　    B．against　    C．with　	D．at</a:t>
            </a:r>
          </a:p>
          <a:p>
            <a:pPr algn="just" eaLnBrk="1" hangingPunct="1">
              <a:lnSpc>
                <a:spcPct val="150000"/>
              </a:lnSpc>
            </a:pPr>
            <a:endParaRPr lang="zh-CN" altLang="zh-CN" sz="2800" b="1">
              <a:solidFill>
                <a:srgbClr val="0000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36867" name="Text Box 2"/>
          <p:cNvSpPr>
            <a:spLocks noChangeArrowheads="1"/>
          </p:cNvSpPr>
          <p:nvPr/>
        </p:nvSpPr>
        <p:spPr bwMode="auto">
          <a:xfrm>
            <a:off x="2744788" y="473075"/>
            <a:ext cx="2995612" cy="828675"/>
          </a:xfrm>
          <a:prstGeom prst="rect">
            <a:avLst/>
          </a:prstGeom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zh-CN" altLang="en-US" sz="4400" b="1" kern="10" spc="-660">
                <a:ln w="12700">
                  <a:solidFill>
                    <a:srgbClr val="000099"/>
                  </a:solidFill>
                  <a:rou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中考链接</a:t>
            </a:r>
          </a:p>
        </p:txBody>
      </p:sp>
      <p:pic>
        <p:nvPicPr>
          <p:cNvPr id="2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19338" y="2671763"/>
            <a:ext cx="5365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5"/>
          <p:cNvSpPr txBox="1">
            <a:spLocks noChangeArrowheads="1"/>
          </p:cNvSpPr>
          <p:nvPr/>
        </p:nvSpPr>
        <p:spPr bwMode="auto">
          <a:xfrm>
            <a:off x="319088" y="3675063"/>
            <a:ext cx="8709025" cy="2030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4001">
                <a:srgbClr val="E0F1F2"/>
              </a:gs>
              <a:gs pos="83000">
                <a:srgbClr val="E0F1F2"/>
              </a:gs>
              <a:gs pos="100000">
                <a:srgbClr val="EBF6F7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解析　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句意：当你做运动的时候，你需要防护以免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发生事故。guard against 警戒，避免，提防。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解题方法</a:t>
            </a:r>
            <a:r>
              <a:rPr lang="zh-CN" altLang="en-US" sz="2800" b="1">
                <a:latin typeface="Times New Roman" panose="02020603050405020304" pitchFamily="18" charset="0"/>
              </a:rPr>
              <a:t>   句意分析法、语法判定法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9700" y="565150"/>
            <a:ext cx="88646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2.   My family and friends will come and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watch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me play. 　 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watch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作及物</a:t>
            </a: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动词</a:t>
            </a:r>
            <a:r>
              <a:rPr lang="zh-CN" sz="2800" b="1" dirty="0">
                <a:cs typeface="Times New Roman" panose="02020603050405020304" pitchFamily="18" charset="0"/>
                <a:sym typeface="Wingdings" panose="05000000000000000000"/>
              </a:rPr>
              <a:t>时，意为</a:t>
            </a:r>
            <a:r>
              <a:rPr lang="en-US" altLang="zh-CN" sz="2800" b="1" dirty="0">
                <a:cs typeface="Times New Roman" panose="02020603050405020304" pitchFamily="18" charset="0"/>
                <a:sym typeface="Wingdings" panose="05000000000000000000"/>
              </a:rPr>
              <a:t>“</a:t>
            </a: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观看</a:t>
            </a:r>
            <a:r>
              <a:rPr lang="zh-CN" sz="2800" b="1" dirty="0">
                <a:cs typeface="Times New Roman" panose="02020603050405020304" pitchFamily="18" charset="0"/>
                <a:sym typeface="Wingdings" panose="05000000000000000000"/>
              </a:rPr>
              <a:t>；</a:t>
            </a: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注视，注意”。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     </a:t>
            </a:r>
            <a:r>
              <a:rPr lang="zh-CN" sz="2800" b="1" dirty="0">
                <a:cs typeface="Times New Roman" panose="02020603050405020304" pitchFamily="18" charset="0"/>
                <a:sym typeface="Wingdings" panose="05000000000000000000"/>
              </a:rPr>
              <a:t>常用搭配：</a:t>
            </a: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watch sb. do sth. 意为“观看某人做某事”，强调看见</a:t>
            </a:r>
            <a:r>
              <a:rPr lang="zh-CN" sz="2800" b="1" dirty="0">
                <a:cs typeface="Times New Roman" panose="02020603050405020304" pitchFamily="18" charset="0"/>
                <a:sym typeface="Wingdings" panose="05000000000000000000"/>
              </a:rPr>
              <a:t>整个</a:t>
            </a: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过程。例：</a:t>
            </a:r>
            <a:r>
              <a:rPr lang="en-US" sz="2800" b="1" dirty="0">
                <a:cs typeface="Times New Roman" panose="02020603050405020304" pitchFamily="18" charset="0"/>
                <a:sym typeface="Wingdings" panose="05000000000000000000"/>
              </a:rPr>
              <a:t>H</a:t>
            </a: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e often watches her daughter dance. </a:t>
            </a:r>
            <a:r>
              <a:rPr lang="zh-CN" sz="2800" b="1" dirty="0">
                <a:cs typeface="Times New Roman" panose="02020603050405020304" pitchFamily="18" charset="0"/>
                <a:sym typeface="Wingdings" panose="05000000000000000000"/>
              </a:rPr>
              <a:t>他</a:t>
            </a: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经常看</a:t>
            </a:r>
            <a:r>
              <a:rPr lang="zh-CN" sz="2800" b="1" dirty="0">
                <a:cs typeface="Times New Roman" panose="02020603050405020304" pitchFamily="18" charset="0"/>
                <a:sym typeface="Wingdings" panose="05000000000000000000"/>
              </a:rPr>
              <a:t>他</a:t>
            </a: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女儿跳舞。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【</a:t>
            </a:r>
            <a:r>
              <a:rPr lang="zh-CN" altLang="en-US" sz="28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拓展</a:t>
            </a: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】</a:t>
            </a: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watch sb. doing sth. 意为“看见某人正在做某事”，强调看见</a:t>
            </a:r>
            <a:r>
              <a:rPr lang="zh-CN" sz="2800" b="1" dirty="0">
                <a:cs typeface="Times New Roman" panose="02020603050405020304" pitchFamily="18" charset="0"/>
                <a:sym typeface="Wingdings" panose="05000000000000000000"/>
              </a:rPr>
              <a:t>某个</a:t>
            </a: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动作正在进行。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sz="2800" b="1" dirty="0">
                <a:cs typeface="Times New Roman" panose="02020603050405020304" pitchFamily="18" charset="0"/>
                <a:sym typeface="Wingdings" panose="05000000000000000000"/>
              </a:rPr>
              <a:t>     例：I watched a girl dancing in the park. 我看到一个女孩正在公园里跳舞。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2"/>
          <p:cNvSpPr>
            <a:spLocks noGrp="1" noChangeArrowheads="1"/>
          </p:cNvSpPr>
          <p:nvPr>
            <p:ph idx="1"/>
          </p:nvPr>
        </p:nvSpPr>
        <p:spPr>
          <a:xfrm>
            <a:off x="238125" y="457200"/>
            <a:ext cx="8667750" cy="594360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 </a:t>
            </a:r>
            <a:r>
              <a:rPr lang="zh-CN" altLang="en-US" b="1" smtClean="0">
                <a:latin typeface="Times New Roman" panose="02020603050405020304" pitchFamily="18" charset="0"/>
              </a:rPr>
              <a:t>【辨析】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watch</a:t>
            </a:r>
            <a:r>
              <a:rPr lang="zh-CN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look</a:t>
            </a:r>
            <a:r>
              <a:rPr lang="zh-CN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、与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see </a:t>
            </a:r>
          </a:p>
          <a:p>
            <a:pPr>
              <a:lnSpc>
                <a:spcPct val="135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   ① watch “</a:t>
            </a:r>
            <a:r>
              <a:rPr lang="zh-CN" altLang="en-US" b="1" smtClean="0">
                <a:latin typeface="Times New Roman" panose="02020603050405020304" pitchFamily="18" charset="0"/>
              </a:rPr>
              <a:t>观看，注视</a:t>
            </a:r>
            <a:r>
              <a:rPr lang="en-US" altLang="zh-CN" b="1" smtClean="0">
                <a:latin typeface="Times New Roman" panose="02020603050405020304" pitchFamily="18" charset="0"/>
              </a:rPr>
              <a:t>”</a:t>
            </a:r>
            <a:r>
              <a:rPr lang="zh-CN" altLang="en-US" b="1" smtClean="0">
                <a:latin typeface="Times New Roman" panose="02020603050405020304" pitchFamily="18" charset="0"/>
              </a:rPr>
              <a:t>。指较长时间集中注意力去看电视或比赛等，后面可以直接加宾语。</a:t>
            </a:r>
            <a:endParaRPr lang="en-US" altLang="zh-CN" b="1" smtClean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  ② Look </a:t>
            </a:r>
            <a:r>
              <a:rPr lang="zh-CN" altLang="en-US" b="1" smtClean="0">
                <a:latin typeface="Times New Roman" panose="02020603050405020304" pitchFamily="18" charset="0"/>
              </a:rPr>
              <a:t>表示主动地，有意识的看，侧重看的动作，常用作不及物动词，接宾语时，其前加</a:t>
            </a:r>
            <a:r>
              <a:rPr lang="en-US" altLang="zh-CN" b="1" smtClean="0">
                <a:latin typeface="Times New Roman" panose="02020603050405020304" pitchFamily="18" charset="0"/>
              </a:rPr>
              <a:t> at</a:t>
            </a:r>
            <a:r>
              <a:rPr lang="zh-CN" altLang="en-US" b="1" smtClean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35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  ③see </a:t>
            </a:r>
            <a:r>
              <a:rPr lang="zh-CN" altLang="en-US" b="1" smtClean="0">
                <a:latin typeface="Times New Roman" panose="02020603050405020304" pitchFamily="18" charset="0"/>
              </a:rPr>
              <a:t>通常指看的结果，意思为</a:t>
            </a:r>
            <a:r>
              <a:rPr lang="en-US" altLang="zh-CN" b="1" smtClean="0">
                <a:latin typeface="Times New Roman" panose="02020603050405020304" pitchFamily="18" charset="0"/>
              </a:rPr>
              <a:t>“</a:t>
            </a:r>
            <a:r>
              <a:rPr lang="zh-CN" altLang="en-US" b="1" smtClean="0">
                <a:latin typeface="Times New Roman" panose="02020603050405020304" pitchFamily="18" charset="0"/>
              </a:rPr>
              <a:t>看见，看到</a:t>
            </a:r>
            <a:r>
              <a:rPr lang="en-US" altLang="zh-CN" b="1" smtClean="0">
                <a:latin typeface="Times New Roman" panose="02020603050405020304" pitchFamily="18" charset="0"/>
              </a:rPr>
              <a:t>” </a:t>
            </a:r>
            <a:r>
              <a:rPr lang="zh-CN" altLang="en-US" b="1" smtClean="0">
                <a:latin typeface="Times New Roman" panose="02020603050405020304" pitchFamily="18" charset="0"/>
              </a:rPr>
              <a:t>。也用于</a:t>
            </a:r>
            <a:r>
              <a:rPr lang="en-US" altLang="zh-CN" b="1" smtClean="0">
                <a:latin typeface="Times New Roman" panose="02020603050405020304" pitchFamily="18" charset="0"/>
              </a:rPr>
              <a:t>“</a:t>
            </a:r>
            <a:r>
              <a:rPr lang="zh-CN" altLang="en-US" b="1" smtClean="0">
                <a:latin typeface="Times New Roman" panose="02020603050405020304" pitchFamily="18" charset="0"/>
              </a:rPr>
              <a:t>看电影</a:t>
            </a:r>
            <a:r>
              <a:rPr lang="en-US" altLang="zh-CN" b="1" smtClean="0">
                <a:latin typeface="Times New Roman" panose="02020603050405020304" pitchFamily="18" charset="0"/>
              </a:rPr>
              <a:t>” see a film </a:t>
            </a:r>
            <a:r>
              <a:rPr lang="zh-CN" altLang="en-US" b="1" smtClean="0">
                <a:latin typeface="Times New Roman" panose="02020603050405020304" pitchFamily="18" charset="0"/>
              </a:rPr>
              <a:t>。</a:t>
            </a:r>
            <a:endParaRPr lang="en-US" altLang="zh-CN" b="1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   </a:t>
            </a:r>
            <a:r>
              <a:rPr lang="zh-CN" altLang="en-US" b="1" smtClean="0">
                <a:latin typeface="Times New Roman" panose="02020603050405020304" pitchFamily="18" charset="0"/>
              </a:rPr>
              <a:t>例：</a:t>
            </a:r>
            <a:r>
              <a:rPr lang="en-US" altLang="zh-CN" b="1" smtClean="0">
                <a:latin typeface="Times New Roman" panose="02020603050405020304" pitchFamily="18" charset="0"/>
              </a:rPr>
              <a:t>The man ___</a:t>
            </a:r>
            <a:r>
              <a:rPr lang="en-US" altLang="zh-CN" b="1" smtClean="0">
                <a:latin typeface="Times New Roman" panose="02020603050405020304" pitchFamily="18" charset="0"/>
                <a:sym typeface="宋体" panose="02010600030101010101" pitchFamily="2" charset="-122"/>
              </a:rPr>
              <a:t>__</a:t>
            </a:r>
            <a:r>
              <a:rPr lang="en-US" altLang="zh-CN" b="1" smtClean="0">
                <a:latin typeface="Times New Roman" panose="02020603050405020304" pitchFamily="18" charset="0"/>
              </a:rPr>
              <a:t>____ his daughter with love.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           Bob _______</a:t>
            </a:r>
            <a:r>
              <a:rPr lang="en-US" altLang="zh-CN" b="1" smtClean="0">
                <a:latin typeface="Times New Roman" panose="02020603050405020304" pitchFamily="18" charset="0"/>
                <a:sym typeface="宋体" panose="02010600030101010101" pitchFamily="2" charset="-122"/>
              </a:rPr>
              <a:t>__</a:t>
            </a:r>
            <a:r>
              <a:rPr lang="en-US" altLang="zh-CN" b="1" smtClean="0">
                <a:latin typeface="Times New Roman" panose="02020603050405020304" pitchFamily="18" charset="0"/>
              </a:rPr>
              <a:t>_ football game on TV.</a:t>
            </a:r>
            <a:endParaRPr lang="zh-CN" altLang="en-US" b="1" smtClean="0">
              <a:solidFill>
                <a:srgbClr val="CC0099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CC0099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b="1" smtClean="0">
                <a:latin typeface="Times New Roman" panose="02020603050405020304" pitchFamily="18" charset="0"/>
              </a:rPr>
              <a:t>He____</a:t>
            </a:r>
            <a:r>
              <a:rPr lang="en-US" altLang="zh-CN" b="1" smtClean="0">
                <a:latin typeface="Times New Roman" panose="02020603050405020304" pitchFamily="18" charset="0"/>
                <a:sym typeface="宋体" panose="02010600030101010101" pitchFamily="2" charset="-122"/>
              </a:rPr>
              <a:t>__</a:t>
            </a:r>
            <a:r>
              <a:rPr lang="en-US" altLang="zh-CN" b="1" smtClean="0">
                <a:latin typeface="Times New Roman" panose="02020603050405020304" pitchFamily="18" charset="0"/>
              </a:rPr>
              <a:t>___ around but _____noting.</a:t>
            </a:r>
            <a:endParaRPr lang="zh-CN" altLang="en-US" b="1" smtClean="0">
              <a:solidFill>
                <a:srgbClr val="CC0099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b="1" smtClean="0"/>
          </a:p>
          <a:p>
            <a:pPr>
              <a:buFont typeface="Arial" panose="020B0604020202020204" pitchFamily="34" charset="0"/>
              <a:buNone/>
            </a:pPr>
            <a:endParaRPr lang="en-US" altLang="zh-CN" b="1" smtClean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19275" y="5730875"/>
            <a:ext cx="155575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/>
              <a:t>looked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735263" y="4497388"/>
            <a:ext cx="1584325" cy="522287"/>
          </a:xfrm>
          <a:prstGeom prst="rect">
            <a:avLst/>
          </a:prstGeom>
          <a:solidFill>
            <a:srgbClr val="FF33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/>
              <a:t>watches</a:t>
            </a:r>
            <a:endParaRPr lang="zh-CN" altLang="en-US" sz="2800" b="1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09788" y="5100638"/>
            <a:ext cx="1585912" cy="522287"/>
          </a:xfrm>
          <a:prstGeom prst="rect">
            <a:avLst/>
          </a:prstGeom>
          <a:solidFill>
            <a:srgbClr val="CC0099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/>
              <a:t>watches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178425" y="5730875"/>
            <a:ext cx="974725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/>
              <a:t>saw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1" grpId="0" bldLvl="0" animBg="1"/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3937000"/>
            <a:ext cx="2744788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8463" y="1041400"/>
            <a:ext cx="82613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①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我看见他在操场打篮球了。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I watch him _________ basketball on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the playground.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②—What were you doing in the garden?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—I watched my father _________ his old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motorbike.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repair             B. repairing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C. repaired         D. to repair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06738" y="1735138"/>
            <a:ext cx="17049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play</a:t>
            </a:r>
          </a:p>
        </p:txBody>
      </p:sp>
      <p:pic>
        <p:nvPicPr>
          <p:cNvPr id="5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06738" y="5064125"/>
            <a:ext cx="536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矩形 1"/>
          <p:cNvSpPr>
            <a:spLocks noChangeArrowheads="1"/>
          </p:cNvSpPr>
          <p:nvPr/>
        </p:nvSpPr>
        <p:spPr bwMode="auto">
          <a:xfrm>
            <a:off x="1862138" y="358775"/>
            <a:ext cx="533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4400" b="1">
                <a:solidFill>
                  <a:srgbClr val="CC0066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Wingdings" panose="05000000000000000000" pitchFamily="2" charset="2"/>
              </a:rPr>
              <a:t>学以致用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3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60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06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"/>
          <p:cNvSpPr txBox="1">
            <a:spLocks noChangeArrowheads="1"/>
          </p:cNvSpPr>
          <p:nvPr/>
        </p:nvSpPr>
        <p:spPr bwMode="auto">
          <a:xfrm>
            <a:off x="414338" y="696913"/>
            <a:ext cx="86042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3. </a:t>
            </a:r>
            <a:r>
              <a:rPr lang="zh-CN" altLang="en-US" sz="2800" b="1">
                <a:latin typeface="Times New Roman" panose="02020603050405020304" pitchFamily="18" charset="0"/>
              </a:rPr>
              <a:t>If they don</a:t>
            </a:r>
            <a:r>
              <a:rPr lang="en-US" altLang="zh-CN" sz="2800" b="1">
                <a:latin typeface="Times New Roman" panose="02020603050405020304" pitchFamily="18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t win,  it</a:t>
            </a:r>
            <a:r>
              <a:rPr lang="en-US" altLang="zh-CN" sz="2800" b="1">
                <a:latin typeface="Times New Roman" panose="02020603050405020304" pitchFamily="18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s a shame.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(1)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if </a:t>
            </a:r>
            <a:r>
              <a:rPr lang="zh-CN" altLang="en-US" sz="2800" b="1">
                <a:latin typeface="Times New Roman" panose="02020603050405020304" pitchFamily="18" charset="0"/>
              </a:rPr>
              <a:t>意为“如果”引导条件状语从句。主句用一般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将来时，从句用一般现在时。例：I will call you if he comes back. 如果他回来我会</a:t>
            </a:r>
            <a:r>
              <a:rPr lang="zh-CN" altLang="en-US" sz="2800" b="1">
                <a:latin typeface="Times New Roman" panose="02020603050405020304" pitchFamily="18" charset="0"/>
                <a:sym typeface="宋体" panose="02010600030101010101" pitchFamily="2" charset="-122"/>
              </a:rPr>
              <a:t>给你打电话的。</a:t>
            </a:r>
            <a:r>
              <a:rPr lang="zh-CN" altLang="en-US" sz="2800" b="1">
                <a:latin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Group 179"/>
          <p:cNvGraphicFramePr>
            <a:graphicFrameLocks noGrp="1"/>
          </p:cNvGraphicFramePr>
          <p:nvPr/>
        </p:nvGraphicFramePr>
        <p:xfrm>
          <a:off x="482600" y="3332163"/>
          <a:ext cx="8177213" cy="2955936"/>
        </p:xfrm>
        <a:graphic>
          <a:graphicData uri="http://schemas.openxmlformats.org/drawingml/2006/table">
            <a:tbl>
              <a:tblPr/>
              <a:tblGrid>
                <a:gridCol w="45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7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87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if</a:t>
                      </a:r>
                    </a:p>
                  </a:txBody>
                  <a:tcPr marL="76194" marR="76194" marT="38076" marB="3807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词义</a:t>
                      </a:r>
                    </a:p>
                  </a:txBody>
                  <a:tcPr marL="76194" marR="76194" marT="38076" marB="380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用途</a:t>
                      </a:r>
                    </a:p>
                  </a:txBody>
                  <a:tcPr marL="76194" marR="76194" marT="38076" marB="380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kern="12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结构用法</a:t>
                      </a:r>
                    </a:p>
                  </a:txBody>
                  <a:tcPr marL="76194" marR="76194" marT="38076" marB="380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86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smtClean="0">
                          <a:solidFill>
                            <a:srgbClr val="0000FF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如果</a:t>
                      </a:r>
                    </a:p>
                  </a:txBody>
                  <a:tcPr marL="76194" marR="76194" marT="38076" marB="380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引导条件状语从句</a:t>
                      </a:r>
                    </a:p>
                  </a:txBody>
                  <a:tcPr marL="76194" marR="76194" marT="38076" marB="380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主句使用一般将来时</a:t>
                      </a:r>
                      <a:r>
                        <a:rPr lang="en-US" altLang="zh-CN" sz="2400" b="1" kern="120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</a:t>
                      </a:r>
                      <a:r>
                        <a:rPr lang="zh-CN" altLang="en-US" sz="2400" b="1" kern="120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从句常用一般现在时</a:t>
                      </a:r>
                    </a:p>
                  </a:txBody>
                  <a:tcPr marL="76194" marR="76194" marT="38076" marB="380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18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smtClean="0">
                          <a:solidFill>
                            <a:srgbClr val="0000FF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是否</a:t>
                      </a:r>
                    </a:p>
                  </a:txBody>
                  <a:tcPr marL="76194" marR="76194" marT="38076" marB="380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引导宾语从句</a:t>
                      </a:r>
                      <a:r>
                        <a:rPr lang="en-US" altLang="zh-CN" sz="2400" b="1" kern="1200" dirty="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(=whether)</a:t>
                      </a:r>
                    </a:p>
                  </a:txBody>
                  <a:tcPr marL="76194" marR="76194" marT="38076" marB="380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主句是一般现在时</a:t>
                      </a:r>
                      <a:r>
                        <a:rPr lang="en-US" altLang="zh-CN" sz="2400" b="1" kern="1200" dirty="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</a:t>
                      </a:r>
                      <a:r>
                        <a:rPr lang="zh-CN" altLang="en-US" sz="2400" b="1" kern="1200" dirty="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从句根据具体情况使用相应时态</a:t>
                      </a:r>
                      <a:r>
                        <a:rPr lang="en-US" altLang="zh-CN" sz="2400" b="1" kern="1200" dirty="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;</a:t>
                      </a:r>
                      <a:r>
                        <a:rPr lang="zh-CN" altLang="en-US" sz="2400" b="1" kern="1200" dirty="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主句是一般过去时</a:t>
                      </a:r>
                      <a:r>
                        <a:rPr lang="en-US" altLang="zh-CN" sz="2400" b="1" kern="1200" dirty="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</a:t>
                      </a:r>
                      <a:r>
                        <a:rPr lang="zh-CN" altLang="en-US" sz="2400" b="1" kern="1200" dirty="0" smtClean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从句使用相对应的过去时态</a:t>
                      </a:r>
                    </a:p>
                  </a:txBody>
                  <a:tcPr marL="76194" marR="76194" marT="38076" marB="380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6375" y="4767263"/>
            <a:ext cx="241141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99"/>
          <p:cNvSpPr txBox="1">
            <a:spLocks noChangeArrowheads="1"/>
          </p:cNvSpPr>
          <p:nvPr/>
        </p:nvSpPr>
        <p:spPr bwMode="auto">
          <a:xfrm>
            <a:off x="215900" y="1401763"/>
            <a:ext cx="887253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 —Can students go online during lessons?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—They can __________ it is for that lesson.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ea typeface="Gulim" pitchFamily="34" charset="-127"/>
              </a:rPr>
              <a:t>(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</a:rPr>
              <a:t>2018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</a:t>
            </a:r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江西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ea typeface="Gulim" pitchFamily="34" charset="-127"/>
              </a:rPr>
              <a:t>)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A. if                  B.or              C. or               D. but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We'll stay at home________ it rains tomorrow.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(天津)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A．and　          B．if　        C．but　       D．so</a:t>
            </a:r>
          </a:p>
        </p:txBody>
      </p:sp>
      <p:sp>
        <p:nvSpPr>
          <p:cNvPr id="36867" name="Text Box 2"/>
          <p:cNvSpPr>
            <a:spLocks noChangeArrowheads="1"/>
          </p:cNvSpPr>
          <p:nvPr/>
        </p:nvSpPr>
        <p:spPr bwMode="auto">
          <a:xfrm>
            <a:off x="2989263" y="588963"/>
            <a:ext cx="2995612" cy="828675"/>
          </a:xfrm>
          <a:prstGeom prst="rect">
            <a:avLst/>
          </a:prstGeom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zh-CN" altLang="en-US" sz="4400" b="1" kern="10" spc="-660">
                <a:ln w="12700">
                  <a:solidFill>
                    <a:srgbClr val="000099"/>
                  </a:solidFill>
                  <a:rou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中考链接</a:t>
            </a:r>
          </a:p>
        </p:txBody>
      </p:sp>
      <p:pic>
        <p:nvPicPr>
          <p:cNvPr id="4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8475" y="2903538"/>
            <a:ext cx="5365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4650" y="4767263"/>
            <a:ext cx="5365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507578" y="632191"/>
            <a:ext cx="6611437" cy="903599"/>
          </a:xfrm>
          <a:prstGeom prst="rect">
            <a:avLst/>
          </a:prstGeom>
          <a:solidFill>
            <a:srgbClr val="4BACC6">
              <a:lumMod val="50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28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ea"/>
                <a:sym typeface="+mn-ea"/>
              </a:rPr>
              <a:t>Lead in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58800" y="1536700"/>
            <a:ext cx="2855913" cy="630238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236855" indent="-236855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1pPr>
            <a:lvl2pPr marL="514350" indent="-1968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792480" indent="-15748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109980" indent="-15748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3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427480" indent="-15748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3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1745615" indent="-158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39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063115" indent="-158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39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379980" indent="-158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39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697480" indent="-158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39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0" hangingPunct="0">
              <a:lnSpc>
                <a:spcPct val="160000"/>
              </a:lnSpc>
              <a:buFontTx/>
              <a:buNone/>
              <a:defRPr/>
            </a:pPr>
            <a:r>
              <a:rPr lang="en-US" altLang="zh-CN" sz="2800" b="1" kern="0" dirty="0">
                <a:solidFill>
                  <a:srgbClr val="0000FF"/>
                </a:solidFill>
              </a:rPr>
              <a:t>Free Talk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8800" y="2100263"/>
            <a:ext cx="8374063" cy="43037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236855" indent="-236855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1pPr>
            <a:lvl2pPr marL="514350" indent="-1968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792480" indent="-15748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109980" indent="-15748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3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427480" indent="-15748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3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1745615" indent="-158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39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063115" indent="-158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39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379980" indent="-158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39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697480" indent="-158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39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342900" indent="-342900" eaLnBrk="0" hangingPunct="0">
              <a:lnSpc>
                <a:spcPct val="20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800" b="1" noProof="1">
                <a:cs typeface="Times New Roman" panose="02020603050405020304" pitchFamily="18" charset="0"/>
                <a:sym typeface="+mn-ea"/>
              </a:rPr>
              <a:t>Do you know baseball?</a:t>
            </a:r>
            <a:endParaRPr lang="en-US" altLang="zh-CN" sz="2800" b="1" noProof="1"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20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800" b="1" noProof="1">
                <a:cs typeface="Times New Roman" panose="02020603050405020304" pitchFamily="18" charset="0"/>
                <a:sym typeface="+mn-ea"/>
              </a:rPr>
              <a:t>Can you tell something about it?</a:t>
            </a:r>
          </a:p>
          <a:p>
            <a:pPr marL="342900" indent="-342900" eaLnBrk="0" hangingPunct="0">
              <a:lnSpc>
                <a:spcPct val="20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altLang="zh-CN" sz="2800" b="1" noProof="1">
              <a:solidFill>
                <a:srgbClr val="CC0066"/>
              </a:solidFill>
              <a:latin typeface="Arial" panose="020B0604020202020204" pitchFamily="34" charset="0"/>
              <a:sym typeface="+mn-ea"/>
            </a:endParaRPr>
          </a:p>
          <a:p>
            <a:pPr marL="342900" indent="-342900" eaLnBrk="0" hangingPunct="0">
              <a:lnSpc>
                <a:spcPct val="20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800" b="1" noProof="1">
                <a:solidFill>
                  <a:srgbClr val="CC0066"/>
                </a:solidFill>
                <a:latin typeface="Arial" panose="020B0604020202020204" pitchFamily="34" charset="0"/>
                <a:sym typeface="+mn-ea"/>
              </a:rPr>
              <a:t>A baseball is a ball used in the sport of the</a:t>
            </a:r>
          </a:p>
          <a:p>
            <a:pPr marL="342900" indent="-342900" eaLnBrk="0" hangingPunct="0">
              <a:lnSpc>
                <a:spcPct val="20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800" b="1" noProof="1">
                <a:solidFill>
                  <a:srgbClr val="CC0066"/>
                </a:solidFill>
                <a:latin typeface="Arial" panose="020B0604020202020204" pitchFamily="34" charset="0"/>
                <a:sym typeface="+mn-ea"/>
              </a:rPr>
              <a:t>same name, baseball.</a:t>
            </a:r>
            <a:endParaRPr lang="en-US" altLang="zh-CN" sz="2800" b="1" kern="0" dirty="0">
              <a:solidFill>
                <a:srgbClr val="CC0066"/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5127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6263" y="1536700"/>
            <a:ext cx="32766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29919" y="4157979"/>
            <a:ext cx="4640581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About baseball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81000" y="949325"/>
            <a:ext cx="869768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 became very popular there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the 1840's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the 1840's 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意为“在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19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世纪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40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年代”。当表示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“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在</a:t>
            </a:r>
            <a:r>
              <a:rPr lang="zh-CN" altLang="zh-CN" sz="2400" b="1" dirty="0">
                <a:sym typeface="Wingdings" panose="05000000000000000000" pitchFamily="2" charset="2"/>
              </a:rPr>
              <a:t>……</a:t>
            </a:r>
            <a:r>
              <a:rPr lang="zh-CN" sz="2400" b="1" dirty="0">
                <a:sym typeface="Wingdings" panose="05000000000000000000" pitchFamily="2" charset="2"/>
              </a:rPr>
              <a:t>世纪或</a:t>
            </a:r>
            <a:r>
              <a:rPr lang="zh-CN" altLang="zh-CN" sz="2400" b="1" dirty="0">
                <a:sym typeface="Wingdings" panose="05000000000000000000" pitchFamily="2" charset="2"/>
              </a:rPr>
              <a:t>……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年代”时，用“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the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＋年份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's/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年份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s” 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结构。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例：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kind of mobile phone was created in the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1990's/1990s.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这款手机制造于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世纪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90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年代。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man was born in the 1950s.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这位男士生于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世纪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年代。</a:t>
            </a:r>
            <a:endParaRPr 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duotone>
              <a:srgbClr val="33339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705600" y="4419600"/>
            <a:ext cx="1928802" cy="22043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标题 5"/>
          <p:cNvSpPr>
            <a:spLocks noGrp="1" noChangeArrowheads="1"/>
          </p:cNvSpPr>
          <p:nvPr>
            <p:ph type="title"/>
          </p:nvPr>
        </p:nvSpPr>
        <p:spPr>
          <a:xfrm>
            <a:off x="374650" y="1376363"/>
            <a:ext cx="7561263" cy="1143000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一、根据首字母或汉语提示填空。 </a:t>
            </a:r>
          </a:p>
        </p:txBody>
      </p:sp>
      <p:sp>
        <p:nvSpPr>
          <p:cNvPr id="33794" name="内容占位符 2"/>
          <p:cNvSpPr>
            <a:spLocks noGrp="1" noChangeArrowheads="1"/>
          </p:cNvSpPr>
          <p:nvPr>
            <p:ph idx="1"/>
          </p:nvPr>
        </p:nvSpPr>
        <p:spPr>
          <a:xfrm>
            <a:off x="568325" y="2197100"/>
            <a:ext cx="8534400" cy="433070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b="1" dirty="0" smtClean="0">
                <a:latin typeface="Times New Roman" panose="02020603050405020304" pitchFamily="18" charset="0"/>
              </a:rPr>
              <a:t>My  </a:t>
            </a:r>
            <a:r>
              <a:rPr lang="en-US" altLang="zh-CN" b="1" dirty="0" err="1" smtClean="0">
                <a:latin typeface="Times New Roman" panose="02020603050405020304" pitchFamily="18" charset="0"/>
              </a:rPr>
              <a:t>favourite</a:t>
            </a:r>
            <a:r>
              <a:rPr lang="en-US" altLang="zh-CN" b="1" dirty="0" smtClean="0">
                <a:latin typeface="Times New Roman" panose="02020603050405020304" pitchFamily="18" charset="0"/>
              </a:rPr>
              <a:t>  sport is _________(</a:t>
            </a:r>
            <a:r>
              <a:rPr lang="zh-CN" altLang="en-US" b="1" dirty="0" smtClean="0">
                <a:latin typeface="Times New Roman" panose="02020603050405020304" pitchFamily="18" charset="0"/>
              </a:rPr>
              <a:t>棒球</a:t>
            </a:r>
            <a:r>
              <a:rPr lang="en-US" altLang="zh-CN" b="1" dirty="0" smtClean="0">
                <a:latin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2. Do you like to eat ________ (</a:t>
            </a:r>
            <a:r>
              <a:rPr lang="zh-CN" altLang="en-US" b="1" dirty="0" smtClean="0">
                <a:latin typeface="Times New Roman" panose="02020603050405020304" pitchFamily="18" charset="0"/>
              </a:rPr>
              <a:t>小吃</a:t>
            </a:r>
            <a:r>
              <a:rPr lang="en-US" altLang="zh-CN" b="1" dirty="0" smtClean="0">
                <a:latin typeface="Times New Roman" panose="02020603050405020304" pitchFamily="18" charset="0"/>
              </a:rPr>
              <a:t>) at home?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3. I won’t go to the park ________(</a:t>
            </a:r>
            <a:r>
              <a:rPr lang="zh-CN" altLang="en-US" b="1" dirty="0" smtClean="0">
                <a:latin typeface="Times New Roman" panose="02020603050405020304" pitchFamily="18" charset="0"/>
              </a:rPr>
              <a:t>如果</a:t>
            </a:r>
            <a:r>
              <a:rPr lang="en-US" altLang="zh-CN" b="1" dirty="0" smtClean="0">
                <a:latin typeface="Times New Roman" panose="02020603050405020304" pitchFamily="18" charset="0"/>
              </a:rPr>
              <a:t>) it   rains.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4. It’s a great _______ (</a:t>
            </a:r>
            <a:r>
              <a:rPr lang="zh-CN" altLang="en-US" b="1" dirty="0" smtClean="0">
                <a:latin typeface="Times New Roman" panose="02020603050405020304" pitchFamily="18" charset="0"/>
              </a:rPr>
              <a:t>羞愧</a:t>
            </a:r>
            <a:r>
              <a:rPr lang="en-US" altLang="zh-CN" b="1" dirty="0" smtClean="0">
                <a:latin typeface="Times New Roman" panose="02020603050405020304" pitchFamily="18" charset="0"/>
              </a:rPr>
              <a:t>) for me not to win the game.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5. Have you _______ (</a:t>
            </a:r>
            <a:r>
              <a:rPr lang="zh-CN" altLang="en-US" b="1" dirty="0" smtClean="0">
                <a:latin typeface="Times New Roman" panose="02020603050405020304" pitchFamily="18" charset="0"/>
              </a:rPr>
              <a:t>曾经</a:t>
            </a:r>
            <a:r>
              <a:rPr lang="en-US" altLang="zh-CN" b="1" dirty="0" smtClean="0">
                <a:latin typeface="Times New Roman" panose="02020603050405020304" pitchFamily="18" charset="0"/>
              </a:rPr>
              <a:t>) read this storybook? </a:t>
            </a:r>
            <a:endParaRPr lang="zh-CN" altLang="en-US" b="1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b="1" dirty="0" smtClean="0">
              <a:latin typeface="Times New Roman" panose="02020603050405020304" pitchFamily="18" charset="0"/>
            </a:endParaRPr>
          </a:p>
        </p:txBody>
      </p:sp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3862388" y="2933700"/>
            <a:ext cx="1190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snacks</a:t>
            </a:r>
          </a:p>
        </p:txBody>
      </p:sp>
      <p:sp>
        <p:nvSpPr>
          <p:cNvPr id="14341" name="矩形 4"/>
          <p:cNvSpPr>
            <a:spLocks noChangeArrowheads="1"/>
          </p:cNvSpPr>
          <p:nvPr/>
        </p:nvSpPr>
        <p:spPr bwMode="auto">
          <a:xfrm>
            <a:off x="4432300" y="2197100"/>
            <a:ext cx="15176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baseball </a:t>
            </a:r>
          </a:p>
        </p:txBody>
      </p:sp>
      <p:sp>
        <p:nvSpPr>
          <p:cNvPr id="14343" name="矩形 6"/>
          <p:cNvSpPr>
            <a:spLocks noChangeArrowheads="1"/>
          </p:cNvSpPr>
          <p:nvPr/>
        </p:nvSpPr>
        <p:spPr bwMode="auto">
          <a:xfrm>
            <a:off x="4875213" y="3671888"/>
            <a:ext cx="4889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if </a:t>
            </a: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2738438" y="4408488"/>
            <a:ext cx="16938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shame</a:t>
            </a: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2651125" y="5657850"/>
            <a:ext cx="835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608329"/>
            <a:ext cx="5562600" cy="76834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Exercises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3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69888" y="1111250"/>
            <a:ext cx="85201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Job played basketball ______ the Tigers last year.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A. on                 B. for               C. with              D. of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My uncle will come to see me if he _____ free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this Sunday.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A. be                B. will be           C. is                 D. was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I don't think that they will fail. But it's OK if you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______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with me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A. disagree      B. disagrees      C. not disagree </a:t>
            </a:r>
          </a:p>
        </p:txBody>
      </p:sp>
      <p:sp>
        <p:nvSpPr>
          <p:cNvPr id="34819" name="文本框 7"/>
          <p:cNvSpPr txBox="1">
            <a:spLocks noChangeArrowheads="1"/>
          </p:cNvSpPr>
          <p:nvPr/>
        </p:nvSpPr>
        <p:spPr bwMode="auto">
          <a:xfrm>
            <a:off x="346075" y="668338"/>
            <a:ext cx="7353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</a:rPr>
              <a:t>二、单项选择。</a:t>
            </a:r>
          </a:p>
        </p:txBody>
      </p:sp>
      <p:pic>
        <p:nvPicPr>
          <p:cNvPr id="2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06738" y="1881188"/>
            <a:ext cx="5365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45113" y="3844925"/>
            <a:ext cx="536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125" y="5716588"/>
            <a:ext cx="5365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61950" y="720725"/>
            <a:ext cx="85661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The old man often watches the children ________ in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the park.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play         B. playing      C. to play           D. plays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 Everyone in our class _______ our English teacher.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like          B. likes          C. liking             D. to like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 When you play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basketball，you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should guard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________ unnecessary hurt.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A. over　      B. against　   C. with         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D．at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125" y="2154238"/>
            <a:ext cx="5365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7125" y="3429000"/>
            <a:ext cx="536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6188" y="5373688"/>
            <a:ext cx="5365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415925" y="1557338"/>
            <a:ext cx="8537575" cy="5002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 eaLnBrk="0" hangingPunct="0">
              <a:lnSpc>
                <a:spcPct val="150000"/>
              </a:lnSpc>
              <a:defRPr/>
            </a:pPr>
            <a:r>
              <a:rPr lang="en-US" altLang="zh-CN" sz="2800" b="1" noProof="1">
                <a:latin typeface="Times New Roman" panose="02020603050405020304" pitchFamily="18" charset="0"/>
                <a:sym typeface="+mn-ea"/>
              </a:rPr>
              <a:t>1. We learnt some new words and phrases:</a:t>
            </a:r>
          </a:p>
          <a:p>
            <a:pPr marL="742950" indent="-742950" eaLnBrk="0" hangingPunct="0">
              <a:lnSpc>
                <a:spcPct val="150000"/>
              </a:lnSpc>
              <a:defRPr/>
            </a:pPr>
            <a:r>
              <a:rPr lang="en-US" altLang="zh-CN" sz="2800" b="1" noProof="1">
                <a:latin typeface="Times New Roman" panose="02020603050405020304" pitchFamily="18" charset="0"/>
                <a:sym typeface="+mn-ea"/>
              </a:rPr>
              <a:t>     </a:t>
            </a:r>
            <a:r>
              <a:rPr lang="en-US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baseball, snack, pop, if, ever, root, shame,</a:t>
            </a:r>
          </a:p>
          <a:p>
            <a:pPr marL="742950" indent="-742950" eaLnBrk="0" hangingPunct="0">
              <a:lnSpc>
                <a:spcPct val="150000"/>
              </a:lnSpc>
              <a:defRPr/>
            </a:pPr>
            <a:r>
              <a:rPr lang="en-US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play against, take… out,  root for…, get back </a:t>
            </a:r>
          </a:p>
          <a:p>
            <a:pPr marL="742950" indent="-742950" eaLnBrk="0" hangingPunct="0">
              <a:lnSpc>
                <a:spcPct val="150000"/>
              </a:lnSpc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2. Sentences</a:t>
            </a:r>
            <a:r>
              <a:rPr lang="zh-CN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ARG takes care of pets without a home.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(2) Sometimes，people move away and they can't 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take their pets with them. 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(3) His family left him alone in a field.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77089"/>
            <a:ext cx="5562600" cy="769438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Summary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内容占位符 2"/>
          <p:cNvSpPr>
            <a:spLocks noGrp="1"/>
          </p:cNvSpPr>
          <p:nvPr>
            <p:ph idx="4294967295"/>
          </p:nvPr>
        </p:nvSpPr>
        <p:spPr>
          <a:xfrm>
            <a:off x="685800" y="2133600"/>
            <a:ext cx="7924800" cy="3886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1.Review and recite the important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   points of Lesson 45.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2. Try to find out more information about Baseball and then talk with your partners</a:t>
            </a:r>
            <a:r>
              <a:rPr lang="en-US" altLang="zh-CN" b="1" noProof="1" smtClean="0">
                <a:solidFill>
                  <a:srgbClr val="000000"/>
                </a:solidFill>
                <a:latin typeface="Times New Roman" panose="02020603050405020304" pitchFamily="18" charset="0"/>
              </a:rPr>
              <a:t>.  </a:t>
            </a:r>
            <a:endParaRPr lang="en-US" altLang="zh-CN" b="1" noProof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8775" y="609600"/>
            <a:ext cx="20542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762000"/>
            <a:ext cx="55626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Homework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4"/>
          <p:cNvSpPr>
            <a:spLocks noChangeArrowheads="1"/>
          </p:cNvSpPr>
          <p:nvPr/>
        </p:nvSpPr>
        <p:spPr bwMode="auto">
          <a:xfrm>
            <a:off x="404813" y="560388"/>
            <a:ext cx="849788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Baseball is a bat-and-ball game played between two opposing teams who take turns batting (</a:t>
            </a:r>
            <a:r>
              <a:rPr lang="zh-CN" altLang="en-US" sz="2800" b="1" dirty="0">
                <a:latin typeface="Times New Roman" panose="02020603050405020304" pitchFamily="18" charset="0"/>
              </a:rPr>
              <a:t>击球</a:t>
            </a:r>
            <a:r>
              <a:rPr lang="en-US" altLang="zh-CN" sz="2800" b="1" dirty="0">
                <a:latin typeface="Times New Roman" panose="02020603050405020304" pitchFamily="18" charset="0"/>
              </a:rPr>
              <a:t>) and fielding (</a:t>
            </a:r>
            <a:r>
              <a:rPr lang="zh-CN" altLang="en-US" sz="2800" b="1" dirty="0">
                <a:latin typeface="Times New Roman" panose="02020603050405020304" pitchFamily="18" charset="0"/>
              </a:rPr>
              <a:t>投球</a:t>
            </a:r>
            <a:r>
              <a:rPr lang="en-US" altLang="zh-CN" sz="2800" b="1" dirty="0">
                <a:latin typeface="Times New Roman" panose="02020603050405020304" pitchFamily="18" charset="0"/>
              </a:rPr>
              <a:t>) . The game proceeds when a player on the 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fielding team</a:t>
            </a:r>
            <a:r>
              <a:rPr lang="en-US" altLang="zh-CN" sz="2800" b="1" dirty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</a:rPr>
              <a:t>防守队</a:t>
            </a:r>
            <a:r>
              <a:rPr lang="en-US" altLang="zh-CN" sz="2800" b="1" dirty="0">
                <a:latin typeface="Times New Roman" panose="02020603050405020304" pitchFamily="18" charset="0"/>
              </a:rPr>
              <a:t>) , called the pitcher, throws a ball which a player on the 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batting team </a:t>
            </a:r>
            <a:r>
              <a:rPr lang="en-US" altLang="zh-CN" sz="2800" b="1" dirty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</a:rPr>
              <a:t>进攻队</a:t>
            </a:r>
            <a:r>
              <a:rPr lang="en-US" altLang="zh-CN" sz="2800" b="1" dirty="0">
                <a:latin typeface="Times New Roman" panose="02020603050405020304" pitchFamily="18" charset="0"/>
              </a:rPr>
              <a:t>) tries to hit with a bat. The objectives of the batting team are to hit the ball into the field of play, and to run the bases — having its runners advance counter-clockwise around four bases to score what are called "runs".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/>
          <p:cNvSpPr txBox="1">
            <a:spLocks noChangeArrowheads="1"/>
          </p:cNvSpPr>
          <p:nvPr/>
        </p:nvSpPr>
        <p:spPr bwMode="auto">
          <a:xfrm>
            <a:off x="342900" y="614363"/>
            <a:ext cx="845820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A run is scored when a runner legally advances around the bases in order and touches home plate (the place where the player started as a batter). The team that scores the most runs by the end of the game is the winner.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Baseball evolved from(</a:t>
            </a:r>
            <a:r>
              <a:rPr lang="zh-CN" altLang="en-US" sz="2800" b="1">
                <a:latin typeface="Times New Roman" panose="02020603050405020304" pitchFamily="18" charset="0"/>
              </a:rPr>
              <a:t>由</a:t>
            </a:r>
            <a:r>
              <a:rPr lang="en-US" altLang="zh-CN" sz="2800" b="1">
                <a:latin typeface="Times New Roman" panose="02020603050405020304" pitchFamily="18" charset="0"/>
              </a:rPr>
              <a:t>……</a:t>
            </a:r>
            <a:r>
              <a:rPr lang="zh-CN" altLang="en-US" sz="2800" b="1">
                <a:latin typeface="Times New Roman" panose="02020603050405020304" pitchFamily="18" charset="0"/>
              </a:rPr>
              <a:t>演变而来</a:t>
            </a:r>
            <a:r>
              <a:rPr lang="en-US" altLang="zh-CN" sz="2800" b="1">
                <a:latin typeface="Times New Roman" panose="02020603050405020304" pitchFamily="18" charset="0"/>
              </a:rPr>
              <a:t>) older bat-and-ball games already being played in England by the mid-18th century. This game was brought by immigrants to North America.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3"/>
          <p:cNvSpPr txBox="1"/>
          <p:nvPr/>
        </p:nvSpPr>
        <p:spPr>
          <a:xfrm>
            <a:off x="285750" y="663575"/>
            <a:ext cx="8529638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noProof="1">
                <a:latin typeface="Arial" panose="020B0604020202020204" pitchFamily="34" charset="0"/>
              </a:rPr>
              <a:t>Some pictures about baseball.</a:t>
            </a:r>
          </a:p>
        </p:txBody>
      </p:sp>
      <p:pic>
        <p:nvPicPr>
          <p:cNvPr id="8195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4718050"/>
            <a:ext cx="24638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46250"/>
            <a:ext cx="701992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8363" y="1746250"/>
            <a:ext cx="66770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746250"/>
            <a:ext cx="67119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5879" y="704214"/>
            <a:ext cx="7346315" cy="76835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Words and expressions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221" name="文本框 2"/>
          <p:cNvSpPr txBox="1">
            <a:spLocks noChangeArrowheads="1"/>
          </p:cNvSpPr>
          <p:nvPr/>
        </p:nvSpPr>
        <p:spPr bwMode="auto">
          <a:xfrm>
            <a:off x="720725" y="1600200"/>
            <a:ext cx="8066088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baseball                    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棒球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snack                         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点心；小吃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pop                           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汽水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If                                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conj.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如果；假若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ever                          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adv.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曾经；究竟；到底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root                          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n.&amp; v.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加油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shame                       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羞愧；惭愧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150813" y="762000"/>
            <a:ext cx="9144000" cy="5740400"/>
          </a:xfrm>
        </p:spPr>
        <p:txBody>
          <a:bodyPr/>
          <a:lstStyle/>
          <a:p>
            <a:pPr marL="742950" indent="-742950"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  <a:r>
              <a:rPr lang="en-US" altLang="zh-CN" sz="2700" b="1" dirty="0" smtClean="0"/>
              <a:t>1.</a:t>
            </a:r>
            <a:r>
              <a:rPr lang="zh-CN" altLang="zh-CN" sz="2700" b="1" dirty="0" smtClean="0"/>
              <a:t>与</a:t>
            </a:r>
            <a:r>
              <a:rPr lang="en-US" altLang="zh-CN" sz="2700" b="1" dirty="0" smtClean="0"/>
              <a:t>…</a:t>
            </a:r>
            <a:r>
              <a:rPr lang="zh-CN" altLang="zh-CN" sz="2700" b="1" dirty="0" smtClean="0"/>
              <a:t>比赛</a:t>
            </a:r>
            <a:r>
              <a:rPr lang="en-US" altLang="zh-CN" sz="2700" b="1" dirty="0" smtClean="0"/>
              <a:t>__________       2.</a:t>
            </a:r>
            <a:r>
              <a:rPr lang="zh-CN" altLang="zh-CN" sz="2700" b="1" dirty="0" smtClean="0"/>
              <a:t>带</a:t>
            </a:r>
            <a:r>
              <a:rPr lang="en-US" altLang="zh-CN" sz="2700" b="1" dirty="0" smtClean="0"/>
              <a:t>……</a:t>
            </a:r>
            <a:r>
              <a:rPr lang="zh-CN" altLang="zh-CN" sz="2700" b="1" dirty="0" smtClean="0"/>
              <a:t>出去</a:t>
            </a:r>
            <a:r>
              <a:rPr lang="en-US" altLang="zh-CN" sz="2700" b="1" dirty="0" smtClean="0"/>
              <a:t>_________</a:t>
            </a:r>
          </a:p>
          <a:p>
            <a:pPr marL="742950" indent="-742950">
              <a:buFont typeface="Arial" panose="020B0604020202020204" pitchFamily="34" charset="0"/>
              <a:buNone/>
            </a:pPr>
            <a:r>
              <a:rPr lang="en-US" altLang="zh-CN" sz="2700" b="1" dirty="0" smtClean="0"/>
              <a:t>3</a:t>
            </a:r>
            <a:r>
              <a:rPr lang="zh-CN" altLang="zh-CN" sz="2700" b="1" dirty="0" smtClean="0"/>
              <a:t>为</a:t>
            </a:r>
            <a:r>
              <a:rPr lang="en-US" altLang="zh-CN" sz="2700" b="1" dirty="0" smtClean="0"/>
              <a:t>…</a:t>
            </a:r>
            <a:r>
              <a:rPr lang="zh-CN" altLang="zh-CN" sz="2700" b="1" dirty="0" smtClean="0"/>
              <a:t>加油，为</a:t>
            </a:r>
            <a:r>
              <a:rPr lang="en-US" altLang="zh-CN" sz="2700" b="1" dirty="0" smtClean="0"/>
              <a:t>…</a:t>
            </a:r>
            <a:r>
              <a:rPr lang="zh-CN" altLang="zh-CN" sz="2700" b="1" dirty="0" smtClean="0"/>
              <a:t>打气 </a:t>
            </a:r>
            <a:r>
              <a:rPr lang="en-US" altLang="zh-CN" sz="2700" b="1" dirty="0" smtClean="0"/>
              <a:t>____________       4</a:t>
            </a:r>
            <a:r>
              <a:rPr lang="zh-CN" altLang="zh-CN" sz="2700" b="1" dirty="0" smtClean="0"/>
              <a:t>回来</a:t>
            </a:r>
            <a:r>
              <a:rPr lang="en-US" altLang="zh-CN" sz="2700" b="1" dirty="0" smtClean="0"/>
              <a:t>__________</a:t>
            </a:r>
          </a:p>
          <a:p>
            <a:pPr marL="742950" indent="-742950">
              <a:buFont typeface="Arial" panose="020B0604020202020204" pitchFamily="34" charset="0"/>
              <a:buNone/>
            </a:pPr>
            <a:r>
              <a:rPr lang="en-US" altLang="zh-CN" sz="2700" b="1" dirty="0" smtClean="0"/>
              <a:t>5.</a:t>
            </a:r>
            <a:r>
              <a:rPr lang="zh-CN" altLang="zh-CN" sz="2700" b="1" dirty="0" smtClean="0"/>
              <a:t>打棒球</a:t>
            </a:r>
            <a:r>
              <a:rPr lang="en-US" altLang="zh-CN" sz="2700" b="1" dirty="0" smtClean="0"/>
              <a:t>___________        6.</a:t>
            </a:r>
            <a:r>
              <a:rPr lang="zh-CN" altLang="zh-CN" sz="2700" b="1" dirty="0" smtClean="0"/>
              <a:t>效力于</a:t>
            </a:r>
            <a:r>
              <a:rPr lang="en-US" altLang="zh-CN" sz="2700" b="1" dirty="0" smtClean="0"/>
              <a:t>…   _____________</a:t>
            </a:r>
          </a:p>
          <a:p>
            <a:pPr marL="742950" indent="-742950">
              <a:buFont typeface="Arial" panose="020B0604020202020204" pitchFamily="34" charset="0"/>
              <a:buNone/>
            </a:pPr>
            <a:r>
              <a:rPr lang="en-US" altLang="zh-CN" sz="2700" b="1" dirty="0" smtClean="0"/>
              <a:t>7. …</a:t>
            </a:r>
            <a:r>
              <a:rPr lang="zh-CN" altLang="zh-CN" sz="2700" b="1" dirty="0" smtClean="0"/>
              <a:t>的名字</a:t>
            </a:r>
            <a:r>
              <a:rPr lang="en-US" altLang="zh-CN" sz="2700" b="1" dirty="0" smtClean="0"/>
              <a:t>__________          8.</a:t>
            </a:r>
            <a:r>
              <a:rPr lang="zh-CN" altLang="en-US" sz="2700" b="1" dirty="0" smtClean="0"/>
              <a:t>最</a:t>
            </a:r>
            <a:r>
              <a:rPr lang="zh-CN" altLang="zh-CN" sz="2700" b="1" dirty="0" smtClean="0"/>
              <a:t>喜欢的运动</a:t>
            </a:r>
            <a:r>
              <a:rPr lang="en-US" altLang="zh-CN" sz="2700" b="1" dirty="0" smtClean="0"/>
              <a:t>_____</a:t>
            </a:r>
          </a:p>
          <a:p>
            <a:pPr marL="742950" indent="-742950">
              <a:buFont typeface="Arial" panose="020B0604020202020204" pitchFamily="34" charset="0"/>
              <a:buNone/>
            </a:pPr>
            <a:r>
              <a:rPr lang="en-US" altLang="zh-CN" sz="2700" b="1" dirty="0" smtClean="0"/>
              <a:t>9. </a:t>
            </a:r>
            <a:r>
              <a:rPr lang="zh-CN" altLang="zh-CN" sz="2700" b="1" dirty="0" smtClean="0"/>
              <a:t>在周末</a:t>
            </a:r>
            <a:r>
              <a:rPr lang="en-US" altLang="zh-CN" sz="2700" b="1" dirty="0" smtClean="0"/>
              <a:t>___________    10.</a:t>
            </a:r>
            <a:r>
              <a:rPr lang="zh-CN" altLang="zh-CN" sz="2700" b="1" dirty="0" smtClean="0"/>
              <a:t>零食和汽水</a:t>
            </a:r>
            <a:r>
              <a:rPr lang="en-US" altLang="zh-CN" sz="2700" b="1" dirty="0" smtClean="0"/>
              <a:t>_________</a:t>
            </a:r>
          </a:p>
          <a:p>
            <a:pPr marL="742950" indent="-742950">
              <a:buFont typeface="Arial" panose="020B0604020202020204" pitchFamily="34" charset="0"/>
              <a:buNone/>
            </a:pPr>
            <a:r>
              <a:rPr lang="en-US" altLang="zh-CN" sz="2700" b="1" dirty="0" smtClean="0"/>
              <a:t>11.</a:t>
            </a:r>
            <a:r>
              <a:rPr lang="zh-CN" altLang="en-US" sz="2700" b="1" dirty="0" smtClean="0"/>
              <a:t>一些热狗</a:t>
            </a:r>
            <a:endParaRPr lang="en-US" altLang="zh-CN" sz="2700" b="1" dirty="0" smtClean="0"/>
          </a:p>
          <a:p>
            <a:pPr marL="742950" indent="-742950">
              <a:buFont typeface="Arial" panose="020B0604020202020204" pitchFamily="34" charset="0"/>
              <a:buNone/>
            </a:pPr>
            <a:r>
              <a:rPr lang="en-US" altLang="zh-CN" sz="2700" b="1" dirty="0" smtClean="0"/>
              <a:t>12. </a:t>
            </a:r>
            <a:r>
              <a:rPr lang="zh-CN" altLang="en-US" sz="2700" b="1" dirty="0" smtClean="0"/>
              <a:t>许多</a:t>
            </a:r>
            <a:r>
              <a:rPr lang="en-US" altLang="zh-CN" sz="2700" b="1" dirty="0" smtClean="0"/>
              <a:t>                                         13.</a:t>
            </a:r>
            <a:r>
              <a:rPr lang="zh-CN" altLang="en-US" sz="2700" b="1" dirty="0" smtClean="0"/>
              <a:t>很遗憾</a:t>
            </a:r>
            <a:r>
              <a:rPr lang="en-US" altLang="zh-CN" sz="2700" b="1" dirty="0" smtClean="0"/>
              <a:t>__________</a:t>
            </a:r>
          </a:p>
          <a:p>
            <a:pPr marL="742950" indent="-742950">
              <a:buFont typeface="Arial" panose="020B0604020202020204" pitchFamily="34" charset="0"/>
              <a:buNone/>
            </a:pPr>
            <a:r>
              <a:rPr lang="en-US" altLang="zh-CN" sz="2700" b="1" dirty="0" smtClean="0"/>
              <a:t>14.</a:t>
            </a:r>
            <a:r>
              <a:rPr lang="zh-CN" altLang="en-US" sz="2700" b="1" dirty="0" smtClean="0"/>
              <a:t>主队</a:t>
            </a:r>
            <a:r>
              <a:rPr lang="en-US" altLang="zh-CN" sz="2700" b="1" dirty="0" smtClean="0"/>
              <a:t>___________                 15.</a:t>
            </a:r>
            <a:r>
              <a:rPr lang="zh-CN" altLang="en-US" sz="2700" b="1" dirty="0" smtClean="0"/>
              <a:t>棒球迷</a:t>
            </a:r>
            <a:r>
              <a:rPr lang="en-US" altLang="zh-CN" sz="2700" b="1" dirty="0" smtClean="0"/>
              <a:t> </a:t>
            </a:r>
            <a:r>
              <a:rPr lang="zh-CN" altLang="en-US" sz="2700" b="1" dirty="0" smtClean="0"/>
              <a:t> </a:t>
            </a:r>
            <a:r>
              <a:rPr lang="en-US" altLang="zh-CN" sz="2700" b="1" dirty="0" smtClean="0"/>
              <a:t>_________</a:t>
            </a:r>
          </a:p>
          <a:p>
            <a:pPr marL="742950" indent="-742950">
              <a:buFont typeface="Arial" panose="020B0604020202020204" pitchFamily="34" charset="0"/>
              <a:buNone/>
            </a:pPr>
            <a:r>
              <a:rPr lang="en-US" altLang="zh-CN" sz="2700" b="1" dirty="0" smtClean="0"/>
              <a:t>16.</a:t>
            </a:r>
            <a:r>
              <a:rPr lang="zh-CN" altLang="en-US" sz="2700" b="1" dirty="0" smtClean="0"/>
              <a:t>一项有趣的运动</a:t>
            </a:r>
            <a:r>
              <a:rPr lang="en-US" altLang="zh-CN" sz="2700" b="1" dirty="0" smtClean="0"/>
              <a:t> ___________          </a:t>
            </a:r>
          </a:p>
          <a:p>
            <a:pPr marL="742950" indent="-742950">
              <a:buFont typeface="Arial" panose="020B0604020202020204" pitchFamily="34" charset="0"/>
              <a:buNone/>
            </a:pPr>
            <a:r>
              <a:rPr lang="en-US" altLang="zh-CN" sz="2700" b="1" dirty="0" smtClean="0"/>
              <a:t>17.</a:t>
            </a:r>
            <a:r>
              <a:rPr lang="zh-CN" altLang="en-US" sz="2700" b="1" dirty="0" smtClean="0"/>
              <a:t>一个关于棒球的流行的歌曲</a:t>
            </a:r>
          </a:p>
          <a:p>
            <a:pPr marL="742950" indent="-742950">
              <a:buFont typeface="Arial" panose="020B0604020202020204" pitchFamily="34" charset="0"/>
              <a:buNone/>
            </a:pPr>
            <a:r>
              <a:rPr lang="zh-CN" altLang="en-US" sz="2700" b="1" dirty="0" smtClean="0"/>
              <a:t>     </a:t>
            </a:r>
            <a:r>
              <a:rPr lang="en-US" altLang="zh-CN" sz="2700" b="1" dirty="0" smtClean="0"/>
              <a:t>______________________________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00200" y="762000"/>
            <a:ext cx="2098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play against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43600" y="762000"/>
            <a:ext cx="2000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take … out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505200" y="1219200"/>
            <a:ext cx="1801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root for…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091363" y="1295400"/>
            <a:ext cx="1624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get back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2413" y="1752600"/>
            <a:ext cx="2346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play  baseball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775325" y="1817688"/>
            <a:ext cx="1822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play for…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828800" y="2274888"/>
            <a:ext cx="253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</a:rPr>
              <a:t>the name of…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680200" y="2220913"/>
            <a:ext cx="221297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sport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600200" y="2819400"/>
            <a:ext cx="2474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On weekends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016625" y="2819400"/>
            <a:ext cx="2968625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snacks and  pop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905000" y="3276600"/>
            <a:ext cx="2908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some hot   dogs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00200" y="3798888"/>
            <a:ext cx="2039938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a lots of 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162675" y="3798888"/>
            <a:ext cx="2317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It ‘s a shame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293813" y="4267200"/>
            <a:ext cx="2889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</a:rPr>
              <a:t>the  home  team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016625" y="4321175"/>
            <a:ext cx="233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baseball  fan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25475" y="5761038"/>
            <a:ext cx="5318125" cy="520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 popular song about baseball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297238" y="4789488"/>
            <a:ext cx="2217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a  fun  sport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bldLvl="0" animBg="1"/>
      <p:bldP spid="13" grpId="0"/>
      <p:bldP spid="14" grpId="0" bldLvl="0" animBg="1"/>
      <p:bldP spid="16" grpId="0"/>
      <p:bldP spid="17" grpId="0" bldLvl="0" animBg="1"/>
      <p:bldP spid="18" grpId="0"/>
      <p:bldP spid="20" grpId="0"/>
      <p:bldP spid="21" grpId="0"/>
      <p:bldP spid="22" grpId="0" bldLvl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课件\背景\t0100f757ce3d37c0c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677863"/>
            <a:ext cx="8599488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D:\科大讯飞\资源库\2014 暑期 平台资源\重庆大学（三起）5、6\重庆大学（三起）五年级上册（2013年新编）\Unit 2 Our Favourite Sports\Lesson 3\素材\baseba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1211263"/>
            <a:ext cx="52387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143250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FF0000"/>
                </a:solidFill>
              </a:rPr>
              <a:t> baseball</a:t>
            </a:r>
            <a:endParaRPr lang="zh-CN" altLang="en-US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WW.2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2163</Words>
  <Application>Microsoft Office PowerPoint</Application>
  <PresentationFormat>全屏显示(4:3)</PresentationFormat>
  <Paragraphs>266</Paragraphs>
  <Slides>35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1" baseType="lpstr">
      <vt:lpstr>Gulim</vt:lpstr>
      <vt:lpstr>HY헤드라인M</vt:lpstr>
      <vt:lpstr>方正舒体</vt:lpstr>
      <vt:lpstr>黑体</vt:lpstr>
      <vt:lpstr>华文行楷</vt:lpstr>
      <vt:lpstr>华文细黑</vt:lpstr>
      <vt:lpstr>华文中宋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WWW.2PPT.COM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一、根据首字母或汉语提示填空。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2023-01-16T14:27:50Z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F230D77A9C874A11812AF0A670645BD6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