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0" r:id="rId2"/>
    <p:sldId id="277" r:id="rId3"/>
    <p:sldId id="278" r:id="rId4"/>
    <p:sldId id="302" r:id="rId5"/>
    <p:sldId id="307" r:id="rId6"/>
    <p:sldId id="308" r:id="rId7"/>
    <p:sldId id="290" r:id="rId8"/>
    <p:sldId id="309" r:id="rId9"/>
    <p:sldId id="310" r:id="rId10"/>
    <p:sldId id="311" r:id="rId11"/>
    <p:sldId id="279" r:id="rId12"/>
    <p:sldId id="312" r:id="rId13"/>
    <p:sldId id="301" r:id="rId14"/>
    <p:sldId id="280" r:id="rId15"/>
    <p:sldId id="281" r:id="rId16"/>
    <p:sldId id="306" r:id="rId17"/>
    <p:sldId id="313" r:id="rId18"/>
    <p:sldId id="314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175"/>
    <a:srgbClr val="70C833"/>
    <a:srgbClr val="FBAF2D"/>
    <a:srgbClr val="EC566B"/>
    <a:srgbClr val="306A9B"/>
    <a:srgbClr val="DA2757"/>
    <a:srgbClr val="00A5E7"/>
    <a:srgbClr val="A9C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3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04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29D2E-371A-48F0-9D0F-809E66752D7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41F25-5112-4402-BDCC-1844A40F08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cover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3 </a:t>
            </a:r>
          </a:p>
        </p:txBody>
      </p:sp>
      <p:sp>
        <p:nvSpPr>
          <p:cNvPr id="4099" name="文本框 3"/>
          <p:cNvSpPr txBox="1">
            <a:spLocks noChangeArrowheads="1"/>
          </p:cNvSpPr>
          <p:nvPr/>
        </p:nvSpPr>
        <p:spPr bwMode="auto">
          <a:xfrm>
            <a:off x="282179" y="1516064"/>
            <a:ext cx="846177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en-US" altLang="zh-CN" sz="6600" b="1" dirty="0">
                <a:latin typeface="Times New Roman" panose="02020603050405020304" pitchFamily="18" charset="0"/>
              </a:rPr>
              <a:t>Asking the way</a:t>
            </a:r>
            <a:endParaRPr lang="zh-CN" altLang="zh-C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图片 1"/>
          <p:cNvPicPr>
            <a:picLocks noChangeAspect="1" noChangeArrowheads="1"/>
          </p:cNvPicPr>
          <p:nvPr/>
        </p:nvPicPr>
        <p:blipFill>
          <a:blip r:embed="rId2" cstate="email"/>
          <a:srcRect l="-3034" b="-25540"/>
          <a:stretch>
            <a:fillRect/>
          </a:stretch>
        </p:blipFill>
        <p:spPr bwMode="auto">
          <a:xfrm>
            <a:off x="3914775" y="2840040"/>
            <a:ext cx="4557713" cy="3660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43101" y="328511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第一课时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0" y="6044859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3123009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3315" name="矩形 1"/>
          <p:cNvSpPr>
            <a:spLocks noChangeArrowheads="1"/>
          </p:cNvSpPr>
          <p:nvPr/>
        </p:nvSpPr>
        <p:spPr bwMode="auto">
          <a:xfrm>
            <a:off x="116682" y="1395413"/>
            <a:ext cx="88521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 dirty="0"/>
              <a:t>Turn right at the traffic lights. </a:t>
            </a:r>
            <a:r>
              <a:rPr lang="zh-CN" altLang="zh-CN" sz="3200" b="1" dirty="0"/>
              <a:t>在红绿灯处右拐</a:t>
            </a:r>
            <a:endParaRPr lang="zh-CN" altLang="zh-CN" sz="3200" dirty="0"/>
          </a:p>
        </p:txBody>
      </p:sp>
      <p:sp>
        <p:nvSpPr>
          <p:cNvPr id="13316" name="矩形 3"/>
          <p:cNvSpPr>
            <a:spLocks noChangeArrowheads="1"/>
          </p:cNvSpPr>
          <p:nvPr/>
        </p:nvSpPr>
        <p:spPr bwMode="auto">
          <a:xfrm>
            <a:off x="177403" y="2019301"/>
            <a:ext cx="917019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zh-CN" altLang="zh-CN" sz="2800" dirty="0" smtClean="0">
                <a:solidFill>
                  <a:srgbClr val="000000"/>
                </a:solidFill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注意介词</a:t>
            </a:r>
            <a:r>
              <a:rPr lang="en-US" altLang="zh-CN" sz="2800" dirty="0" smtClean="0">
                <a:solidFill>
                  <a:srgbClr val="000000"/>
                </a:solidFill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at</a:t>
            </a:r>
            <a:r>
              <a:rPr lang="zh-CN" altLang="en-US" sz="2800" dirty="0" smtClean="0">
                <a:solidFill>
                  <a:srgbClr val="000000"/>
                </a:solidFill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的用法。</a:t>
            </a:r>
            <a:r>
              <a:rPr lang="en-US" altLang="zh-CN" sz="28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at </a:t>
            </a:r>
            <a:r>
              <a:rPr lang="zh-CN" altLang="en-US" sz="28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可以表示“在</a:t>
            </a:r>
            <a:r>
              <a:rPr lang="en-US" altLang="zh-CN" sz="28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...”</a:t>
            </a:r>
            <a:endParaRPr lang="zh-CN" altLang="en-US" sz="2800" dirty="0" smtClean="0">
              <a:latin typeface="+mn-ea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318" name="矩形 7"/>
          <p:cNvSpPr>
            <a:spLocks noChangeArrowheads="1"/>
          </p:cNvSpPr>
          <p:nvPr/>
        </p:nvSpPr>
        <p:spPr bwMode="auto">
          <a:xfrm>
            <a:off x="116682" y="3025776"/>
            <a:ext cx="60292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dirty="0">
                <a:latin typeface="Arial Unicode MS" pitchFamily="34" charset="-122"/>
              </a:rPr>
              <a:t>小练习：</a:t>
            </a:r>
            <a:r>
              <a:rPr lang="zh-CN" altLang="zh-CN" sz="2800" dirty="0">
                <a:latin typeface="Arial Unicode MS" pitchFamily="34" charset="-122"/>
              </a:rPr>
              <a:t>汉译英：在第三个十字路口</a:t>
            </a:r>
            <a:r>
              <a:rPr lang="zh-CN" altLang="zh-CN" sz="2800" dirty="0"/>
              <a:t> </a:t>
            </a:r>
          </a:p>
        </p:txBody>
      </p:sp>
      <p:sp>
        <p:nvSpPr>
          <p:cNvPr id="13319" name="矩形 9"/>
          <p:cNvSpPr>
            <a:spLocks noChangeArrowheads="1"/>
          </p:cNvSpPr>
          <p:nvPr/>
        </p:nvSpPr>
        <p:spPr bwMode="auto">
          <a:xfrm>
            <a:off x="1639529" y="3621089"/>
            <a:ext cx="31229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at the third crossing</a:t>
            </a:r>
            <a:r>
              <a:rPr lang="en-US" altLang="zh-CN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320" name="矩形 12"/>
          <p:cNvSpPr>
            <a:spLocks noChangeArrowheads="1"/>
          </p:cNvSpPr>
          <p:nvPr/>
        </p:nvSpPr>
        <p:spPr bwMode="auto">
          <a:xfrm>
            <a:off x="1" y="4368799"/>
            <a:ext cx="9347596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300" dirty="0">
                <a:latin typeface="Times New Roman" panose="02020603050405020304" pitchFamily="18" charset="0"/>
              </a:rPr>
              <a:t>拓展：</a:t>
            </a:r>
            <a:r>
              <a:rPr lang="en-US" altLang="zh-CN" sz="2300" dirty="0">
                <a:latin typeface="Times New Roman" panose="02020603050405020304" pitchFamily="18" charset="0"/>
              </a:rPr>
              <a:t>(1)to </a:t>
            </a:r>
            <a:r>
              <a:rPr lang="zh-CN" altLang="en-US" sz="2300" dirty="0">
                <a:latin typeface="Times New Roman" panose="02020603050405020304" pitchFamily="18" charset="0"/>
              </a:rPr>
              <a:t>：可以跟在很多词组后面或者动词后面，表示“到</a:t>
            </a:r>
            <a:r>
              <a:rPr lang="en-US" altLang="zh-CN" sz="2300" dirty="0">
                <a:latin typeface="Times New Roman" panose="02020603050405020304" pitchFamily="18" charset="0"/>
              </a:rPr>
              <a:t>...”</a:t>
            </a:r>
            <a:r>
              <a:rPr lang="zh-CN" altLang="en-US" sz="2300" dirty="0">
                <a:latin typeface="Times New Roman" panose="02020603050405020304" pitchFamily="18" charset="0"/>
              </a:rPr>
              <a:t>。   </a:t>
            </a:r>
            <a:endParaRPr lang="en-US" altLang="zh-CN" sz="23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300" dirty="0">
                <a:latin typeface="Times New Roman" panose="02020603050405020304" pitchFamily="18" charset="0"/>
              </a:rPr>
              <a:t>            (2)for </a:t>
            </a:r>
            <a:r>
              <a:rPr lang="zh-CN" altLang="en-US" sz="2300" dirty="0">
                <a:latin typeface="Times New Roman" panose="02020603050405020304" pitchFamily="18" charset="0"/>
              </a:rPr>
              <a:t>：一般表示“为了”</a:t>
            </a:r>
            <a:r>
              <a:rPr lang="en-US" altLang="zh-CN" sz="2300" dirty="0">
                <a:latin typeface="Times New Roman" panose="02020603050405020304" pitchFamily="18" charset="0"/>
              </a:rPr>
              <a:t>, </a:t>
            </a:r>
            <a:r>
              <a:rPr lang="zh-CN" altLang="en-US" sz="2300" dirty="0">
                <a:latin typeface="Times New Roman" panose="02020603050405020304" pitchFamily="18" charset="0"/>
              </a:rPr>
              <a:t>还可以表示直接的原因。     </a:t>
            </a:r>
            <a:endParaRPr lang="en-US" altLang="zh-CN" sz="23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300" dirty="0">
                <a:latin typeface="Times New Roman" panose="02020603050405020304" pitchFamily="18" charset="0"/>
              </a:rPr>
              <a:t>            (3)of </a:t>
            </a:r>
            <a:r>
              <a:rPr lang="zh-CN" altLang="en-US" sz="2300" dirty="0">
                <a:latin typeface="Times New Roman" panose="02020603050405020304" pitchFamily="18" charset="0"/>
              </a:rPr>
              <a:t>：是指“</a:t>
            </a:r>
            <a:r>
              <a:rPr lang="en-US" altLang="zh-CN" sz="2300" dirty="0">
                <a:latin typeface="Times New Roman" panose="02020603050405020304" pitchFamily="18" charset="0"/>
              </a:rPr>
              <a:t>...</a:t>
            </a:r>
            <a:r>
              <a:rPr lang="zh-CN" altLang="en-US" sz="2300" dirty="0">
                <a:latin typeface="Times New Roman" panose="02020603050405020304" pitchFamily="18" charset="0"/>
              </a:rPr>
              <a:t>的”</a:t>
            </a:r>
            <a:r>
              <a:rPr lang="en-US" altLang="zh-CN" sz="2300" dirty="0">
                <a:latin typeface="Times New Roman" panose="02020603050405020304" pitchFamily="18" charset="0"/>
              </a:rPr>
              <a:t>,</a:t>
            </a:r>
            <a:r>
              <a:rPr lang="zh-CN" altLang="en-US" sz="2300" dirty="0">
                <a:latin typeface="Times New Roman" panose="02020603050405020304" pitchFamily="18" charset="0"/>
              </a:rPr>
              <a:t>翻译时有的时候也可以省略</a:t>
            </a:r>
            <a:r>
              <a:rPr lang="en-US" altLang="zh-CN" sz="2300" dirty="0">
                <a:latin typeface="Times New Roman" panose="02020603050405020304" pitchFamily="18" charset="0"/>
              </a:rPr>
              <a:t>.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300" dirty="0">
                <a:latin typeface="Times New Roman" panose="02020603050405020304" pitchFamily="18" charset="0"/>
              </a:rPr>
              <a:t>            (4)in </a:t>
            </a:r>
            <a:r>
              <a:rPr lang="zh-CN" altLang="en-US" sz="2300" dirty="0">
                <a:latin typeface="Times New Roman" panose="02020603050405020304" pitchFamily="18" charset="0"/>
              </a:rPr>
              <a:t>：的意思是在“在</a:t>
            </a:r>
            <a:r>
              <a:rPr lang="en-US" altLang="zh-CN" sz="2300" dirty="0">
                <a:latin typeface="Times New Roman" panose="02020603050405020304" pitchFamily="18" charset="0"/>
              </a:rPr>
              <a:t>...</a:t>
            </a:r>
            <a:r>
              <a:rPr lang="zh-CN" altLang="en-US" sz="2300" dirty="0">
                <a:latin typeface="Times New Roman" panose="02020603050405020304" pitchFamily="18" charset="0"/>
              </a:rPr>
              <a:t>中，在</a:t>
            </a:r>
            <a:r>
              <a:rPr lang="en-US" altLang="zh-CN" sz="2300" dirty="0">
                <a:latin typeface="Times New Roman" panose="02020603050405020304" pitchFamily="18" charset="0"/>
              </a:rPr>
              <a:t>...</a:t>
            </a:r>
            <a:r>
              <a:rPr lang="zh-CN" altLang="en-US" sz="2300" dirty="0">
                <a:latin typeface="Times New Roman" panose="02020603050405020304" pitchFamily="18" charset="0"/>
              </a:rPr>
              <a:t>里”一般是指在某个空间里。  </a:t>
            </a:r>
            <a:endParaRPr lang="en-US" altLang="zh-C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7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3750" y="2615220"/>
            <a:ext cx="3013472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8" grpId="0"/>
      <p:bldP spid="13319" grpId="0"/>
      <p:bldP spid="133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328969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4339" name="矩形 1"/>
          <p:cNvSpPr>
            <a:spLocks noChangeArrowheads="1"/>
          </p:cNvSpPr>
          <p:nvPr/>
        </p:nvSpPr>
        <p:spPr bwMode="auto">
          <a:xfrm>
            <a:off x="367904" y="1406526"/>
            <a:ext cx="8895159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Yang Ling comes out from City Library Station.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杨玲从城市图书馆站台走出来。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She is on Sun Street.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她在阳光街道。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She cannot find the bookshop.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她找不到书店。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She asks a policeman for help.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她请求一位警察帮忙。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7071" y="2900363"/>
            <a:ext cx="3996929" cy="32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0389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25016" y="1668463"/>
            <a:ext cx="8890396" cy="445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Yang Ling: Excuse me, how do I get to the bookshop on Moon Street?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杨玲：打扰一下，我怎样才能到达月亮街道的书店？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Policeman: Go along this street. Turn right at the traffic lights. Then, go along Moon Street. You can see the bookshop on your right.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警察：沿着这条街走，在红绿灯边右拐。然后，沿着月亮街走，你能够看到书店在你的右侧。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Yang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Ling:Thank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you.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杨玲：谢谢。</a:t>
            </a:r>
            <a:endParaRPr lang="zh-CN" altLang="zh-C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 txBox="1">
            <a:spLocks noChangeArrowheads="1"/>
          </p:cNvSpPr>
          <p:nvPr/>
        </p:nvSpPr>
        <p:spPr bwMode="auto">
          <a:xfrm>
            <a:off x="253604" y="584201"/>
            <a:ext cx="1793081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14338" name="矩形 3"/>
          <p:cNvSpPr>
            <a:spLocks noChangeArrowheads="1"/>
          </p:cNvSpPr>
          <p:nvPr/>
        </p:nvSpPr>
        <p:spPr bwMode="auto">
          <a:xfrm>
            <a:off x="3188162" y="584201"/>
            <a:ext cx="26212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zh-CN" sz="3600" b="1" dirty="0">
                <a:latin typeface="Times New Roman" panose="02020603050405020304" pitchFamily="18" charset="0"/>
              </a:rPr>
              <a:t>国外巧问路</a:t>
            </a:r>
            <a:r>
              <a:rPr lang="zh-CN" altLang="zh-CN" sz="3600" b="1" dirty="0"/>
              <a:t> </a:t>
            </a: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1" y="128574"/>
            <a:ext cx="48603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indent="266700" eaLnBrk="0" hangingPunct="0"/>
            <a:r>
              <a:rPr lang="zh-CN" altLang="zh-CN" sz="1000">
                <a:latin typeface="Times New Roman" panose="02020603050405020304" pitchFamily="18" charset="0"/>
              </a:rPr>
              <a:t> </a:t>
            </a:r>
            <a:endParaRPr lang="zh-CN" altLang="en-US"/>
          </a:p>
        </p:txBody>
      </p:sp>
      <p:sp>
        <p:nvSpPr>
          <p:cNvPr id="14340" name="矩形 5"/>
          <p:cNvSpPr>
            <a:spLocks noChangeArrowheads="1"/>
          </p:cNvSpPr>
          <p:nvPr/>
        </p:nvSpPr>
        <p:spPr bwMode="auto">
          <a:xfrm>
            <a:off x="314326" y="1803400"/>
            <a:ext cx="8386507" cy="474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</a:t>
            </a:r>
            <a:r>
              <a:rPr lang="zh-CN" altLang="zh-CN" sz="2800" dirty="0">
                <a:latin typeface="Times New Roman" panose="02020603050405020304" pitchFamily="18" charset="0"/>
              </a:rPr>
              <a:t>在国外，人生地不熟，免不了要问路，问路并非一件难事，有的时候通过问路还能让你体会不同国家的不同文化，不同种族的不同性格。</a:t>
            </a:r>
            <a:r>
              <a:rPr lang="zh-CN" altLang="en-US" sz="2800" dirty="0">
                <a:latin typeface="Times New Roman" panose="02020603050405020304" pitchFamily="18" charset="0"/>
              </a:rPr>
              <a:t> 在英语国家问路要比在非英语国家方便一些，只是英语国家的人讲英语语速比较快，所以对英语的要求比较高一些。听不懂的时候千万不要不好意思，干脆就要求对方讲慢一点。其实在国外问路也不要过分担心，只要你问路的时候抓住最主要的地名，哪怕是问路时仅仅使用中文对方也能猜到你的意思。</a:t>
            </a:r>
            <a:r>
              <a:rPr lang="zh-CN" altLang="en-US" sz="2800" dirty="0"/>
              <a:t> </a:t>
            </a:r>
          </a:p>
        </p:txBody>
      </p:sp>
    </p:spTree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/>
          <p:cNvPicPr>
            <a:picLocks noChangeAspect="1" noChangeArrowheads="1"/>
          </p:cNvPicPr>
          <p:nvPr/>
        </p:nvPicPr>
        <p:blipFill>
          <a:blip r:embed="rId2" cstate="email"/>
          <a:srcRect l="2991" t="7024" r="2748" b="6274"/>
          <a:stretch>
            <a:fillRect/>
          </a:stretch>
        </p:blipFill>
        <p:spPr bwMode="auto">
          <a:xfrm>
            <a:off x="1062038" y="1482726"/>
            <a:ext cx="5575697" cy="397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7506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8475" y="2286001"/>
            <a:ext cx="177998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矩形 1"/>
          <p:cNvSpPr>
            <a:spLocks noChangeArrowheads="1"/>
          </p:cNvSpPr>
          <p:nvPr/>
        </p:nvSpPr>
        <p:spPr bwMode="auto">
          <a:xfrm>
            <a:off x="1883569" y="2141538"/>
            <a:ext cx="8451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find</a:t>
            </a:r>
            <a:endParaRPr lang="zh-CN" altLang="en-US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5" name="矩形 2"/>
          <p:cNvSpPr>
            <a:spLocks noChangeArrowheads="1"/>
          </p:cNvSpPr>
          <p:nvPr/>
        </p:nvSpPr>
        <p:spPr bwMode="auto">
          <a:xfrm>
            <a:off x="3201591" y="2141538"/>
            <a:ext cx="8451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turn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矩形 3"/>
          <p:cNvSpPr>
            <a:spLocks noChangeArrowheads="1"/>
          </p:cNvSpPr>
          <p:nvPr/>
        </p:nvSpPr>
        <p:spPr bwMode="auto">
          <a:xfrm>
            <a:off x="4536281" y="2154238"/>
            <a:ext cx="9589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right</a:t>
            </a:r>
            <a:endParaRPr lang="zh-CN" altLang="zh-CN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矩形 4"/>
          <p:cNvSpPr>
            <a:spLocks noChangeArrowheads="1"/>
          </p:cNvSpPr>
          <p:nvPr/>
        </p:nvSpPr>
        <p:spPr bwMode="auto">
          <a:xfrm>
            <a:off x="1912144" y="2874963"/>
            <a:ext cx="7104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see</a:t>
            </a:r>
            <a:endParaRPr lang="zh-CN" altLang="en-US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8" name="矩形 5"/>
          <p:cNvSpPr>
            <a:spLocks noChangeArrowheads="1"/>
          </p:cNvSpPr>
          <p:nvPr/>
        </p:nvSpPr>
        <p:spPr bwMode="auto">
          <a:xfrm>
            <a:off x="1912144" y="3398838"/>
            <a:ext cx="52020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She asks a policeman for help.</a:t>
            </a:r>
            <a:endParaRPr lang="en-US" altLang="zh-CN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8971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7412" name="矩形 3"/>
          <p:cNvSpPr>
            <a:spLocks noChangeArrowheads="1"/>
          </p:cNvSpPr>
          <p:nvPr/>
        </p:nvSpPr>
        <p:spPr bwMode="auto">
          <a:xfrm>
            <a:off x="3569" y="1312865"/>
            <a:ext cx="913236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300000"/>
              </a:lnSpc>
              <a:buFontTx/>
              <a:buNone/>
              <a:defRPr/>
            </a:pPr>
            <a:r>
              <a:rPr lang="en-US" altLang="zh-CN" sz="2400" dirty="0" smtClean="0">
                <a:latin typeface="+mn-ea"/>
                <a:ea typeface="+mn-ea"/>
                <a:sym typeface="+mn-ea"/>
              </a:rPr>
              <a:t>1.</a:t>
            </a:r>
            <a:r>
              <a:rPr lang="zh-CN" altLang="zh-CN" sz="2400" dirty="0" smtClean="0">
                <a:latin typeface="+mn-ea"/>
                <a:ea typeface="+mn-ea"/>
                <a:sym typeface="+mn-ea"/>
              </a:rPr>
              <a:t>出来</a:t>
            </a:r>
            <a:r>
              <a:rPr lang="en-US" altLang="zh-CN" sz="2400" dirty="0" smtClean="0">
                <a:latin typeface="+mn-ea"/>
                <a:ea typeface="+mn-ea"/>
                <a:sym typeface="+mn-ea"/>
              </a:rPr>
              <a:t>____________2.</a:t>
            </a:r>
            <a:r>
              <a:rPr lang="zh-CN" altLang="zh-CN" sz="2400" dirty="0" smtClean="0">
                <a:latin typeface="+mn-ea"/>
                <a:ea typeface="+mn-ea"/>
                <a:sym typeface="+mn-ea"/>
              </a:rPr>
              <a:t>从图书馆车站出来</a:t>
            </a:r>
            <a:r>
              <a:rPr lang="en-US" altLang="zh-CN" sz="2400" dirty="0" smtClean="0">
                <a:latin typeface="+mn-ea"/>
                <a:ea typeface="+mn-ea"/>
                <a:sym typeface="+mn-ea"/>
              </a:rPr>
              <a:t>________________________</a:t>
            </a:r>
            <a:endParaRPr lang="zh-CN" altLang="zh-CN" sz="2400" dirty="0" smtClean="0">
              <a:latin typeface="+mn-ea"/>
              <a:ea typeface="+mn-ea"/>
              <a:sym typeface="+mn-ea"/>
            </a:endParaRPr>
          </a:p>
          <a:p>
            <a:pPr eaLnBrk="0" hangingPunct="0">
              <a:lnSpc>
                <a:spcPct val="300000"/>
              </a:lnSpc>
              <a:buFontTx/>
              <a:buNone/>
              <a:defRPr/>
            </a:pPr>
            <a:r>
              <a:rPr lang="en-US" altLang="zh-CN" sz="2400" dirty="0" smtClean="0">
                <a:latin typeface="+mn-ea"/>
                <a:ea typeface="+mn-ea"/>
                <a:sym typeface="+mn-ea"/>
              </a:rPr>
              <a:t>3.</a:t>
            </a:r>
            <a:r>
              <a:rPr lang="zh-CN" altLang="zh-CN" sz="2400" dirty="0" smtClean="0">
                <a:latin typeface="+mn-ea"/>
                <a:ea typeface="+mn-ea"/>
                <a:sym typeface="+mn-ea"/>
              </a:rPr>
              <a:t>在太阳街道</a:t>
            </a:r>
            <a:r>
              <a:rPr lang="en-US" altLang="zh-CN" sz="2400" dirty="0" smtClean="0">
                <a:latin typeface="+mn-ea"/>
                <a:ea typeface="+mn-ea"/>
                <a:sym typeface="+mn-ea"/>
              </a:rPr>
              <a:t>_________________4.</a:t>
            </a:r>
            <a:r>
              <a:rPr lang="zh-CN" altLang="zh-CN" sz="2400" dirty="0" smtClean="0">
                <a:latin typeface="+mn-ea"/>
                <a:ea typeface="+mn-ea"/>
                <a:sym typeface="+mn-ea"/>
              </a:rPr>
              <a:t>找不到书店</a:t>
            </a:r>
            <a:r>
              <a:rPr lang="en-US" altLang="zh-CN" sz="2400" dirty="0" smtClean="0">
                <a:latin typeface="+mn-ea"/>
                <a:ea typeface="+mn-ea"/>
                <a:sym typeface="+mn-ea"/>
              </a:rPr>
              <a:t>_____________________</a:t>
            </a:r>
            <a:endParaRPr lang="zh-CN" altLang="zh-CN" sz="2400" dirty="0" smtClean="0">
              <a:latin typeface="+mn-ea"/>
              <a:ea typeface="+mn-ea"/>
              <a:sym typeface="+mn-ea"/>
            </a:endParaRPr>
          </a:p>
          <a:p>
            <a:pPr eaLnBrk="0" hangingPunct="0">
              <a:lnSpc>
                <a:spcPct val="300000"/>
              </a:lnSpc>
              <a:buFontTx/>
              <a:buNone/>
              <a:defRPr/>
            </a:pPr>
            <a:r>
              <a:rPr lang="en-US" altLang="zh-CN" sz="2400" dirty="0" smtClean="0">
                <a:latin typeface="+mn-ea"/>
                <a:ea typeface="+mn-ea"/>
                <a:sym typeface="+mn-ea"/>
              </a:rPr>
              <a:t>5.</a:t>
            </a:r>
            <a:r>
              <a:rPr lang="zh-CN" altLang="zh-CN" sz="2400" dirty="0" smtClean="0">
                <a:latin typeface="+mn-ea"/>
                <a:ea typeface="+mn-ea"/>
                <a:sym typeface="+mn-ea"/>
              </a:rPr>
              <a:t>寻求帮助</a:t>
            </a:r>
            <a:r>
              <a:rPr lang="en-US" altLang="zh-CN" sz="2400" dirty="0" smtClean="0">
                <a:latin typeface="+mn-ea"/>
                <a:ea typeface="+mn-ea"/>
                <a:sym typeface="+mn-ea"/>
              </a:rPr>
              <a:t>___________________6.</a:t>
            </a:r>
            <a:r>
              <a:rPr lang="zh-CN" altLang="zh-CN" sz="2400" dirty="0" smtClean="0">
                <a:latin typeface="+mn-ea"/>
                <a:ea typeface="+mn-ea"/>
                <a:sym typeface="+mn-ea"/>
              </a:rPr>
              <a:t>到达图书馆</a:t>
            </a:r>
            <a:r>
              <a:rPr lang="en-US" altLang="zh-CN" sz="2400" dirty="0" smtClean="0">
                <a:latin typeface="+mn-ea"/>
                <a:ea typeface="+mn-ea"/>
                <a:sym typeface="+mn-ea"/>
              </a:rPr>
              <a:t>___________</a:t>
            </a:r>
            <a:r>
              <a:rPr lang="en-US" altLang="zh-CN" sz="2400" dirty="0" smtClean="0">
                <a:latin typeface="+mn-ea"/>
                <a:sym typeface="+mn-ea"/>
              </a:rPr>
              <a:t>____</a:t>
            </a:r>
            <a:r>
              <a:rPr lang="en-US" altLang="zh-CN" sz="2400" dirty="0" smtClean="0">
                <a:latin typeface="+mn-ea"/>
                <a:ea typeface="+mn-ea"/>
                <a:sym typeface="+mn-ea"/>
              </a:rPr>
              <a:t>____</a:t>
            </a:r>
            <a:endParaRPr lang="zh-CN" altLang="zh-CN" sz="2400" dirty="0" smtClean="0">
              <a:latin typeface="+mn-ea"/>
              <a:ea typeface="+mn-ea"/>
              <a:sym typeface="+mn-ea"/>
            </a:endParaRPr>
          </a:p>
          <a:p>
            <a:pPr eaLnBrk="0" hangingPunct="0">
              <a:lnSpc>
                <a:spcPct val="300000"/>
              </a:lnSpc>
              <a:buFontTx/>
              <a:buNone/>
              <a:defRPr/>
            </a:pPr>
            <a:r>
              <a:rPr lang="en-US" altLang="zh-CN" sz="2400" dirty="0" smtClean="0">
                <a:latin typeface="+mn-ea"/>
                <a:ea typeface="+mn-ea"/>
                <a:sym typeface="+mn-ea"/>
              </a:rPr>
              <a:t>7.</a:t>
            </a:r>
            <a:r>
              <a:rPr lang="zh-CN" altLang="zh-CN" sz="2400" dirty="0" smtClean="0">
                <a:latin typeface="+mn-ea"/>
                <a:ea typeface="+mn-ea"/>
                <a:sym typeface="+mn-ea"/>
              </a:rPr>
              <a:t>沿着这条街道走</a:t>
            </a:r>
            <a:r>
              <a:rPr lang="en-US" altLang="zh-CN" sz="2400" dirty="0" smtClean="0">
                <a:latin typeface="+mn-ea"/>
                <a:ea typeface="+mn-ea"/>
                <a:sym typeface="+mn-ea"/>
              </a:rPr>
              <a:t>___________________8.</a:t>
            </a:r>
            <a:r>
              <a:rPr lang="zh-CN" altLang="zh-CN" sz="2400" dirty="0" smtClean="0">
                <a:latin typeface="+mn-ea"/>
                <a:ea typeface="+mn-ea"/>
                <a:sym typeface="+mn-ea"/>
              </a:rPr>
              <a:t>左转</a:t>
            </a:r>
            <a:r>
              <a:rPr lang="en-US" altLang="zh-CN" sz="2400" dirty="0" smtClean="0">
                <a:latin typeface="+mn-ea"/>
                <a:ea typeface="+mn-ea"/>
                <a:sym typeface="+mn-ea"/>
              </a:rPr>
              <a:t>____________________</a:t>
            </a:r>
            <a:endParaRPr lang="zh-CN" altLang="zh-CN" sz="2400" dirty="0" smtClean="0">
              <a:latin typeface="+mn-ea"/>
              <a:ea typeface="+mn-ea"/>
              <a:sym typeface="+mn-ea"/>
            </a:endParaRPr>
          </a:p>
        </p:txBody>
      </p:sp>
      <p:sp>
        <p:nvSpPr>
          <p:cNvPr id="17413" name="矩形 4"/>
          <p:cNvSpPr>
            <a:spLocks noChangeArrowheads="1"/>
          </p:cNvSpPr>
          <p:nvPr/>
        </p:nvSpPr>
        <p:spPr bwMode="auto">
          <a:xfrm>
            <a:off x="953556" y="1755778"/>
            <a:ext cx="13965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come out 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4" name="矩形 5"/>
          <p:cNvSpPr>
            <a:spLocks noChangeArrowheads="1"/>
          </p:cNvSpPr>
          <p:nvPr/>
        </p:nvSpPr>
        <p:spPr bwMode="auto">
          <a:xfrm>
            <a:off x="5195430" y="1703693"/>
            <a:ext cx="39405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come out from Library Station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5" name="矩形 6"/>
          <p:cNvSpPr>
            <a:spLocks noChangeArrowheads="1"/>
          </p:cNvSpPr>
          <p:nvPr/>
        </p:nvSpPr>
        <p:spPr bwMode="auto">
          <a:xfrm>
            <a:off x="2001176" y="2740684"/>
            <a:ext cx="18421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on Sun Street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6" name="矩形 7"/>
          <p:cNvSpPr>
            <a:spLocks noChangeArrowheads="1"/>
          </p:cNvSpPr>
          <p:nvPr/>
        </p:nvSpPr>
        <p:spPr bwMode="auto">
          <a:xfrm>
            <a:off x="5999977" y="2748621"/>
            <a:ext cx="30011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cannot find the library 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7" name="矩形 8"/>
          <p:cNvSpPr>
            <a:spLocks noChangeArrowheads="1"/>
          </p:cNvSpPr>
          <p:nvPr/>
        </p:nvSpPr>
        <p:spPr bwMode="auto">
          <a:xfrm>
            <a:off x="1651824" y="3890034"/>
            <a:ext cx="17139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ask for help 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8" name="矩形 9"/>
          <p:cNvSpPr>
            <a:spLocks noChangeArrowheads="1"/>
          </p:cNvSpPr>
          <p:nvPr/>
        </p:nvSpPr>
        <p:spPr bwMode="auto">
          <a:xfrm>
            <a:off x="5999977" y="3905910"/>
            <a:ext cx="23006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get to the library 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9" name="矩形 10"/>
          <p:cNvSpPr>
            <a:spLocks noChangeArrowheads="1"/>
          </p:cNvSpPr>
          <p:nvPr/>
        </p:nvSpPr>
        <p:spPr bwMode="auto">
          <a:xfrm>
            <a:off x="2339506" y="5039661"/>
            <a:ext cx="2592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go along this street 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20" name="矩形 11"/>
          <p:cNvSpPr>
            <a:spLocks noChangeArrowheads="1"/>
          </p:cNvSpPr>
          <p:nvPr/>
        </p:nvSpPr>
        <p:spPr bwMode="auto">
          <a:xfrm>
            <a:off x="5999977" y="4918079"/>
            <a:ext cx="11657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turn left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5" grpId="0"/>
      <p:bldP spid="17416" grpId="0"/>
      <p:bldP spid="17417" grpId="0"/>
      <p:bldP spid="17418" grpId="0"/>
      <p:bldP spid="17419" grpId="0"/>
      <p:bldP spid="174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18184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7410" name="矩形 1"/>
          <p:cNvSpPr>
            <a:spLocks noChangeArrowheads="1"/>
          </p:cNvSpPr>
          <p:nvPr/>
        </p:nvSpPr>
        <p:spPr bwMode="auto">
          <a:xfrm>
            <a:off x="328613" y="1439864"/>
            <a:ext cx="8486775" cy="501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Once there lived a wolf in the forest. Everyday he went up to look for food. There were many sheep and deer in the forest. They were all afraid of him.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One day the wolf saw a group of sheep. He tried to catch them to eat. The father sheep and mother sheep stood together to fight him. So the wolf could do nothing.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Later the sheep had a quarrel. They went away each. When the wolf saw this, he was happy. 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He caught them to eat one by one. At last he ate all the sheep.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160984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8434" name="矩形 3"/>
          <p:cNvSpPr>
            <a:spLocks noChangeArrowheads="1"/>
          </p:cNvSpPr>
          <p:nvPr/>
        </p:nvSpPr>
        <p:spPr bwMode="auto">
          <a:xfrm>
            <a:off x="536972" y="1565275"/>
            <a:ext cx="860702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  </a:t>
            </a:r>
            <a:r>
              <a:rPr lang="zh-CN" altLang="zh-CN" sz="2800" dirty="0"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</a:rPr>
              <a:t>1. The wolf looked for food everyday.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  </a:t>
            </a:r>
            <a:r>
              <a:rPr lang="zh-CN" altLang="zh-CN" sz="2800" dirty="0"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</a:rPr>
              <a:t>2. The elephants were afraid of the wolf.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  </a:t>
            </a:r>
            <a:r>
              <a:rPr lang="zh-CN" altLang="zh-CN" sz="2800" dirty="0"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</a:rPr>
              <a:t>3. All the sheep fought with the wolf. 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  </a:t>
            </a:r>
            <a:r>
              <a:rPr lang="zh-CN" altLang="zh-CN" sz="2800" dirty="0"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</a:rPr>
              <a:t>4. The wolf was sad when the sheep had a quarrel.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  </a:t>
            </a:r>
            <a:r>
              <a:rPr lang="zh-CN" altLang="zh-CN" sz="2800" dirty="0"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</a:rPr>
              <a:t>5. The moral is that unity is strength.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14388" y="1854201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21519" y="5292726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814388" y="2752726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810816" y="3625851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810816" y="4435476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27063"/>
            <a:ext cx="340399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19459" name="文本框 3"/>
          <p:cNvSpPr txBox="1">
            <a:spLocks noChangeArrowheads="1"/>
          </p:cNvSpPr>
          <p:nvPr/>
        </p:nvSpPr>
        <p:spPr bwMode="auto">
          <a:xfrm>
            <a:off x="747713" y="2078038"/>
            <a:ext cx="78962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Make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up a conversation about locations</a:t>
            </a: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86107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3074" name="矩形 3"/>
          <p:cNvSpPr>
            <a:spLocks noChangeArrowheads="1"/>
          </p:cNvSpPr>
          <p:nvPr/>
        </p:nvSpPr>
        <p:spPr bwMode="auto">
          <a:xfrm>
            <a:off x="110730" y="1525590"/>
            <a:ext cx="710684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-- How do I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get to the supermarket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--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Go along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Mango Street. 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Turn left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at the first traffic light.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Then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go along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Apple Street.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13201" y="3552824"/>
            <a:ext cx="3494485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6147" name="矩形 1"/>
          <p:cNvSpPr>
            <a:spLocks noChangeArrowheads="1"/>
          </p:cNvSpPr>
          <p:nvPr/>
        </p:nvSpPr>
        <p:spPr bwMode="auto">
          <a:xfrm>
            <a:off x="180975" y="1339851"/>
            <a:ext cx="26645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find   [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faɪnd</a:t>
            </a:r>
            <a:r>
              <a:rPr lang="en-US" altLang="zh-CN" sz="3600" b="1" dirty="0">
                <a:latin typeface="Times New Roman" panose="02020603050405020304" pitchFamily="18" charset="0"/>
              </a:rPr>
              <a:t>]</a:t>
            </a:r>
            <a:endParaRPr lang="zh-CN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矩形 2"/>
          <p:cNvSpPr>
            <a:spLocks noChangeArrowheads="1"/>
          </p:cNvSpPr>
          <p:nvPr/>
        </p:nvSpPr>
        <p:spPr bwMode="auto">
          <a:xfrm>
            <a:off x="628650" y="2108201"/>
            <a:ext cx="41344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 dirty="0"/>
              <a:t>作动词，意为“找到”。</a:t>
            </a:r>
          </a:p>
        </p:txBody>
      </p:sp>
      <p:sp>
        <p:nvSpPr>
          <p:cNvPr id="6149" name="矩形 3"/>
          <p:cNvSpPr>
            <a:spLocks noChangeArrowheads="1"/>
          </p:cNvSpPr>
          <p:nvPr/>
        </p:nvSpPr>
        <p:spPr bwMode="auto">
          <a:xfrm>
            <a:off x="114300" y="2695575"/>
            <a:ext cx="90297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700" dirty="0" err="1">
                <a:latin typeface="Times New Roman" panose="02020603050405020304" pitchFamily="18" charset="0"/>
              </a:rPr>
              <a:t>eg</a:t>
            </a:r>
            <a:r>
              <a:rPr lang="zh-CN" altLang="en-US" sz="2700" dirty="0">
                <a:latin typeface="Times New Roman" panose="02020603050405020304" pitchFamily="18" charset="0"/>
              </a:rPr>
              <a:t>：</a:t>
            </a:r>
            <a:r>
              <a:rPr lang="en-US" altLang="zh-CN" sz="2700" dirty="0">
                <a:latin typeface="Times New Roman" panose="02020603050405020304" pitchFamily="18" charset="0"/>
              </a:rPr>
              <a:t>Linda can’t find his new dress. </a:t>
            </a:r>
            <a:r>
              <a:rPr lang="zh-CN" altLang="zh-CN" sz="2700" dirty="0" smtClean="0">
                <a:latin typeface="Times New Roman" panose="02020603050405020304" pitchFamily="18" charset="0"/>
              </a:rPr>
              <a:t>杨</a:t>
            </a:r>
            <a:r>
              <a:rPr lang="zh-CN" altLang="zh-CN" sz="2700" dirty="0">
                <a:latin typeface="Times New Roman" panose="02020603050405020304" pitchFamily="18" charset="0"/>
              </a:rPr>
              <a:t>玲找不到她得新裙子</a:t>
            </a:r>
            <a:r>
              <a:rPr lang="zh-CN" altLang="zh-CN" sz="2700" dirty="0" smtClean="0">
                <a:latin typeface="Times New Roman" panose="02020603050405020304" pitchFamily="18" charset="0"/>
              </a:rPr>
              <a:t>。</a:t>
            </a:r>
            <a:endParaRPr lang="zh-CN" altLang="zh-CN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0" name="矩形 4"/>
          <p:cNvSpPr>
            <a:spLocks noChangeArrowheads="1"/>
          </p:cNvSpPr>
          <p:nvPr/>
        </p:nvSpPr>
        <p:spPr bwMode="auto">
          <a:xfrm>
            <a:off x="320728" y="3771526"/>
            <a:ext cx="48526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dirty="0"/>
              <a:t>小练习：</a:t>
            </a:r>
            <a:r>
              <a:rPr lang="zh-CN" altLang="zh-CN" sz="2800" dirty="0"/>
              <a:t>汉译英：找到我的家</a:t>
            </a:r>
          </a:p>
        </p:txBody>
      </p:sp>
      <p:sp>
        <p:nvSpPr>
          <p:cNvPr id="6151" name="矩形 5"/>
          <p:cNvSpPr>
            <a:spLocks noChangeArrowheads="1"/>
          </p:cNvSpPr>
          <p:nvPr/>
        </p:nvSpPr>
        <p:spPr bwMode="auto">
          <a:xfrm>
            <a:off x="5431632" y="3771526"/>
            <a:ext cx="21980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find my home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2" name="矩形 7"/>
          <p:cNvSpPr>
            <a:spLocks noChangeArrowheads="1"/>
          </p:cNvSpPr>
          <p:nvPr/>
        </p:nvSpPr>
        <p:spPr bwMode="auto">
          <a:xfrm>
            <a:off x="245269" y="4157663"/>
            <a:ext cx="889873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/>
              <a:t>拓展：</a:t>
            </a:r>
            <a:r>
              <a:rPr lang="en-US" altLang="zh-CN" sz="2800" dirty="0"/>
              <a:t>look for</a:t>
            </a:r>
            <a:r>
              <a:rPr lang="zh-CN" altLang="zh-CN" sz="2800" dirty="0"/>
              <a:t>强调寻找的过程，</a:t>
            </a:r>
            <a:endParaRPr lang="en-US" altLang="zh-CN" sz="28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  </a:t>
            </a:r>
            <a:r>
              <a:rPr lang="en-US" altLang="zh-CN" sz="2800" dirty="0" smtClean="0"/>
              <a:t>find</a:t>
            </a:r>
            <a:r>
              <a:rPr lang="zh-CN" altLang="zh-CN" sz="2800" dirty="0"/>
              <a:t>则是强调寻找的结果。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   </a:t>
            </a:r>
            <a:r>
              <a:rPr lang="en-US" altLang="zh-CN" sz="2800" dirty="0" err="1" smtClean="0"/>
              <a:t>eg</a:t>
            </a:r>
            <a:r>
              <a:rPr lang="zh-CN" altLang="zh-CN" sz="2800" dirty="0"/>
              <a:t>：</a:t>
            </a:r>
            <a:r>
              <a:rPr lang="en-US" altLang="zh-CN" sz="2800" dirty="0"/>
              <a:t>I am looking for my little dog, but I can not find it.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/>
              <a:t>我正在寻找我的小狗，但是我找不到它。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50" grpId="0"/>
      <p:bldP spid="6151" grpId="0"/>
      <p:bldP spid="61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122" name="矩形 1"/>
          <p:cNvSpPr>
            <a:spLocks noChangeArrowheads="1"/>
          </p:cNvSpPr>
          <p:nvPr/>
        </p:nvSpPr>
        <p:spPr bwMode="auto">
          <a:xfrm>
            <a:off x="520304" y="1392238"/>
            <a:ext cx="24721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turn   [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tɜ:n</a:t>
            </a:r>
            <a:r>
              <a:rPr lang="en-US" altLang="zh-CN" sz="3600" b="1" dirty="0">
                <a:latin typeface="Times New Roman" panose="02020603050405020304" pitchFamily="18" charset="0"/>
              </a:rPr>
              <a:t>]</a:t>
            </a:r>
            <a:endParaRPr lang="zh-CN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矩形 2"/>
          <p:cNvSpPr>
            <a:spLocks noChangeArrowheads="1"/>
          </p:cNvSpPr>
          <p:nvPr/>
        </p:nvSpPr>
        <p:spPr bwMode="auto">
          <a:xfrm>
            <a:off x="594122" y="2166939"/>
            <a:ext cx="3416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 dirty="0"/>
              <a:t>作动词，意为转动</a:t>
            </a:r>
            <a:r>
              <a:rPr lang="zh-CN" altLang="en-US" sz="2800" dirty="0"/>
              <a:t>。</a:t>
            </a:r>
            <a:endParaRPr lang="zh-CN" altLang="zh-CN" sz="2800" dirty="0"/>
          </a:p>
        </p:txBody>
      </p:sp>
      <p:sp>
        <p:nvSpPr>
          <p:cNvPr id="5124" name="矩形 3"/>
          <p:cNvSpPr>
            <a:spLocks noChangeArrowheads="1"/>
          </p:cNvSpPr>
          <p:nvPr/>
        </p:nvSpPr>
        <p:spPr bwMode="auto">
          <a:xfrm>
            <a:off x="619334" y="2706689"/>
            <a:ext cx="31951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turn left </a:t>
            </a:r>
            <a:r>
              <a:rPr lang="zh-CN" altLang="zh-CN" sz="2800" dirty="0">
                <a:latin typeface="Times New Roman" panose="02020603050405020304" pitchFamily="18" charset="0"/>
              </a:rPr>
              <a:t>向左转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矩形 4"/>
          <p:cNvSpPr>
            <a:spLocks noChangeArrowheads="1"/>
          </p:cNvSpPr>
          <p:nvPr/>
        </p:nvSpPr>
        <p:spPr bwMode="auto">
          <a:xfrm>
            <a:off x="520304" y="3460751"/>
            <a:ext cx="4493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dirty="0"/>
              <a:t>小练习：</a:t>
            </a:r>
            <a:r>
              <a:rPr lang="zh-CN" altLang="zh-CN" sz="2800" dirty="0"/>
              <a:t>汉译英：向右转</a:t>
            </a:r>
            <a:r>
              <a:rPr lang="zh-CN" altLang="en-US" sz="2800" dirty="0"/>
              <a:t>。</a:t>
            </a:r>
            <a:endParaRPr lang="zh-CN" altLang="zh-CN" sz="2800" dirty="0"/>
          </a:p>
        </p:txBody>
      </p:sp>
      <p:sp>
        <p:nvSpPr>
          <p:cNvPr id="5126" name="矩形 5"/>
          <p:cNvSpPr>
            <a:spLocks noChangeArrowheads="1"/>
          </p:cNvSpPr>
          <p:nvPr/>
        </p:nvSpPr>
        <p:spPr bwMode="auto">
          <a:xfrm>
            <a:off x="1557338" y="4006850"/>
            <a:ext cx="1728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Turn right.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矩形 6"/>
          <p:cNvSpPr>
            <a:spLocks noChangeArrowheads="1"/>
          </p:cNvSpPr>
          <p:nvPr/>
        </p:nvSpPr>
        <p:spPr bwMode="auto">
          <a:xfrm>
            <a:off x="0" y="4529138"/>
            <a:ext cx="902017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拓展：</a:t>
            </a:r>
            <a:r>
              <a:rPr lang="zh-CN" altLang="zh-CN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1</a:t>
            </a:r>
            <a:r>
              <a:rPr lang="zh-CN" altLang="zh-CN" sz="2800" dirty="0"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</a:rPr>
              <a:t>turn to sb./ </a:t>
            </a:r>
            <a:r>
              <a:rPr lang="en-US" altLang="zh-CN" sz="2800" dirty="0" err="1">
                <a:latin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Times New Roman" panose="02020603050405020304" pitchFamily="18" charset="0"/>
              </a:rPr>
              <a:t>.</a:t>
            </a:r>
            <a:r>
              <a:rPr lang="zh-CN" altLang="zh-CN" sz="2800" dirty="0">
                <a:latin typeface="Times New Roman" panose="02020603050405020304" pitchFamily="18" charset="0"/>
              </a:rPr>
              <a:t>意为“转向某人或某物”。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</a:t>
            </a:r>
            <a:r>
              <a:rPr lang="zh-CN" altLang="zh-CN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2</a:t>
            </a:r>
            <a:r>
              <a:rPr lang="zh-CN" altLang="zh-CN" sz="2800" dirty="0"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</a:rPr>
              <a:t>turn</a:t>
            </a:r>
            <a:r>
              <a:rPr lang="zh-CN" altLang="zh-CN" sz="2800" dirty="0">
                <a:latin typeface="Times New Roman" panose="02020603050405020304" pitchFamily="18" charset="0"/>
              </a:rPr>
              <a:t>作动词，意为“变成”。</a:t>
            </a:r>
            <a:r>
              <a:rPr lang="en-US" altLang="zh-CN" sz="2800" dirty="0">
                <a:latin typeface="Times New Roman" panose="02020603050405020304" pitchFamily="18" charset="0"/>
              </a:rPr>
              <a:t>            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</a:t>
            </a:r>
            <a:r>
              <a:rPr lang="zh-CN" altLang="zh-CN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3</a:t>
            </a:r>
            <a:r>
              <a:rPr lang="zh-CN" altLang="zh-CN" sz="2800" dirty="0"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</a:rPr>
              <a:t>turn</a:t>
            </a:r>
            <a:r>
              <a:rPr lang="zh-CN" altLang="zh-CN" sz="2800" dirty="0">
                <a:latin typeface="Times New Roman" panose="02020603050405020304" pitchFamily="18" charset="0"/>
              </a:rPr>
              <a:t>作名词，意为“机会”。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6855854" y="972111"/>
            <a:ext cx="1895615" cy="2113989"/>
          </a:xfrm>
          <a:prstGeom prst="flowChartMagneticTape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10800000">
            <a:off x="4599934" y="956890"/>
            <a:ext cx="1895615" cy="2129210"/>
          </a:xfrm>
          <a:prstGeom prst="flowChartMagneticTape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 rot="16200000">
            <a:off x="7127689" y="4841688"/>
            <a:ext cx="2098767" cy="1933856"/>
          </a:xfrm>
          <a:prstGeom prst="flowChartMagneticTape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8195" name="矩形 7"/>
          <p:cNvSpPr>
            <a:spLocks noChangeArrowheads="1"/>
          </p:cNvSpPr>
          <p:nvPr/>
        </p:nvSpPr>
        <p:spPr bwMode="auto">
          <a:xfrm>
            <a:off x="684610" y="1585913"/>
            <a:ext cx="25362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</a:rPr>
              <a:t>right   [raɪt]</a:t>
            </a:r>
            <a:endParaRPr lang="zh-CN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矩形 8"/>
          <p:cNvSpPr>
            <a:spLocks noChangeArrowheads="1"/>
          </p:cNvSpPr>
          <p:nvPr/>
        </p:nvSpPr>
        <p:spPr bwMode="auto">
          <a:xfrm>
            <a:off x="1131094" y="2360615"/>
            <a:ext cx="48526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 dirty="0"/>
              <a:t>作形容词，意为“正确的。”</a:t>
            </a:r>
          </a:p>
        </p:txBody>
      </p:sp>
      <p:sp>
        <p:nvSpPr>
          <p:cNvPr id="8197" name="矩形 9"/>
          <p:cNvSpPr>
            <a:spLocks noChangeArrowheads="1"/>
          </p:cNvSpPr>
          <p:nvPr/>
        </p:nvSpPr>
        <p:spPr bwMode="auto">
          <a:xfrm>
            <a:off x="1131094" y="3059114"/>
            <a:ext cx="39519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Turn right. </a:t>
            </a:r>
            <a:r>
              <a:rPr lang="zh-CN" altLang="zh-CN" sz="2800" dirty="0">
                <a:latin typeface="Times New Roman" panose="02020603050405020304" pitchFamily="18" charset="0"/>
              </a:rPr>
              <a:t>向右转</a:t>
            </a:r>
            <a:r>
              <a:rPr lang="zh-CN" altLang="en-US" sz="2800" dirty="0">
                <a:latin typeface="Times New Roman" panose="02020603050405020304" pitchFamily="18" charset="0"/>
              </a:rPr>
              <a:t>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9" name="矩形 12"/>
          <p:cNvSpPr>
            <a:spLocks noChangeArrowheads="1"/>
          </p:cNvSpPr>
          <p:nvPr/>
        </p:nvSpPr>
        <p:spPr bwMode="auto">
          <a:xfrm>
            <a:off x="494110" y="3873501"/>
            <a:ext cx="8322469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拓展：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right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的另一层意思：正确的</a:t>
            </a: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例如：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You’re right.  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你是正确的。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当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right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的意思为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: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正确 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right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的反义词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:wrong.</a:t>
            </a:r>
            <a:endParaRPr lang="zh-CN" altLang="zh-CN" sz="28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当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right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的意思为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: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右边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right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的反义词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:left.</a:t>
            </a:r>
            <a:endParaRPr lang="zh-CN" altLang="zh-CN" sz="28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6150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55532" y="403335"/>
            <a:ext cx="2832497" cy="248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9219" name="矩形 7"/>
          <p:cNvSpPr>
            <a:spLocks noChangeArrowheads="1"/>
          </p:cNvSpPr>
          <p:nvPr/>
        </p:nvSpPr>
        <p:spPr bwMode="auto">
          <a:xfrm>
            <a:off x="208360" y="1395413"/>
            <a:ext cx="18902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</a:rPr>
              <a:t>see  [si:] </a:t>
            </a:r>
            <a:endParaRPr lang="zh-CN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矩形 8"/>
          <p:cNvSpPr>
            <a:spLocks noChangeArrowheads="1"/>
          </p:cNvSpPr>
          <p:nvPr/>
        </p:nvSpPr>
        <p:spPr bwMode="auto">
          <a:xfrm>
            <a:off x="910829" y="2041744"/>
            <a:ext cx="70070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 dirty="0"/>
              <a:t>作动词，意为：“看到，看见”，表结果。</a:t>
            </a:r>
          </a:p>
        </p:txBody>
      </p:sp>
      <p:sp>
        <p:nvSpPr>
          <p:cNvPr id="9221" name="矩形 9"/>
          <p:cNvSpPr>
            <a:spLocks noChangeArrowheads="1"/>
          </p:cNvSpPr>
          <p:nvPr/>
        </p:nvSpPr>
        <p:spPr bwMode="auto">
          <a:xfrm>
            <a:off x="208361" y="2732089"/>
            <a:ext cx="901779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800" dirty="0" err="1"/>
              <a:t>eg</a:t>
            </a:r>
            <a:r>
              <a:rPr lang="zh-CN" altLang="en-US" sz="2800" dirty="0"/>
              <a:t>：</a:t>
            </a:r>
            <a:r>
              <a:rPr lang="en-US" altLang="zh-CN" sz="2800" dirty="0"/>
              <a:t>I see some boys in the playground. </a:t>
            </a:r>
            <a:r>
              <a:rPr lang="zh-CN" altLang="zh-CN" sz="2800" dirty="0"/>
              <a:t>我看到一些男孩在操场上。</a:t>
            </a:r>
          </a:p>
        </p:txBody>
      </p:sp>
      <p:sp>
        <p:nvSpPr>
          <p:cNvPr id="9222" name="矩形 10"/>
          <p:cNvSpPr>
            <a:spLocks noChangeArrowheads="1"/>
          </p:cNvSpPr>
          <p:nvPr/>
        </p:nvSpPr>
        <p:spPr bwMode="auto">
          <a:xfrm>
            <a:off x="194072" y="3665520"/>
            <a:ext cx="8949927" cy="113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/>
              <a:t>小练习</a:t>
            </a:r>
            <a:r>
              <a:rPr lang="zh-CN" altLang="zh-CN" sz="2400" dirty="0"/>
              <a:t>：</a:t>
            </a:r>
            <a:r>
              <a:rPr lang="en-US" altLang="zh-CN" sz="2400" dirty="0"/>
              <a:t>He is looking outside ,but he can’t_____ anything.</a:t>
            </a:r>
            <a:endParaRPr lang="zh-CN" altLang="zh-CN" sz="24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/>
              <a:t>               A. look         </a:t>
            </a:r>
            <a:r>
              <a:rPr lang="en-US" altLang="zh-CN" sz="2400" dirty="0" err="1"/>
              <a:t>B.see</a:t>
            </a:r>
            <a:endParaRPr lang="zh-CN" altLang="zh-CN" sz="2400" dirty="0"/>
          </a:p>
        </p:txBody>
      </p:sp>
      <p:sp>
        <p:nvSpPr>
          <p:cNvPr id="9223" name="矩形 11"/>
          <p:cNvSpPr>
            <a:spLocks noChangeArrowheads="1"/>
          </p:cNvSpPr>
          <p:nvPr/>
        </p:nvSpPr>
        <p:spPr bwMode="auto">
          <a:xfrm flipH="1">
            <a:off x="6307931" y="3607595"/>
            <a:ext cx="402431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4" name="矩形 12"/>
          <p:cNvSpPr>
            <a:spLocks noChangeArrowheads="1"/>
          </p:cNvSpPr>
          <p:nvPr/>
        </p:nvSpPr>
        <p:spPr bwMode="auto">
          <a:xfrm>
            <a:off x="0" y="5068887"/>
            <a:ext cx="9144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dirty="0"/>
              <a:t>拓展：</a:t>
            </a:r>
            <a:r>
              <a:rPr lang="en-US" altLang="zh-CN" sz="2000" dirty="0"/>
              <a:t> look</a:t>
            </a:r>
            <a:r>
              <a:rPr lang="zh-CN" altLang="zh-CN" sz="2000" dirty="0"/>
              <a:t>指集中注意力地看，是有意的，强调</a:t>
            </a:r>
            <a:r>
              <a:rPr lang="en-US" altLang="zh-CN" sz="2000" dirty="0"/>
              <a:t>“</a:t>
            </a:r>
            <a:r>
              <a:rPr lang="zh-CN" altLang="zh-CN" sz="2000" dirty="0"/>
              <a:t>看</a:t>
            </a:r>
            <a:r>
              <a:rPr lang="en-US" altLang="zh-CN" sz="2000" dirty="0"/>
              <a:t>”</a:t>
            </a:r>
            <a:r>
              <a:rPr lang="zh-CN" altLang="zh-CN" sz="2000" dirty="0"/>
              <a:t>的动作</a:t>
            </a:r>
            <a:r>
              <a:rPr lang="zh-CN" altLang="en-US" sz="2000" dirty="0"/>
              <a:t>，</a:t>
            </a:r>
            <a:r>
              <a:rPr lang="zh-CN" altLang="zh-CN" sz="2000" dirty="0"/>
              <a:t>要和at连用。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/>
              <a:t>            watch</a:t>
            </a:r>
            <a:r>
              <a:rPr lang="zh-CN" altLang="zh-CN" sz="2000" dirty="0"/>
              <a:t>强调</a:t>
            </a:r>
            <a:r>
              <a:rPr lang="en-US" altLang="zh-CN" sz="2000" dirty="0"/>
              <a:t>“</a:t>
            </a:r>
            <a:r>
              <a:rPr lang="zh-CN" altLang="zh-CN" sz="2000" dirty="0"/>
              <a:t>专注地看</a:t>
            </a:r>
            <a:r>
              <a:rPr lang="en-US" altLang="zh-CN" sz="2000" dirty="0"/>
              <a:t>”</a:t>
            </a:r>
            <a:r>
              <a:rPr lang="zh-CN" altLang="zh-CN" sz="2000" dirty="0"/>
              <a:t>，有欣赏的意味，常用于看电视、看球赛等。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/>
              <a:t>            read</a:t>
            </a:r>
            <a:r>
              <a:rPr lang="zh-CN" altLang="zh-CN" sz="2000" dirty="0"/>
              <a:t>指</a:t>
            </a:r>
            <a:r>
              <a:rPr lang="en-US" altLang="zh-CN" sz="2000" dirty="0"/>
              <a:t>“</a:t>
            </a:r>
            <a:r>
              <a:rPr lang="zh-CN" altLang="zh-CN" sz="2000" dirty="0"/>
              <a:t>看</a:t>
            </a:r>
            <a:r>
              <a:rPr lang="en-US" altLang="zh-CN" sz="2000" dirty="0"/>
              <a:t>”</a:t>
            </a:r>
            <a:r>
              <a:rPr lang="zh-CN" altLang="zh-CN" sz="2000" dirty="0"/>
              <a:t>时实指</a:t>
            </a:r>
            <a:r>
              <a:rPr lang="en-US" altLang="zh-CN" sz="2000" dirty="0"/>
              <a:t>“</a:t>
            </a:r>
            <a:r>
              <a:rPr lang="zh-CN" altLang="zh-CN" sz="2000" dirty="0"/>
              <a:t>阅读</a:t>
            </a:r>
            <a:r>
              <a:rPr lang="en-US" altLang="zh-CN" sz="2000" dirty="0"/>
              <a:t>”</a:t>
            </a:r>
            <a:r>
              <a:rPr lang="zh-CN" altLang="zh-CN" sz="2000" dirty="0"/>
              <a:t>，常用于看书、看报等。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  <p:bldP spid="9221" grpId="0"/>
      <p:bldP spid="9222" grpId="0"/>
      <p:bldP spid="9223" grpId="0"/>
      <p:bldP spid="92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03250"/>
            <a:ext cx="3865959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0243" name="矩形 1"/>
          <p:cNvSpPr>
            <a:spLocks noChangeArrowheads="1"/>
          </p:cNvSpPr>
          <p:nvPr/>
        </p:nvSpPr>
        <p:spPr bwMode="auto">
          <a:xfrm>
            <a:off x="320279" y="1306513"/>
            <a:ext cx="8823721" cy="1482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Yang Ling comes out from City Library Station. </a:t>
            </a:r>
            <a:r>
              <a:rPr lang="zh-CN" altLang="zh-CN" sz="3200" b="1" dirty="0">
                <a:latin typeface="Times New Roman" panose="02020603050405020304" pitchFamily="18" charset="0"/>
              </a:rPr>
              <a:t>杨玲从城市图书馆站台走出来。</a:t>
            </a:r>
            <a:endParaRPr lang="zh-CN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矩形 2"/>
          <p:cNvSpPr>
            <a:spLocks noChangeArrowheads="1"/>
          </p:cNvSpPr>
          <p:nvPr/>
        </p:nvSpPr>
        <p:spPr bwMode="auto">
          <a:xfrm>
            <a:off x="381532" y="3017818"/>
            <a:ext cx="853082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dirty="0">
                <a:latin typeface="Times New Roman" panose="02020603050405020304" pitchFamily="18" charset="0"/>
              </a:rPr>
              <a:t>come out</a:t>
            </a:r>
            <a:r>
              <a:rPr lang="zh-CN" altLang="zh-CN" sz="2800" dirty="0">
                <a:latin typeface="Times New Roman" panose="02020603050405020304" pitchFamily="18" charset="0"/>
              </a:rPr>
              <a:t>为固定短语，意为出来。</a:t>
            </a:r>
            <a:r>
              <a:rPr lang="en-US" altLang="zh-CN" sz="2800" dirty="0">
                <a:latin typeface="Times New Roman" panose="02020603050405020304" pitchFamily="18" charset="0"/>
              </a:rPr>
              <a:t>come out from...</a:t>
            </a:r>
            <a:r>
              <a:rPr lang="zh-CN" altLang="zh-CN" sz="2800" dirty="0">
                <a:latin typeface="Times New Roman" panose="02020603050405020304" pitchFamily="18" charset="0"/>
              </a:rPr>
              <a:t>意为“从</a:t>
            </a:r>
            <a:r>
              <a:rPr lang="en-US" altLang="zh-CN" sz="2800" dirty="0">
                <a:latin typeface="Times New Roman" panose="02020603050405020304" pitchFamily="18" charset="0"/>
              </a:rPr>
              <a:t>...</a:t>
            </a:r>
            <a:r>
              <a:rPr lang="zh-CN" altLang="zh-CN" sz="2800" dirty="0">
                <a:latin typeface="Times New Roman" panose="02020603050405020304" pitchFamily="18" charset="0"/>
              </a:rPr>
              <a:t>出来”。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矩形 3"/>
          <p:cNvSpPr>
            <a:spLocks noChangeArrowheads="1"/>
          </p:cNvSpPr>
          <p:nvPr/>
        </p:nvSpPr>
        <p:spPr bwMode="auto">
          <a:xfrm>
            <a:off x="381532" y="3995082"/>
            <a:ext cx="69012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 err="1">
                <a:latin typeface="Times New Roman" panose="02020603050405020304" pitchFamily="18" charset="0"/>
              </a:rPr>
              <a:t>eg:Come</a:t>
            </a:r>
            <a:r>
              <a:rPr lang="en-US" altLang="zh-CN" sz="2800" dirty="0">
                <a:latin typeface="Times New Roman" panose="02020603050405020304" pitchFamily="18" charset="0"/>
              </a:rPr>
              <a:t> out from the plane. </a:t>
            </a:r>
            <a:r>
              <a:rPr lang="zh-CN" altLang="zh-CN" sz="2800" dirty="0">
                <a:latin typeface="Times New Roman" panose="02020603050405020304" pitchFamily="18" charset="0"/>
              </a:rPr>
              <a:t>从飞机里出来。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6" name="矩形 4"/>
          <p:cNvSpPr>
            <a:spLocks noChangeArrowheads="1"/>
          </p:cNvSpPr>
          <p:nvPr/>
        </p:nvSpPr>
        <p:spPr bwMode="auto">
          <a:xfrm>
            <a:off x="534590" y="4875214"/>
            <a:ext cx="52116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dirty="0"/>
              <a:t>小练习：</a:t>
            </a:r>
            <a:r>
              <a:rPr lang="zh-CN" altLang="zh-CN" sz="2800" dirty="0"/>
              <a:t>汉译英：从火车里出来</a:t>
            </a:r>
          </a:p>
        </p:txBody>
      </p:sp>
      <p:sp>
        <p:nvSpPr>
          <p:cNvPr id="10247" name="矩形 5"/>
          <p:cNvSpPr>
            <a:spLocks noChangeArrowheads="1"/>
          </p:cNvSpPr>
          <p:nvPr/>
        </p:nvSpPr>
        <p:spPr bwMode="auto">
          <a:xfrm>
            <a:off x="1075135" y="5561014"/>
            <a:ext cx="35718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come out from the train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66516" y="4495145"/>
            <a:ext cx="2482633" cy="2403476"/>
          </a:xfrm>
          <a:prstGeom prst="ellipse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  <p:bldP spid="102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88962"/>
            <a:ext cx="3394471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108347" y="1325563"/>
            <a:ext cx="84881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 dirty="0">
                <a:latin typeface="Times New Roman" panose="02020603050405020304" pitchFamily="18" charset="0"/>
              </a:rPr>
              <a:t>She asks a policeman for help. </a:t>
            </a:r>
            <a:r>
              <a:rPr lang="zh-CN" altLang="zh-CN" sz="2800" b="1" dirty="0">
                <a:latin typeface="Times New Roman" panose="02020603050405020304" pitchFamily="18" charset="0"/>
              </a:rPr>
              <a:t>她请求一位警察帮忙。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矩形 2"/>
          <p:cNvSpPr>
            <a:spLocks noChangeArrowheads="1"/>
          </p:cNvSpPr>
          <p:nvPr/>
        </p:nvSpPr>
        <p:spPr bwMode="auto">
          <a:xfrm>
            <a:off x="108348" y="2006600"/>
            <a:ext cx="90356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800" dirty="0">
                <a:latin typeface="Times New Roman" panose="02020603050405020304" pitchFamily="18" charset="0"/>
              </a:rPr>
              <a:t>ask sb. for help </a:t>
            </a:r>
            <a:r>
              <a:rPr lang="zh-CN" altLang="zh-CN" sz="2800" dirty="0">
                <a:latin typeface="Times New Roman" panose="02020603050405020304" pitchFamily="18" charset="0"/>
              </a:rPr>
              <a:t>为固定短语，意为“向某人寻求帮助 ”。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0" name="矩形 4"/>
          <p:cNvSpPr>
            <a:spLocks noChangeArrowheads="1"/>
          </p:cNvSpPr>
          <p:nvPr/>
        </p:nvSpPr>
        <p:spPr bwMode="auto">
          <a:xfrm>
            <a:off x="108347" y="2717800"/>
            <a:ext cx="85582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</a:rPr>
              <a:t>选择合适的介词填空：</a:t>
            </a:r>
            <a:r>
              <a:rPr lang="en-US" altLang="zh-CN" sz="2800" dirty="0">
                <a:latin typeface="Times New Roman" panose="02020603050405020304" pitchFamily="18" charset="0"/>
              </a:rPr>
              <a:t>I ask my mum____(for, on)help.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1" name="矩形 5"/>
          <p:cNvSpPr>
            <a:spLocks noChangeArrowheads="1"/>
          </p:cNvSpPr>
          <p:nvPr/>
        </p:nvSpPr>
        <p:spPr bwMode="auto">
          <a:xfrm>
            <a:off x="7314010" y="2582209"/>
            <a:ext cx="6046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</a:rPr>
              <a:t>for</a:t>
            </a:r>
            <a:endParaRPr lang="zh-CN" altLang="zh-CN" sz="2800" dirty="0">
              <a:solidFill>
                <a:srgbClr val="FF0000"/>
              </a:solidFill>
            </a:endParaRPr>
          </a:p>
        </p:txBody>
      </p:sp>
      <p:sp>
        <p:nvSpPr>
          <p:cNvPr id="11272" name="矩形 6"/>
          <p:cNvSpPr>
            <a:spLocks noChangeArrowheads="1"/>
          </p:cNvSpPr>
          <p:nvPr/>
        </p:nvSpPr>
        <p:spPr bwMode="auto">
          <a:xfrm>
            <a:off x="108347" y="3671968"/>
            <a:ext cx="903565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拓展：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ask 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sb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about 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问某人关于某事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例如：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ask him about his health 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询问他的健康状况。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ask sb. to do 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 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要求某人做某事。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例如：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My 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mun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asks me to finish my homework first.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我的妈妈要求我先完成我的作业</a:t>
            </a:r>
          </a:p>
        </p:txBody>
      </p:sp>
      <p:pic>
        <p:nvPicPr>
          <p:cNvPr id="9223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47397" y="4014788"/>
            <a:ext cx="1208484" cy="2828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70" grpId="0"/>
      <p:bldP spid="11271" grpId="0"/>
      <p:bldP spid="112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31825"/>
            <a:ext cx="3137296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2291" name="矩形 1"/>
          <p:cNvSpPr>
            <a:spLocks noChangeArrowheads="1"/>
          </p:cNvSpPr>
          <p:nvPr/>
        </p:nvSpPr>
        <p:spPr bwMode="auto">
          <a:xfrm>
            <a:off x="609601" y="1416051"/>
            <a:ext cx="73577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Go along this street.</a:t>
            </a:r>
            <a:r>
              <a:rPr lang="zh-CN" altLang="zh-CN" sz="3600" b="1" dirty="0">
                <a:latin typeface="Times New Roman" panose="02020603050405020304" pitchFamily="18" charset="0"/>
              </a:rPr>
              <a:t>沿着这条街道走</a:t>
            </a:r>
            <a:endParaRPr lang="zh-CN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矩形 2"/>
          <p:cNvSpPr>
            <a:spLocks noChangeArrowheads="1"/>
          </p:cNvSpPr>
          <p:nvPr/>
        </p:nvSpPr>
        <p:spPr bwMode="auto">
          <a:xfrm>
            <a:off x="809941" y="2076671"/>
            <a:ext cx="65325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/>
              <a:t>go along</a:t>
            </a:r>
            <a:r>
              <a:rPr lang="zh-CN" altLang="zh-CN" sz="2800" dirty="0"/>
              <a:t>为固定词组，意为“沿着</a:t>
            </a:r>
            <a:r>
              <a:rPr lang="en-US" altLang="zh-CN" sz="2800" dirty="0"/>
              <a:t>...</a:t>
            </a:r>
            <a:r>
              <a:rPr lang="zh-CN" altLang="zh-CN" sz="2800" dirty="0"/>
              <a:t>”。</a:t>
            </a:r>
          </a:p>
        </p:txBody>
      </p:sp>
      <p:sp>
        <p:nvSpPr>
          <p:cNvPr id="12293" name="矩形 3"/>
          <p:cNvSpPr>
            <a:spLocks noChangeArrowheads="1"/>
          </p:cNvSpPr>
          <p:nvPr/>
        </p:nvSpPr>
        <p:spPr bwMode="auto">
          <a:xfrm>
            <a:off x="809941" y="2751137"/>
            <a:ext cx="61959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Go along this way  </a:t>
            </a:r>
            <a:r>
              <a:rPr lang="zh-CN" altLang="zh-CN" sz="2800" dirty="0">
                <a:latin typeface="Times New Roman" panose="02020603050405020304" pitchFamily="18" charset="0"/>
              </a:rPr>
              <a:t>沿着这条路走。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4" name="矩形 4"/>
          <p:cNvSpPr>
            <a:spLocks noChangeArrowheads="1"/>
          </p:cNvSpPr>
          <p:nvPr/>
        </p:nvSpPr>
        <p:spPr bwMode="auto">
          <a:xfrm>
            <a:off x="596224" y="3402252"/>
            <a:ext cx="737116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/>
              <a:t>小练习：</a:t>
            </a:r>
            <a:r>
              <a:rPr lang="zh-CN" altLang="zh-CN" sz="2800" dirty="0"/>
              <a:t>选择合适的介词填空：</a:t>
            </a:r>
            <a:endParaRPr lang="en-US" altLang="zh-CN" sz="28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               Go _____(along , to) this street.</a:t>
            </a:r>
            <a:endParaRPr lang="zh-CN" altLang="zh-CN" sz="2800" dirty="0"/>
          </a:p>
        </p:txBody>
      </p:sp>
      <p:sp>
        <p:nvSpPr>
          <p:cNvPr id="12295" name="矩形 5"/>
          <p:cNvSpPr>
            <a:spLocks noChangeArrowheads="1"/>
          </p:cNvSpPr>
          <p:nvPr/>
        </p:nvSpPr>
        <p:spPr bwMode="auto">
          <a:xfrm>
            <a:off x="2876550" y="4030991"/>
            <a:ext cx="9813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along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6" name="矩形 6"/>
          <p:cNvSpPr>
            <a:spLocks noChangeArrowheads="1"/>
          </p:cNvSpPr>
          <p:nvPr/>
        </p:nvSpPr>
        <p:spPr bwMode="auto">
          <a:xfrm>
            <a:off x="609599" y="5133975"/>
            <a:ext cx="71913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拓展：</a:t>
            </a:r>
            <a:r>
              <a:rPr lang="en-US" altLang="zh-CN" sz="2800" dirty="0">
                <a:latin typeface="Times New Roman" panose="02020603050405020304" pitchFamily="18" charset="0"/>
              </a:rPr>
              <a:t>walk along...</a:t>
            </a:r>
            <a:r>
              <a:rPr lang="zh-CN" altLang="zh-CN" sz="2800" dirty="0">
                <a:latin typeface="Times New Roman" panose="02020603050405020304" pitchFamily="18" charset="0"/>
              </a:rPr>
              <a:t>意为“沿着</a:t>
            </a:r>
            <a:r>
              <a:rPr lang="en-US" altLang="zh-CN" sz="2800" dirty="0">
                <a:latin typeface="Times New Roman" panose="02020603050405020304" pitchFamily="18" charset="0"/>
              </a:rPr>
              <a:t>...</a:t>
            </a:r>
            <a:r>
              <a:rPr lang="zh-CN" altLang="zh-CN" sz="2800" dirty="0">
                <a:latin typeface="Times New Roman" panose="02020603050405020304" pitchFamily="18" charset="0"/>
              </a:rPr>
              <a:t>走”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run along...</a:t>
            </a:r>
            <a:r>
              <a:rPr lang="zh-CN" altLang="zh-CN" sz="2800" dirty="0">
                <a:latin typeface="Times New Roman" panose="02020603050405020304" pitchFamily="18" charset="0"/>
              </a:rPr>
              <a:t>意为“沿着</a:t>
            </a:r>
            <a:r>
              <a:rPr lang="en-US" altLang="zh-CN" sz="2800" dirty="0">
                <a:latin typeface="Times New Roman" panose="02020603050405020304" pitchFamily="18" charset="0"/>
              </a:rPr>
              <a:t>... </a:t>
            </a:r>
            <a:r>
              <a:rPr lang="zh-CN" altLang="zh-CN" sz="2800" dirty="0">
                <a:latin typeface="Times New Roman" panose="02020603050405020304" pitchFamily="18" charset="0"/>
              </a:rPr>
              <a:t>跑”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9766605">
            <a:off x="6595904" y="4508267"/>
            <a:ext cx="2410140" cy="1949536"/>
          </a:xfrm>
          <a:prstGeom prst="ellipse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  <p:bldP spid="12294" grpId="0"/>
      <p:bldP spid="12295" grpId="0"/>
      <p:bldP spid="12296" grpId="0"/>
    </p:bld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1271</Words>
  <Application>Microsoft Office PowerPoint</Application>
  <PresentationFormat>全屏显示(4:3)</PresentationFormat>
  <Paragraphs>137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Arial Unicode MS</vt:lpstr>
      <vt:lpstr>宋体</vt:lpstr>
      <vt:lpstr>微软雅黑</vt:lpstr>
      <vt:lpstr>Arial</vt:lpstr>
      <vt:lpstr>Calibri</vt:lpstr>
      <vt:lpstr>Times New Roman</vt:lpstr>
      <vt:lpstr>WWW.2PPT.COM
</vt:lpstr>
      <vt:lpstr>Unit 3 </vt:lpstr>
      <vt:lpstr>Introduce</vt:lpstr>
      <vt:lpstr>Words</vt:lpstr>
      <vt:lpstr>Words</vt:lpstr>
      <vt:lpstr>Words</vt:lpstr>
      <vt:lpstr>Words</vt:lpstr>
      <vt:lpstr>Expressions</vt:lpstr>
      <vt:lpstr>Expressions</vt:lpstr>
      <vt:lpstr>Expressions</vt:lpstr>
      <vt:lpstr>Expressions</vt:lpstr>
      <vt:lpstr>Dialogue</vt:lpstr>
      <vt:lpstr>Dialogue</vt:lpstr>
      <vt:lpstr>PowerPoint 演示文稿</vt:lpstr>
      <vt:lpstr>Summary</vt:lpstr>
      <vt:lpstr>Exercise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2023-01-16T14:28:07Z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68C7EA65C692498DB6E02F2F77DA75DD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