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1" r:id="rId2"/>
    <p:sldId id="257" r:id="rId3"/>
    <p:sldId id="277" r:id="rId4"/>
    <p:sldId id="278" r:id="rId5"/>
    <p:sldId id="279" r:id="rId6"/>
    <p:sldId id="280" r:id="rId7"/>
    <p:sldId id="265" r:id="rId8"/>
    <p:sldId id="273" r:id="rId9"/>
    <p:sldId id="272" r:id="rId10"/>
    <p:sldId id="271" r:id="rId11"/>
    <p:sldId id="267" r:id="rId12"/>
    <p:sldId id="268" r:id="rId13"/>
    <p:sldId id="269" r:id="rId14"/>
    <p:sldId id="264" r:id="rId15"/>
    <p:sldId id="261" r:id="rId16"/>
    <p:sldId id="274" r:id="rId17"/>
    <p:sldId id="275" r:id="rId18"/>
    <p:sldId id="276" r:id="rId19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0" autoAdjust="0"/>
    <p:restoredTop sz="94660" autoAdjust="0"/>
  </p:normalViewPr>
  <p:slideViewPr>
    <p:cSldViewPr snapToGrid="0">
      <p:cViewPr>
        <p:scale>
          <a:sx n="110" d="100"/>
          <a:sy n="110" d="100"/>
        </p:scale>
        <p:origin x="-1644" y="-6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-3870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D5C89-76FC-4BA9-A7B4-8DB2199767C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F299C-6507-4D14-99E7-C31E3F83E2E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E6B7F51-CD75-4BA2-9CC7-4B52C6AB27B7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2893C86-C443-4929-9D11-CCDB4DA50B2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fld id="{CC8978F6-6C03-4B84-A018-F99980D9B824}" type="slidenum">
              <a:rPr lang="zh-CN" altLang="en-US" smtClean="0"/>
              <a:t>2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BC27C0-4DA0-47D9-911D-98624EB4DFBB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F955C-328A-4D8C-BD3B-7AFE3CDA31D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86430A-AF7B-40F0-9687-92539AD3F5A9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AC65D-0290-4612-90EA-FB08ED25F3F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76E687-1F6D-4332-B1AF-1F0A9F3F7CB3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D6A2E-00D7-44CA-9396-A59529BFBD4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94ACF9-8465-4110-9877-85ED1869D48C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322D9-AD60-4AB1-A771-11B31BD10A2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57CC16-FCB7-4E5C-A185-7D5E092B7B98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3B281-8BC9-4F20-AE29-B35781F99C3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B74786-99EE-4FB3-AC43-222B7558870F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168C1-8716-45EB-A78F-D10049CD38B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B6F19A-3F6D-45D2-90A1-10B6F5410CA2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DD590-86A2-41E1-9045-AC6B7A6CCA7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09D39F-E0CE-470D-9E05-0224248D1D9A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04D71-7CF3-4807-9017-BFF2B9FE78B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5AC58A-DCBA-4846-9390-5AD62FE232DC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84A0D-4463-4BC3-BF36-7CC59007613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D26EF4-537E-4828-B2B8-A4262BC80BA3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B21EA-A717-4B81-A669-B9ABCD67230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6CAACF-E9A6-49CB-94D5-54390AB6C3E5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260EE-4ADA-4119-A59B-F574D9EAD5F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400"/>
            </a:lvl1pPr>
          </a:lstStyle>
          <a:p>
            <a:fld id="{CA367E56-8547-4205-95DC-CDBF112BCF18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defRPr sz="1400"/>
            </a:lvl1pPr>
          </a:lstStyle>
          <a:p>
            <a:endParaRPr lang="en-US" altLang="zh-CN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400"/>
            </a:lvl1pPr>
          </a:lstStyle>
          <a:p>
            <a:fld id="{D2C7B58D-78F1-463F-A221-8941ACEE074F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627093"/>
            <a:ext cx="91440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en-US" altLang="zh-CN" sz="3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9</a:t>
            </a:r>
          </a:p>
          <a:p>
            <a:pPr algn="ctr" eaLnBrk="1" hangingPunct="1">
              <a:defRPr/>
            </a:pPr>
            <a:r>
              <a:rPr lang="en-US" altLang="zh-CN" sz="3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you ever been to a museum?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12318" y="2305590"/>
            <a:ext cx="2519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en-US" altLang="zh-CN" sz="24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R  </a:t>
            </a:r>
            <a:r>
              <a:rPr lang="zh-CN" altLang="en-US" sz="24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八年级下册</a:t>
            </a:r>
          </a:p>
        </p:txBody>
      </p:sp>
      <p:sp>
        <p:nvSpPr>
          <p:cNvPr id="1028" name="Line 6"/>
          <p:cNvSpPr>
            <a:spLocks noChangeShapeType="1"/>
          </p:cNvSpPr>
          <p:nvPr/>
        </p:nvSpPr>
        <p:spPr bwMode="auto">
          <a:xfrm>
            <a:off x="996950" y="2034727"/>
            <a:ext cx="7150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394998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006970" y="2904677"/>
            <a:ext cx="1112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u9B_1a0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87550" y="777875"/>
            <a:ext cx="5408613" cy="293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13"/>
          <p:cNvSpPr>
            <a:spLocks noChangeArrowheads="1"/>
          </p:cNvSpPr>
          <p:nvPr/>
        </p:nvSpPr>
        <p:spPr bwMode="auto">
          <a:xfrm>
            <a:off x="1733550" y="3289300"/>
            <a:ext cx="508000" cy="42068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3600" b="1">
                <a:solidFill>
                  <a:schemeClr val="bg1"/>
                </a:solidFill>
              </a:rPr>
              <a:t>d</a:t>
            </a:r>
            <a:endParaRPr lang="zh-CN" altLang="en-US" sz="3600" b="1">
              <a:solidFill>
                <a:schemeClr val="bg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98825" y="3884613"/>
            <a:ext cx="2784475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solidFill>
                  <a:srgbClr val="000000"/>
                </a:solidFill>
                <a:latin typeface="+mj-lt"/>
              </a:rPr>
              <a:t>the Bird’s Nest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813" y="425450"/>
            <a:ext cx="7259757" cy="954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</a:rPr>
              <a:t>Listen to a student interviewing a foreign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</a:rPr>
              <a:t>student. Check (√) the questions you hear. </a:t>
            </a:r>
          </a:p>
        </p:txBody>
      </p:sp>
      <p:grpSp>
        <p:nvGrpSpPr>
          <p:cNvPr id="11267" name="组合 4"/>
          <p:cNvGrpSpPr/>
          <p:nvPr/>
        </p:nvGrpSpPr>
        <p:grpSpPr bwMode="auto">
          <a:xfrm>
            <a:off x="709613" y="606425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11274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1b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74788" y="1336675"/>
            <a:ext cx="6711950" cy="349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0000"/>
              </a:lnSpc>
            </a:pP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</a:rPr>
              <a:t>____ Have you visited the Palace Museum?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</a:rPr>
              <a:t>____ Have you been to the Great Wall?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</a:rPr>
              <a:t>____ Have you been to the Bird’s Nest?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</a:rPr>
              <a:t>____ Have you seen the Terracotta Army?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</a:rPr>
              <a:t>____ Have you tried Chinese food?  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681163" y="1492250"/>
            <a:ext cx="427037" cy="58420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i="1">
                <a:solidFill>
                  <a:srgbClr val="FF0000"/>
                </a:solidFill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655763" y="2141538"/>
            <a:ext cx="427037" cy="58420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i="1">
                <a:solidFill>
                  <a:srgbClr val="FF0000"/>
                </a:solidFill>
                <a:sym typeface="Arial" panose="020B0604020202020204" pitchFamily="34" charset="0"/>
              </a:rPr>
              <a:t>√</a:t>
            </a:r>
            <a:endParaRPr lang="en-US" altLang="zh-CN" sz="320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638300" y="4173538"/>
            <a:ext cx="427038" cy="58420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i="1">
                <a:solidFill>
                  <a:srgbClr val="FF0000"/>
                </a:solidFill>
                <a:sym typeface="Arial" panose="020B0604020202020204" pitchFamily="34" charset="0"/>
              </a:rPr>
              <a:t>√</a:t>
            </a:r>
            <a:endParaRPr lang="en-US" altLang="zh-CN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utoUpdateAnimBg="0"/>
      <p:bldP spid="8" grpId="0" autoUpdateAnimBg="0"/>
      <p:bldP spid="9" grpId="0" autoUpdateAnimBg="0"/>
      <p:bldP spid="1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4950" y="344488"/>
            <a:ext cx="5404808" cy="523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</a:rPr>
              <a:t>Listen again and take notes.</a:t>
            </a:r>
          </a:p>
        </p:txBody>
      </p:sp>
      <p:grpSp>
        <p:nvGrpSpPr>
          <p:cNvPr id="12291" name="组合 4"/>
          <p:cNvGrpSpPr/>
          <p:nvPr/>
        </p:nvGrpSpPr>
        <p:grpSpPr bwMode="auto">
          <a:xfrm>
            <a:off x="666750" y="312738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12301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1c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598488" y="1054100"/>
            <a:ext cx="7872412" cy="3560763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12294" name="TextBox 8"/>
          <p:cNvSpPr txBox="1">
            <a:spLocks noChangeArrowheads="1"/>
          </p:cNvSpPr>
          <p:nvPr/>
        </p:nvSpPr>
        <p:spPr bwMode="auto">
          <a:xfrm>
            <a:off x="581025" y="1158875"/>
            <a:ext cx="7872413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Name: ________________________________________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Country: ______________________________________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How long in China: _____________________________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Places visited: __________________________________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______________________________________________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Food: _________________________________________</a:t>
            </a:r>
            <a:endParaRPr lang="zh-CN" altLang="en-US" sz="26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679575" y="1227138"/>
            <a:ext cx="10033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Peter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24063" y="1760538"/>
            <a:ext cx="159861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Australia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481388" y="2262188"/>
            <a:ext cx="164623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two weeks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677863" y="2725738"/>
            <a:ext cx="7577137" cy="113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 the Palace Museum,   the Great Wall, the Bird’s Nest,  the Terracotta Army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503363" y="3763963"/>
            <a:ext cx="220345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Beijing Duck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utoUpdateAnimBg="0"/>
      <p:bldP spid="11" grpId="0" bldLvl="0" autoUpdateAnimBg="0"/>
      <p:bldP spid="12" grpId="0" bldLvl="0" autoUpdateAnimBg="0"/>
      <p:bldP spid="13" grpId="0" bldLvl="0" autoUpdateAnimBg="0"/>
      <p:bldP spid="14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8400" y="766763"/>
            <a:ext cx="7700963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</a:rPr>
              <a:t>What places have you been to? Ask your partner. </a:t>
            </a:r>
          </a:p>
        </p:txBody>
      </p:sp>
      <p:grpSp>
        <p:nvGrpSpPr>
          <p:cNvPr id="13315" name="组合 4"/>
          <p:cNvGrpSpPr/>
          <p:nvPr/>
        </p:nvGrpSpPr>
        <p:grpSpPr bwMode="auto">
          <a:xfrm>
            <a:off x="446088" y="714375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13320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1d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grpSp>
        <p:nvGrpSpPr>
          <p:cNvPr id="13316" name="组合 8"/>
          <p:cNvGrpSpPr/>
          <p:nvPr/>
        </p:nvGrpSpPr>
        <p:grpSpPr bwMode="auto">
          <a:xfrm>
            <a:off x="2597150" y="1630363"/>
            <a:ext cx="3459163" cy="2778125"/>
            <a:chOff x="2596552" y="1690777"/>
            <a:chExt cx="3459192" cy="2777706"/>
          </a:xfrm>
        </p:grpSpPr>
        <p:sp>
          <p:nvSpPr>
            <p:cNvPr id="8" name="矩形 7"/>
            <p:cNvSpPr/>
            <p:nvPr/>
          </p:nvSpPr>
          <p:spPr>
            <a:xfrm>
              <a:off x="2596552" y="1690777"/>
              <a:ext cx="3363941" cy="277770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3318" name="矩形 6"/>
            <p:cNvSpPr>
              <a:spLocks noChangeArrowheads="1"/>
            </p:cNvSpPr>
            <p:nvPr/>
          </p:nvSpPr>
          <p:spPr bwMode="auto">
            <a:xfrm>
              <a:off x="2596552" y="1761643"/>
              <a:ext cx="3459192" cy="24929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2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Have you visited ...?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2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Have you been to...?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2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Have you seen ....?  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2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Have you tried ...?   </a:t>
              </a:r>
              <a:endPara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68337" y="1166813"/>
            <a:ext cx="8415277" cy="321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1. — Where _____ you _____ (be)?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    — I __________ (be) to the library.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2. — How many times _____ you ____ (be) to Beijing?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    — Twice.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3. Daniel _____ never _____ (be) to Australia. 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    He wants to go there with Mike.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305300" y="2276476"/>
            <a:ext cx="10572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have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308189" y="1249692"/>
            <a:ext cx="1486169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been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757363" y="1752600"/>
            <a:ext cx="191749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have been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18187" y="2246313"/>
            <a:ext cx="10398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been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528888" y="1257300"/>
            <a:ext cx="10572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have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093912" y="3313113"/>
            <a:ext cx="115824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has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109080" y="3313112"/>
            <a:ext cx="125349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been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4346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4788" y="260350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7" name="Rectangle 387"/>
          <p:cNvSpPr>
            <a:spLocks noChangeArrowheads="1"/>
          </p:cNvSpPr>
          <p:nvPr/>
        </p:nvSpPr>
        <p:spPr bwMode="auto">
          <a:xfrm>
            <a:off x="915988" y="463550"/>
            <a:ext cx="1919287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Exercise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utoUpdateAnimBg="0"/>
      <p:bldP spid="6" grpId="0" bldLvl="0" autoUpdateAnimBg="0"/>
      <p:bldP spid="7" grpId="0" bldLvl="0" autoUpdateAnimBg="0"/>
      <p:bldP spid="8" grpId="0" bldLvl="0" autoUpdateAnimBg="0"/>
      <p:bldP spid="9" grpId="0" bldLvl="0" autoUpdateAnimBg="0"/>
      <p:bldP spid="10" grpId="0" bldLvl="0" autoUpdateAnimBg="0"/>
      <p:bldP spid="11" grpId="0" bldLvl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20725" y="619125"/>
            <a:ext cx="799465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4. —I’ve bought a new MP4.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    —Where _____ you _____ it? (buy)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    —In a shopping mall near here.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5. —Where is your mother?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    —She _________(go) to Shanghai with Uncle Li. 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        She ___________ (come) back in three days.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497138" y="1306513"/>
            <a:ext cx="281673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did             buy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39949" y="3074988"/>
            <a:ext cx="17505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has gone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13034" y="3567832"/>
            <a:ext cx="223819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will 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utoUpdateAnimBg="0"/>
      <p:bldP spid="6" grpId="0" bldLvl="0" autoUpdateAnimBg="0"/>
      <p:bldP spid="7" grpId="0" bldLvl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61963" y="504825"/>
            <a:ext cx="8544014" cy="393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6. We ______________(finish, not) our  homework yet.   </a:t>
            </a:r>
          </a:p>
          <a:p>
            <a:pPr eaLnBrk="1" hangingPunct="1">
              <a:lnSpc>
                <a:spcPct val="16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    Will you wait a minute?</a:t>
            </a:r>
          </a:p>
          <a:p>
            <a:pPr eaLnBrk="1" hangingPunct="1">
              <a:lnSpc>
                <a:spcPct val="16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7. John _____________ (come, not) yet. He will be back in a minute.</a:t>
            </a:r>
          </a:p>
          <a:p>
            <a:pPr eaLnBrk="1" hangingPunct="1">
              <a:lnSpc>
                <a:spcPct val="16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8. Fast food ______ (it) isn’t always bad for you, but too much of it is not good. 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790072" y="1811504"/>
            <a:ext cx="235060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hasn’t come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416049" y="669925"/>
            <a:ext cx="2845399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haven’t finished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433548" y="3087719"/>
            <a:ext cx="12068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itself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utoUpdateAnimBg="0"/>
      <p:bldP spid="4" grpId="0" bldLvl="0" autoUpdateAnimBg="0"/>
      <p:bldP spid="5" grpId="0" bldLvl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41313" y="358775"/>
            <a:ext cx="8742302" cy="4253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9. Jessica’s parents always encourage her ___out her 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    opinions.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    A. speak    B. speaking   C. to speak    D. will speak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10. — He hasn’t watched the movie </a:t>
            </a:r>
            <a:r>
              <a:rPr lang="en-US" altLang="zh-CN" sz="2600" b="1" i="1" dirty="0" smtClean="0">
                <a:latin typeface="+mj-lt"/>
              </a:rPr>
              <a:t>So Young</a:t>
            </a:r>
            <a:r>
              <a:rPr lang="en-US" altLang="zh-CN" sz="2600" b="1" dirty="0" smtClean="0">
                <a:latin typeface="+mj-lt"/>
              </a:rPr>
              <a:t>, has he?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      — _____. He told me it was very moving and  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          interesting; he’d like to watch it again.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    A. Yes, he has                             B. No, he hasn’t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    C. Yes, he hasn’t                        D. No, he has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238611" y="368510"/>
            <a:ext cx="6111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C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93850" y="2516188"/>
            <a:ext cx="61118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A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utoUpdateAnimBg="0"/>
      <p:bldP spid="5" grpId="0" bldLvl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608013" y="909638"/>
            <a:ext cx="8354832" cy="2693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11. </a:t>
            </a:r>
            <a:r>
              <a:rPr lang="en-US" altLang="zh-CN" sz="2600" b="1" i="1" dirty="0" smtClean="0">
                <a:latin typeface="+mj-lt"/>
              </a:rPr>
              <a:t>The First </a:t>
            </a:r>
            <a:r>
              <a:rPr lang="en-US" altLang="zh-CN" sz="2600" b="1" i="1" dirty="0" err="1" smtClean="0">
                <a:latin typeface="+mj-lt"/>
              </a:rPr>
              <a:t>Huaguoshan</a:t>
            </a:r>
            <a:r>
              <a:rPr lang="en-US" altLang="zh-CN" sz="2600" b="1" i="1" dirty="0" smtClean="0">
                <a:latin typeface="+mj-lt"/>
              </a:rPr>
              <a:t> International Golf Open </a:t>
            </a:r>
            <a:r>
              <a:rPr lang="en-US" altLang="zh-CN" sz="2600" b="1" dirty="0" smtClean="0">
                <a:latin typeface="+mj-lt"/>
              </a:rPr>
              <a:t>was______ success that we enjoyed ourselves very 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      much.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      A. such a great              B. a such great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      C. so a great                  D. a so great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360488" y="1473200"/>
            <a:ext cx="6127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B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一级栏目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500" y="128588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87"/>
          <p:cNvSpPr>
            <a:spLocks noChangeArrowheads="1"/>
          </p:cNvSpPr>
          <p:nvPr/>
        </p:nvSpPr>
        <p:spPr bwMode="auto">
          <a:xfrm>
            <a:off x="901700" y="331788"/>
            <a:ext cx="2384425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Review </a:t>
            </a:r>
          </a:p>
        </p:txBody>
      </p:sp>
      <p:sp>
        <p:nvSpPr>
          <p:cNvPr id="2052" name="TextBox 2"/>
          <p:cNvSpPr txBox="1">
            <a:spLocks noChangeArrowheads="1"/>
          </p:cNvSpPr>
          <p:nvPr/>
        </p:nvSpPr>
        <p:spPr bwMode="auto">
          <a:xfrm>
            <a:off x="590550" y="1076325"/>
            <a:ext cx="8078788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照相机；摄像机；摄影机  （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 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_________________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难以置信的；不真实的      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(adj.)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_________________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进步；进展                        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6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v.&amp;n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.)  _________________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迅速的；快速的                 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(adj.)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_________________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特别的；不寻常的              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(adj.)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_________________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坐便器；厕所                      （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 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_________________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130925" y="1120775"/>
            <a:ext cx="12382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camera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872163" y="1665288"/>
            <a:ext cx="198278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unbelievable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94413" y="2136775"/>
            <a:ext cx="13938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progress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296025" y="2647950"/>
            <a:ext cx="9636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rapid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97588" y="3208338"/>
            <a:ext cx="13176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unusual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332538" y="3727450"/>
            <a:ext cx="9064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toilet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590550" y="650875"/>
            <a:ext cx="8078788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鼓励                                    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v.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） 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_________________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社会的                                  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(adj.)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_________________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和平的；安宁的                  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(adj.)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_________________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endParaRPr lang="en-US" altLang="zh-CN" sz="26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完美的；完全的                  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(adj.)   _________________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它自己的                 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        (pron.)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_________________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sz="26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收集；采集                            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(v.)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_________________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sz="26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省份                                        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(n.)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_________________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89650" y="688975"/>
            <a:ext cx="16462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encourage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345238" y="1239838"/>
            <a:ext cx="9810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social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242050" y="1711325"/>
            <a:ext cx="13684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peaceful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242050" y="2203450"/>
            <a:ext cx="11811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perfect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345238" y="2770188"/>
            <a:ext cx="8699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itself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276975" y="3297238"/>
            <a:ext cx="10906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collect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203950" y="3773488"/>
            <a:ext cx="14192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province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2"/>
          <p:cNvSpPr txBox="1">
            <a:spLocks noChangeArrowheads="1"/>
          </p:cNvSpPr>
          <p:nvPr/>
        </p:nvSpPr>
        <p:spPr bwMode="auto">
          <a:xfrm>
            <a:off x="530225" y="949325"/>
            <a:ext cx="8242300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游乐场 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________________     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导致 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_________________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搭起     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________________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  考虑 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_________________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沏茶     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________________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茶艺 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_________________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sz="26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茶具     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________________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兜风 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_________________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sz="26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两个；一对；几个  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________________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92288" y="1035050"/>
            <a:ext cx="25828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amusement park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800725" y="1077913"/>
            <a:ext cx="11382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lead to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03400" y="1608138"/>
            <a:ext cx="11223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put up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86438" y="1658938"/>
            <a:ext cx="184467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think about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803400" y="2263775"/>
            <a:ext cx="14700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make tea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813425" y="2255838"/>
            <a:ext cx="1117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tea art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816100" y="2843213"/>
            <a:ext cx="10810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tea set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762625" y="2851150"/>
            <a:ext cx="17033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take a ride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467100" y="3402013"/>
            <a:ext cx="1722438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couple of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755650" y="708025"/>
            <a:ext cx="7680325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你曾去过科学博物馆吗？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______ you ______ ______ _____a science museum?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我去过游乐园两次。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I _____ _____ ______ the amusement park _____.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它真的很有趣，不是吗？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______  really interesting, ________?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22375" y="1439863"/>
            <a:ext cx="43894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Have            ever     been      to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65238" y="2613025"/>
            <a:ext cx="7035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have    been      to                                         twice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314450" y="3792538"/>
            <a:ext cx="48212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It’s                                     isn’t it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矩形 2"/>
          <p:cNvSpPr>
            <a:spLocks noChangeArrowheads="1"/>
          </p:cNvSpPr>
          <p:nvPr/>
        </p:nvSpPr>
        <p:spPr bwMode="auto">
          <a:xfrm>
            <a:off x="431800" y="401638"/>
            <a:ext cx="8307388" cy="429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3.— </a:t>
            </a:r>
            <a:r>
              <a:rPr lang="zh-CN" altLang="en-US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我从来没有去过水上公园。</a:t>
            </a:r>
            <a:endParaRPr lang="en-US" altLang="zh-CN" sz="26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I  _____ ______ ______ _____ a water park.</a:t>
            </a:r>
          </a:p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— </a:t>
            </a:r>
            <a:r>
              <a:rPr lang="zh-CN" altLang="en-US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我也没去过。</a:t>
            </a:r>
            <a:endParaRPr lang="en-US" altLang="zh-CN" sz="26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_____ _______.</a:t>
            </a:r>
          </a:p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茶艺表演展示了如何用漂亮的茶具沏出一杯完美的茶。</a:t>
            </a:r>
            <a:endParaRPr lang="en-US" altLang="zh-CN" sz="26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_____ ______ performances show ____ ___ _____ a  </a:t>
            </a:r>
          </a:p>
          <a:p>
            <a:pPr>
              <a:lnSpc>
                <a:spcPct val="150000"/>
              </a:lnSpc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perfect cup of tea with beautiful tea sets.</a:t>
            </a:r>
            <a:endParaRPr lang="zh-CN" altLang="en-US" sz="26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70025" y="1135063"/>
            <a:ext cx="37512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have   never    been       to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03338" y="2305050"/>
            <a:ext cx="20812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Me     neither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49313" y="3509963"/>
            <a:ext cx="7264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Tea       art                                       how   to   make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9049" y="425450"/>
            <a:ext cx="6328075" cy="523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</a:rPr>
              <a:t>Match the pictures with the names.</a:t>
            </a:r>
          </a:p>
        </p:txBody>
      </p:sp>
      <p:grpSp>
        <p:nvGrpSpPr>
          <p:cNvPr id="7171" name="组合 4"/>
          <p:cNvGrpSpPr/>
          <p:nvPr/>
        </p:nvGrpSpPr>
        <p:grpSpPr bwMode="auto">
          <a:xfrm>
            <a:off x="450850" y="365125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7177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1a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 bwMode="auto">
          <a:xfrm>
            <a:off x="1531938" y="1168400"/>
            <a:ext cx="6154737" cy="2719388"/>
            <a:chOff x="0" y="0"/>
            <a:chExt cx="6185" cy="3975"/>
          </a:xfrm>
        </p:grpSpPr>
        <p:pic>
          <p:nvPicPr>
            <p:cNvPr id="7174" name="Picture 6" descr="u9B_1a0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6185" cy="3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5" name="Oval 10"/>
            <p:cNvSpPr>
              <a:spLocks noChangeArrowheads="1"/>
            </p:cNvSpPr>
            <p:nvPr/>
          </p:nvSpPr>
          <p:spPr bwMode="auto">
            <a:xfrm>
              <a:off x="0" y="0"/>
              <a:ext cx="758" cy="83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3600" b="1">
                  <a:solidFill>
                    <a:schemeClr val="bg1"/>
                  </a:solidFill>
                </a:rPr>
                <a:t>a</a:t>
              </a:r>
              <a:endParaRPr lang="zh-CN" altLang="en-US" sz="3600" b="1">
                <a:solidFill>
                  <a:schemeClr val="bg1"/>
                </a:solidFill>
              </a:endParaRPr>
            </a:p>
          </p:txBody>
        </p:sp>
      </p:grp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344863" y="4095750"/>
            <a:ext cx="27670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the Great Wall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u9B_1a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39900" y="587375"/>
            <a:ext cx="5773738" cy="312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11"/>
          <p:cNvSpPr>
            <a:spLocks noChangeArrowheads="1"/>
          </p:cNvSpPr>
          <p:nvPr/>
        </p:nvSpPr>
        <p:spPr bwMode="auto">
          <a:xfrm>
            <a:off x="1739900" y="3375025"/>
            <a:ext cx="495300" cy="40798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3600" b="1">
                <a:solidFill>
                  <a:schemeClr val="bg1"/>
                </a:solidFill>
              </a:rPr>
              <a:t>b</a:t>
            </a:r>
            <a:endParaRPr lang="zh-CN" altLang="en-US" sz="3600" b="1">
              <a:solidFill>
                <a:schemeClr val="bg1"/>
              </a:solidFill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770188" y="3970338"/>
            <a:ext cx="3603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the Palace Museum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u9B_1a0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84363" y="731838"/>
            <a:ext cx="5538787" cy="297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12"/>
          <p:cNvSpPr>
            <a:spLocks noChangeArrowheads="1"/>
          </p:cNvSpPr>
          <p:nvPr/>
        </p:nvSpPr>
        <p:spPr bwMode="auto">
          <a:xfrm>
            <a:off x="1630363" y="3394075"/>
            <a:ext cx="508000" cy="4222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3600" b="1">
                <a:solidFill>
                  <a:schemeClr val="bg1"/>
                </a:solidFill>
              </a:rPr>
              <a:t>c</a:t>
            </a:r>
            <a:endParaRPr lang="zh-CN" altLang="en-US" sz="3600" b="1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57513" y="3897313"/>
            <a:ext cx="3787775" cy="5857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solidFill>
                  <a:srgbClr val="000000"/>
                </a:solidFill>
                <a:latin typeface="+mj-lt"/>
              </a:rPr>
              <a:t>the Terracotta Army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829</Words>
  <Application>Microsoft Office PowerPoint</Application>
  <PresentationFormat>全屏显示(16:9)</PresentationFormat>
  <Paragraphs>151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2016-01-14T07:05:00Z</dcterms:created>
  <dcterms:modified xsi:type="dcterms:W3CDTF">2023-01-16T14:28:21Z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7B69788564C0429A807049A28E606BDC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