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2.xml" ContentType="application/vnd.openxmlformats-officedocument.theme+xml"/>
  <Override PartName="/ppt/tags/tag138.xml" ContentType="application/vnd.openxmlformats-officedocument.presentationml.tags+xml"/>
  <Override PartName="/ppt/notesSlides/notesSlide1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124" r:id="rId2"/>
    <p:sldId id="1090" r:id="rId3"/>
    <p:sldId id="1058" r:id="rId4"/>
    <p:sldId id="1032" r:id="rId5"/>
    <p:sldId id="1120" r:id="rId6"/>
    <p:sldId id="1105" r:id="rId7"/>
    <p:sldId id="1121" r:id="rId8"/>
    <p:sldId id="1106" r:id="rId9"/>
    <p:sldId id="1109" r:id="rId10"/>
    <p:sldId id="1122" r:id="rId11"/>
    <p:sldId id="1107" r:id="rId12"/>
    <p:sldId id="1110" r:id="rId13"/>
    <p:sldId id="1042" r:id="rId14"/>
    <p:sldId id="10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6BA"/>
    <a:srgbClr val="F60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4" autoAdjust="0"/>
    <p:restoredTop sz="94667" autoAdjust="0"/>
  </p:normalViewPr>
  <p:slideViewPr>
    <p:cSldViewPr>
      <p:cViewPr varScale="1">
        <p:scale>
          <a:sx n="109" d="100"/>
          <a:sy n="109" d="100"/>
        </p:scale>
        <p:origin x="-654" y="-90"/>
      </p:cViewPr>
      <p:guideLst>
        <p:guide orient="horz" pos="2160"/>
        <p:guide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F7CF-DC91-4C23-868C-4F12BE68661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4935-97F8-4CBA-A594-406DBF0FED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78FACBC-2EDE-4648-8887-1C60164ADD82}" type="slidenum">
              <a:rPr lang="en-US" altLang="zh-CN" sz="1200" b="0" smtClean="0">
                <a:latin typeface="Arial" panose="020B0604020202020204" pitchFamily="34" charset="0"/>
              </a:rPr>
              <a:t>2</a:t>
            </a:fld>
            <a:endParaRPr lang="en-US" altLang="zh-CN" sz="1200" b="0" smtClean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png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.png"/><Relationship Id="rId5" Type="http://schemas.openxmlformats.org/officeDocument/2006/relationships/tags" Target="../tags/tag7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4.png"/><Relationship Id="rId4" Type="http://schemas.openxmlformats.org/officeDocument/2006/relationships/tags" Target="../tags/tag82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4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8.png"/><Relationship Id="rId4" Type="http://schemas.openxmlformats.org/officeDocument/2006/relationships/tags" Target="../tags/tag98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8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8.png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9.png"/><Relationship Id="rId5" Type="http://schemas.openxmlformats.org/officeDocument/2006/relationships/tags" Target="../tags/tag13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png"/><Relationship Id="rId5" Type="http://schemas.openxmlformats.org/officeDocument/2006/relationships/tags" Target="../tags/tag20.xml"/><Relationship Id="rId10" Type="http://schemas.openxmlformats.org/officeDocument/2006/relationships/image" Target="../media/image3.png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5917520" y="32965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810553" y="1600835"/>
            <a:ext cx="8570895" cy="163385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2929563" y="3329674"/>
            <a:ext cx="6672600" cy="61479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0" y="0"/>
            <a:ext cx="2939415" cy="2800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5917520" y="3611901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40373" y="2222401"/>
            <a:ext cx="7486644" cy="131324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2440373" y="3675442"/>
            <a:ext cx="7486644" cy="66559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3999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7"/>
            <a:ext cx="6480000" cy="5087937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0" y="-9525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1" y="0"/>
            <a:ext cx="12191999" cy="6857999"/>
            <a:chOff x="1" y="0"/>
            <a:chExt cx="12191998" cy="685799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3143372" cy="29952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9048627" y="3862799"/>
              <a:ext cx="3143372" cy="2995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" y="0"/>
              <a:ext cx="2420164" cy="23060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0800000">
              <a:off x="9771837" y="4551917"/>
              <a:ext cx="2420164" cy="230608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>
    <p:random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一元一次不等</a:t>
            </a:r>
            <a:r>
              <a:rPr lang="zh-CN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式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09329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03388" y="1915840"/>
            <a:ext cx="7489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08755" y="1987550"/>
            <a:ext cx="3671570" cy="31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b="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0" dirty="0">
                <a:latin typeface="Comic Sans MS" panose="030F0702030302020204" pitchFamily="66" charset="0"/>
              </a:rPr>
              <a:t>  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8x-4≥15x-60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8x-15x≥-60+4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7x≥-56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b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4260" y="2060620"/>
            <a:ext cx="2305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去</a:t>
            </a:r>
            <a:r>
              <a:rPr lang="zh-CN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分母，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得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11172" y="2666859"/>
            <a:ext cx="258048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去</a:t>
            </a:r>
            <a:r>
              <a:rPr lang="zh-CN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括号，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得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36195" y="3342685"/>
            <a:ext cx="1943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移项，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得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79432" y="3935775"/>
            <a:ext cx="326469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合并</a:t>
            </a:r>
            <a:r>
              <a:rPr lang="zh-CN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同类项，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得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92432" y="4553313"/>
            <a:ext cx="3060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系数化为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，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得</a:t>
            </a:r>
          </a:p>
        </p:txBody>
      </p:sp>
      <p:grpSp>
        <p:nvGrpSpPr>
          <p:cNvPr id="12298" name="Group 10"/>
          <p:cNvGrpSpPr/>
          <p:nvPr/>
        </p:nvGrpSpPr>
        <p:grpSpPr bwMode="auto">
          <a:xfrm>
            <a:off x="7896225" y="765220"/>
            <a:ext cx="2232025" cy="1295400"/>
            <a:chOff x="68" y="0"/>
            <a:chExt cx="1406" cy="816"/>
          </a:xfrm>
        </p:grpSpPr>
        <p:sp>
          <p:nvSpPr>
            <p:cNvPr id="26670" name="AutoShape 11"/>
            <p:cNvSpPr>
              <a:spLocks noChangeArrowheads="1"/>
            </p:cNvSpPr>
            <p:nvPr/>
          </p:nvSpPr>
          <p:spPr bwMode="auto">
            <a:xfrm>
              <a:off x="68" y="0"/>
              <a:ext cx="1406" cy="816"/>
            </a:xfrm>
            <a:prstGeom prst="cloudCallout">
              <a:avLst>
                <a:gd name="adj1" fmla="val -100000"/>
                <a:gd name="adj2" fmla="val -34560"/>
              </a:avLst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26671" name="Text Box 12"/>
            <p:cNvSpPr txBox="1">
              <a:spLocks noChangeArrowheads="1"/>
            </p:cNvSpPr>
            <p:nvPr/>
          </p:nvSpPr>
          <p:spPr bwMode="auto">
            <a:xfrm>
              <a:off x="107" y="185"/>
              <a:ext cx="131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与解一元一次方程方法类似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487488" y="1984871"/>
            <a:ext cx="6477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解：</a:t>
            </a:r>
            <a:endParaRPr lang="en-US" altLang="zh-CN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302" name="Group 14"/>
          <p:cNvGrpSpPr/>
          <p:nvPr/>
        </p:nvGrpSpPr>
        <p:grpSpPr bwMode="auto">
          <a:xfrm>
            <a:off x="8220075" y="2438128"/>
            <a:ext cx="1673225" cy="1090613"/>
            <a:chOff x="-204" y="-34"/>
            <a:chExt cx="1054" cy="687"/>
          </a:xfrm>
        </p:grpSpPr>
        <p:sp>
          <p:nvSpPr>
            <p:cNvPr id="26668" name="AutoShape 15"/>
            <p:cNvSpPr>
              <a:spLocks noChangeArrowheads="1"/>
            </p:cNvSpPr>
            <p:nvPr/>
          </p:nvSpPr>
          <p:spPr bwMode="auto">
            <a:xfrm>
              <a:off x="-204" y="-34"/>
              <a:ext cx="983" cy="652"/>
            </a:xfrm>
            <a:prstGeom prst="wedgeRectCallout">
              <a:avLst>
                <a:gd name="adj1" fmla="val -122704"/>
                <a:gd name="adj2" fmla="val -61708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6669" name="Text Box 16"/>
            <p:cNvSpPr txBox="1">
              <a:spLocks noChangeArrowheads="1"/>
            </p:cNvSpPr>
            <p:nvPr/>
          </p:nvSpPr>
          <p:spPr bwMode="auto">
            <a:xfrm>
              <a:off x="-193" y="14"/>
              <a:ext cx="1043" cy="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同乘最简公分母</a:t>
              </a:r>
              <a:r>
                <a:rPr lang="en-US" altLang="zh-CN" sz="2000" b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12,</a:t>
              </a:r>
              <a:r>
                <a:rPr lang="zh-CN" altLang="en-US" sz="2000" b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方向不变</a:t>
              </a:r>
            </a:p>
          </p:txBody>
        </p:sp>
      </p:grp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8616950" y="4760595"/>
            <a:ext cx="1420495" cy="908050"/>
          </a:xfrm>
          <a:prstGeom prst="wedgeRoundRectCallout">
            <a:avLst>
              <a:gd name="adj1" fmla="val -260662"/>
              <a:gd name="adj2" fmla="val -63111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571865" y="4861288"/>
            <a:ext cx="169227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同除以</a:t>
            </a:r>
            <a:r>
              <a:rPr lang="en-US" altLang="zh-CN" sz="20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-7,</a:t>
            </a:r>
            <a:r>
              <a:rPr lang="zh-CN" altLang="en-US" sz="20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方向改变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207578" y="2509248"/>
            <a:ext cx="10080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918335" y="5013053"/>
            <a:ext cx="172878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6640" name="Object 27"/>
          <p:cNvGraphicFramePr>
            <a:graphicFrameLocks noGrp="1" noChangeAspect="1"/>
          </p:cNvGraphicFramePr>
          <p:nvPr>
            <p:ph sz="half" idx="1"/>
          </p:nvPr>
        </p:nvGraphicFramePr>
        <p:xfrm>
          <a:off x="1477645" y="852170"/>
          <a:ext cx="4258310" cy="113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公式" r:id="rId3" imgW="2197100" imgH="609600" progId="Equation.3">
                  <p:embed/>
                </p:oleObj>
              </mc:Choice>
              <mc:Fallback>
                <p:oleObj name="公式" r:id="rId3" imgW="2197100" imgH="609600" progId="Equation.3">
                  <p:embed/>
                  <p:pic>
                    <p:nvPicPr>
                      <p:cNvPr id="0" name="图片 204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645" y="852170"/>
                        <a:ext cx="4258310" cy="1132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7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4008755" y="1870710"/>
          <a:ext cx="2838450" cy="83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5" imgW="32613600" imgH="9448800" progId="Equation.3">
                  <p:embed/>
                </p:oleObj>
              </mc:Choice>
              <mc:Fallback>
                <p:oleObj r:id="rId5" imgW="32613600" imgH="9448800" progId="Equation.3">
                  <p:embed/>
                  <p:pic>
                    <p:nvPicPr>
                      <p:cNvPr id="0" name="图片 2049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8755" y="1870710"/>
                        <a:ext cx="2838450" cy="8375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8" name="Group 30"/>
          <p:cNvGrpSpPr/>
          <p:nvPr/>
        </p:nvGrpSpPr>
        <p:grpSpPr bwMode="auto">
          <a:xfrm>
            <a:off x="2711450" y="5668690"/>
            <a:ext cx="5184775" cy="830263"/>
            <a:chOff x="0" y="0"/>
            <a:chExt cx="3266" cy="523"/>
          </a:xfrm>
        </p:grpSpPr>
        <p:grpSp>
          <p:nvGrpSpPr>
            <p:cNvPr id="26644" name="Group 31"/>
            <p:cNvGrpSpPr/>
            <p:nvPr/>
          </p:nvGrpSpPr>
          <p:grpSpPr bwMode="auto">
            <a:xfrm>
              <a:off x="0" y="0"/>
              <a:ext cx="3266" cy="523"/>
              <a:chOff x="0" y="0"/>
              <a:chExt cx="3266" cy="523"/>
            </a:xfrm>
          </p:grpSpPr>
          <p:sp>
            <p:nvSpPr>
              <p:cNvPr id="26654" name="Text Box 32"/>
              <p:cNvSpPr txBox="1">
                <a:spLocks noChangeArrowheads="1"/>
              </p:cNvSpPr>
              <p:nvPr/>
            </p:nvSpPr>
            <p:spPr bwMode="auto">
              <a:xfrm>
                <a:off x="545" y="272"/>
                <a:ext cx="487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26655" name="Line 33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326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6" name="Text Box 34"/>
              <p:cNvSpPr txBox="1">
                <a:spLocks noChangeArrowheads="1"/>
              </p:cNvSpPr>
              <p:nvPr/>
            </p:nvSpPr>
            <p:spPr bwMode="auto">
              <a:xfrm>
                <a:off x="771" y="272"/>
                <a:ext cx="45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6657" name="Text Box 35"/>
              <p:cNvSpPr txBox="1">
                <a:spLocks noChangeArrowheads="1"/>
              </p:cNvSpPr>
              <p:nvPr/>
            </p:nvSpPr>
            <p:spPr bwMode="auto">
              <a:xfrm>
                <a:off x="998" y="272"/>
                <a:ext cx="62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26658" name="Text Box 36"/>
              <p:cNvSpPr txBox="1">
                <a:spLocks noChangeArrowheads="1"/>
              </p:cNvSpPr>
              <p:nvPr/>
            </p:nvSpPr>
            <p:spPr bwMode="auto">
              <a:xfrm>
                <a:off x="227" y="272"/>
                <a:ext cx="41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-1</a:t>
                </a:r>
              </a:p>
            </p:txBody>
          </p:sp>
          <p:sp>
            <p:nvSpPr>
              <p:cNvPr id="26659" name="Line 37"/>
              <p:cNvSpPr>
                <a:spLocks noChangeShapeType="1"/>
              </p:cNvSpPr>
              <p:nvPr/>
            </p:nvSpPr>
            <p:spPr bwMode="auto">
              <a:xfrm flipV="1">
                <a:off x="2450" y="0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Text Box 38"/>
              <p:cNvSpPr txBox="1">
                <a:spLocks noChangeArrowheads="1"/>
              </p:cNvSpPr>
              <p:nvPr/>
            </p:nvSpPr>
            <p:spPr bwMode="auto">
              <a:xfrm>
                <a:off x="1225" y="272"/>
                <a:ext cx="18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3</a:t>
                </a:r>
              </a:p>
            </p:txBody>
          </p:sp>
          <p:sp>
            <p:nvSpPr>
              <p:cNvPr id="26661" name="Text Box 39"/>
              <p:cNvSpPr txBox="1">
                <a:spLocks noChangeArrowheads="1"/>
              </p:cNvSpPr>
              <p:nvPr/>
            </p:nvSpPr>
            <p:spPr bwMode="auto">
              <a:xfrm>
                <a:off x="1452" y="272"/>
                <a:ext cx="272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4</a:t>
                </a:r>
              </a:p>
            </p:txBody>
          </p:sp>
          <p:sp>
            <p:nvSpPr>
              <p:cNvPr id="26662" name="Text Box 40"/>
              <p:cNvSpPr txBox="1">
                <a:spLocks noChangeArrowheads="1"/>
              </p:cNvSpPr>
              <p:nvPr/>
            </p:nvSpPr>
            <p:spPr bwMode="auto">
              <a:xfrm>
                <a:off x="1679" y="272"/>
                <a:ext cx="31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5</a:t>
                </a:r>
              </a:p>
            </p:txBody>
          </p:sp>
          <p:sp>
            <p:nvSpPr>
              <p:cNvPr id="26663" name="Text Box 41"/>
              <p:cNvSpPr txBox="1">
                <a:spLocks noChangeArrowheads="1"/>
              </p:cNvSpPr>
              <p:nvPr/>
            </p:nvSpPr>
            <p:spPr bwMode="auto">
              <a:xfrm>
                <a:off x="1905" y="272"/>
                <a:ext cx="40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6</a:t>
                </a:r>
              </a:p>
            </p:txBody>
          </p:sp>
          <p:sp>
            <p:nvSpPr>
              <p:cNvPr id="26664" name="Text Box 42"/>
              <p:cNvSpPr txBox="1">
                <a:spLocks noChangeArrowheads="1"/>
              </p:cNvSpPr>
              <p:nvPr/>
            </p:nvSpPr>
            <p:spPr bwMode="auto">
              <a:xfrm>
                <a:off x="2132" y="272"/>
                <a:ext cx="272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7</a:t>
                </a:r>
              </a:p>
            </p:txBody>
          </p:sp>
          <p:sp>
            <p:nvSpPr>
              <p:cNvPr id="26665" name="Text Box 43"/>
              <p:cNvSpPr txBox="1">
                <a:spLocks noChangeArrowheads="1"/>
              </p:cNvSpPr>
              <p:nvPr/>
            </p:nvSpPr>
            <p:spPr bwMode="auto">
              <a:xfrm>
                <a:off x="2359" y="272"/>
                <a:ext cx="272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8</a:t>
                </a:r>
              </a:p>
            </p:txBody>
          </p:sp>
          <p:sp>
            <p:nvSpPr>
              <p:cNvPr id="26666" name="Line 44"/>
              <p:cNvSpPr>
                <a:spLocks noChangeShapeType="1"/>
              </p:cNvSpPr>
              <p:nvPr/>
            </p:nvSpPr>
            <p:spPr bwMode="auto">
              <a:xfrm flipH="1">
                <a:off x="1224" y="0"/>
                <a:ext cx="1225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Oval 45"/>
              <p:cNvSpPr>
                <a:spLocks noChangeArrowheads="1"/>
              </p:cNvSpPr>
              <p:nvPr/>
            </p:nvSpPr>
            <p:spPr bwMode="auto">
              <a:xfrm>
                <a:off x="2404" y="227"/>
                <a:ext cx="91" cy="45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45" name="Line 46"/>
            <p:cNvSpPr>
              <a:spLocks noChangeShapeType="1"/>
            </p:cNvSpPr>
            <p:nvPr/>
          </p:nvSpPr>
          <p:spPr bwMode="auto">
            <a:xfrm flipV="1">
              <a:off x="408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Line 47"/>
            <p:cNvSpPr>
              <a:spLocks noChangeShapeType="1"/>
            </p:cNvSpPr>
            <p:nvPr/>
          </p:nvSpPr>
          <p:spPr bwMode="auto">
            <a:xfrm flipV="1">
              <a:off x="635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Line 48"/>
            <p:cNvSpPr>
              <a:spLocks noChangeShapeType="1"/>
            </p:cNvSpPr>
            <p:nvPr/>
          </p:nvSpPr>
          <p:spPr bwMode="auto">
            <a:xfrm flipV="1">
              <a:off x="862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Line 49"/>
            <p:cNvSpPr>
              <a:spLocks noChangeShapeType="1"/>
            </p:cNvSpPr>
            <p:nvPr/>
          </p:nvSpPr>
          <p:spPr bwMode="auto">
            <a:xfrm flipV="1">
              <a:off x="1088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Line 50"/>
            <p:cNvSpPr>
              <a:spLocks noChangeShapeType="1"/>
            </p:cNvSpPr>
            <p:nvPr/>
          </p:nvSpPr>
          <p:spPr bwMode="auto">
            <a:xfrm flipV="1">
              <a:off x="1315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51"/>
            <p:cNvSpPr>
              <a:spLocks noChangeShapeType="1"/>
            </p:cNvSpPr>
            <p:nvPr/>
          </p:nvSpPr>
          <p:spPr bwMode="auto">
            <a:xfrm flipV="1">
              <a:off x="1542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Line 52"/>
            <p:cNvSpPr>
              <a:spLocks noChangeShapeType="1"/>
            </p:cNvSpPr>
            <p:nvPr/>
          </p:nvSpPr>
          <p:spPr bwMode="auto">
            <a:xfrm flipV="1">
              <a:off x="1769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Line 53"/>
            <p:cNvSpPr>
              <a:spLocks noChangeShapeType="1"/>
            </p:cNvSpPr>
            <p:nvPr/>
          </p:nvSpPr>
          <p:spPr bwMode="auto">
            <a:xfrm flipV="1">
              <a:off x="1996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Line 54"/>
            <p:cNvSpPr>
              <a:spLocks noChangeShapeType="1"/>
            </p:cNvSpPr>
            <p:nvPr/>
          </p:nvSpPr>
          <p:spPr bwMode="auto">
            <a:xfrm flipV="1">
              <a:off x="2222" y="227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1538605" y="5013053"/>
            <a:ext cx="62604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这个不等式的解集在数轴上的表示如图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 bwMode="auto">
          <a:xfrm>
            <a:off x="508994" y="214677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 fontScale="975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重点：</a:t>
            </a:r>
            <a:r>
              <a:rPr lang="zh-CN" altLang="en-US" sz="4000" b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一元一次不等式的解法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 autoUpdateAnimBg="0"/>
      <p:bldP spid="12294" grpId="0" bldLvl="0" animBg="1" autoUpdateAnimBg="0"/>
      <p:bldP spid="12295" grpId="0" bldLvl="0" animBg="1" autoUpdateAnimBg="0"/>
      <p:bldP spid="12296" grpId="0" bldLvl="0" animBg="1" autoUpdateAnimBg="0"/>
      <p:bldP spid="12297" grpId="0" bldLvl="0" animBg="1" autoUpdateAnimBg="0"/>
      <p:bldP spid="12301" grpId="0" bldLvl="0" animBg="1" autoUpdateAnimBg="0"/>
      <p:bldP spid="12305" grpId="0" bldLvl="0" animBg="1" autoUpdateAnimBg="0"/>
      <p:bldP spid="12306" grpId="0" bldLvl="0" animBg="1" autoUpdateAnimBg="0"/>
      <p:bldP spid="12313" grpId="0" bldLvl="0" animBg="1"/>
      <p:bldP spid="12314" grpId="0" bldLvl="0" animBg="1"/>
      <p:bldP spid="12343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931" y="1434254"/>
            <a:ext cx="10562167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一元一次不等式的解法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</a:rPr>
              <a:t>解一元一次不等式的步骤及依据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36154" y="293244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公式" r:id="rId5" imgW="914400" imgH="215900" progId="Equation.3">
                  <p:embed/>
                </p:oleObj>
              </mc:Choice>
              <mc:Fallback>
                <p:oleObj name="公式" r:id="rId5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6154" y="293244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知识梳理（重点）：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83540" y="2573655"/>
          <a:ext cx="1162113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依据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去分母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不等式的基本性质</a:t>
                      </a:r>
                      <a:r>
                        <a:rPr lang="en-US" altLang="zh-CN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2</a:t>
                      </a: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，</a:t>
                      </a:r>
                      <a:r>
                        <a:rPr lang="en-US" altLang="zh-CN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在不等式两边都乘各分母的最小公倍数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去括号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去括号法则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把所有因式去括号展开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移项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不等式的基本性质</a:t>
                      </a:r>
                      <a:r>
                        <a:rPr lang="en-US" altLang="zh-CN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把含有未知数的项移到不等号左边，常数项移到不等号右边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合并同类项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合并同类项法则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化为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＞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或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＜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的形式（其中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≠0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系数化为</a:t>
                      </a:r>
                      <a:r>
                        <a:rPr lang="en-US" altLang="zh-CN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不等式的基本性质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2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，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不等式两边都除以</a:t>
                      </a:r>
                      <a:r>
                        <a:rPr lang="en-US" altLang="zh-CN" sz="2000" i="1" dirty="0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，得到不等式的解集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931" y="1434254"/>
            <a:ext cx="10562167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一元一次不等式的解法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楷体" panose="02010609060101010101" charset="-122"/>
              </a:rPr>
              <a:t>解一元一次不等式与解一元一次方程的区别与联系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36154" y="293244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公式" r:id="rId5" imgW="914400" imgH="215900" progId="Equation.3">
                  <p:embed/>
                </p:oleObj>
              </mc:Choice>
              <mc:Fallback>
                <p:oleObj name="公式" r:id="rId5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6154" y="293244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知识梳理：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83540" y="2573655"/>
          <a:ext cx="11621135" cy="337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一元一次方程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一元一次不等式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楷体" panose="02010600040101010101" charset="-122"/>
                          <a:ea typeface="华文楷体" panose="02010600040101010101" charset="-122"/>
                        </a:rPr>
                        <a:t>解法步骤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latin typeface="Calibri" panose="020F0502020204030204" pitchFamily="34" charset="0"/>
                          <a:ea typeface="华文楷体" panose="02010600040101010101" charset="-122"/>
                        </a:rPr>
                        <a:t>①去分母；②去括号；③移项；④合并同类项；⑤系数化为1.（解不等式时，去分母、系数化为1时，若两边同时乘（或除以）一个负数，不等号的方向改变</a:t>
                      </a:r>
                      <a:r>
                        <a:rPr lang="en-US" altLang="zh-CN" sz="2000" b="0" dirty="0">
                          <a:latin typeface="Calibri" panose="020F0502020204030204" pitchFamily="34" charset="0"/>
                          <a:ea typeface="华文楷体" panose="02010600040101010101" charset="-122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依据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等式的基本性质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不等式的基本性质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解的个数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只有一个解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有无数多个解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解（集）的形式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</a:rPr>
                        <a:t>=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＞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或（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≤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）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＜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（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≥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）的形式（其中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≠0</a:t>
                      </a:r>
                      <a:r>
                        <a:rPr lang="zh-CN" altLang="en-US" sz="2000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35405"/>
            <a:ext cx="11267440" cy="5386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一元一次不等式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定义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：只含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一个未知数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，不等号左右两边都是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整式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，并且未知数的次数都是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一次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，像这样的不等式叫做一元一次不等式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endParaRPr sz="3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不等式的解与解集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解一元一次不等式</a:t>
            </a:r>
            <a:r>
              <a:rPr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的步骤：去分母；去括号；移项；合并同类项；系数化为</a:t>
            </a: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endParaRPr lang="zh-CN" altLang="en-US" sz="32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9925" y="567055"/>
            <a:ext cx="449453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小结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课后作业：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080" y="1653540"/>
            <a:ext cx="11073130" cy="4523105"/>
          </a:xfrm>
        </p:spPr>
        <p:txBody>
          <a:bodyPr/>
          <a:lstStyle/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课本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95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页习题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复习与巩固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T3,T5.</a:t>
            </a:r>
            <a:endParaRPr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课本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65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页拓展与延伸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T6.T7.T8.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7"/>
          <p:cNvSpPr txBox="1">
            <a:spLocks noChangeArrowheads="1"/>
          </p:cNvSpPr>
          <p:nvPr/>
        </p:nvSpPr>
        <p:spPr bwMode="auto">
          <a:xfrm>
            <a:off x="906145" y="2067560"/>
            <a:ext cx="1063561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研读文本，</a:t>
            </a:r>
            <a:r>
              <a:rPr lang="en-US" alt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说出对不等式的解与解集、一元一次不等式的理解</a:t>
            </a:r>
            <a:r>
              <a:rPr lang="zh-CN" altLang="en-US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endParaRPr lang="en-US" altLang="zh-CN" sz="36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2.利用不等式的基本性质，解一元一次不等式；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3.与同学交流分享一元一次不等式的解法步骤</a:t>
            </a:r>
            <a:r>
              <a:rPr lang="en-US" alt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</a:p>
        </p:txBody>
      </p:sp>
      <p:sp>
        <p:nvSpPr>
          <p:cNvPr id="17413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37615"/>
            <a:ext cx="10852785" cy="4154805"/>
          </a:xfrm>
        </p:spPr>
        <p:txBody>
          <a:bodyPr/>
          <a:lstStyle/>
          <a:p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重点：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会用数轴表示不等式的解集；</a:t>
            </a:r>
          </a:p>
          <a:p>
            <a:pPr marL="0" indent="0"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一元一次不等式的解法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难点：会解一元一次不等式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766169" y="464232"/>
            <a:ext cx="69088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r>
              <a:rPr lang="zh-CN" altLang="en-US" sz="489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学习重难点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931" y="1434254"/>
            <a:ext cx="10562167" cy="38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不等式的解与解集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不等式的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：如果不等式中含有未知数，能使这个不等式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成立的未知数的值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，叫做这个不等式的解</a:t>
            </a:r>
            <a:r>
              <a:rPr lang="en-US" altLang="zh-CN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不等式的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解集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：一般地，一个含有未知数的不等式的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所有解的集合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，叫做这个不等式的解集</a:t>
            </a:r>
            <a:r>
              <a:rPr lang="en-US" altLang="zh-CN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36154" y="293244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公式" r:id="rId4" imgW="914400" imgH="215900" progId="Equation.3">
                  <p:embed/>
                </p:oleObj>
              </mc:Choice>
              <mc:Fallback>
                <p:oleObj name="公式" r:id="rId4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6154" y="293244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知识梳理：</a:t>
            </a: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931" y="1434254"/>
            <a:ext cx="10562167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用数轴表示不等式的解集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你能用什么办法把不等式</a:t>
            </a:r>
            <a:r>
              <a:rPr lang="en-US" altLang="zh-CN" i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≥ 1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的解集表示在数轴上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zh-CN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36154" y="293244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公式" r:id="rId4" imgW="914400" imgH="215900" progId="Equation.3">
                  <p:embed/>
                </p:oleObj>
              </mc:Choice>
              <mc:Fallback>
                <p:oleObj name="公式" r:id="rId4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6154" y="293244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知识梳理（重点）：</a:t>
            </a:r>
          </a:p>
        </p:txBody>
      </p:sp>
      <p:grpSp>
        <p:nvGrpSpPr>
          <p:cNvPr id="2" name="Group 2"/>
          <p:cNvGrpSpPr/>
          <p:nvPr/>
        </p:nvGrpSpPr>
        <p:grpSpPr bwMode="auto">
          <a:xfrm>
            <a:off x="755015" y="3219765"/>
            <a:ext cx="5073650" cy="761110"/>
            <a:chOff x="1369" y="1493"/>
            <a:chExt cx="2745" cy="234"/>
          </a:xfrm>
        </p:grpSpPr>
        <p:graphicFrame>
          <p:nvGraphicFramePr>
            <p:cNvPr id="23594" name="Object 3"/>
            <p:cNvGraphicFramePr>
              <a:graphicFrameLocks noChangeAspect="1"/>
            </p:cNvGraphicFramePr>
            <p:nvPr/>
          </p:nvGraphicFramePr>
          <p:xfrm>
            <a:off x="1369" y="1493"/>
            <a:ext cx="274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位图图像" r:id="rId6" imgW="1666875" imgH="238125" progId="PBrush">
                    <p:embed/>
                  </p:oleObj>
                </mc:Choice>
                <mc:Fallback>
                  <p:oleObj name="位图图像" r:id="rId6" imgW="1666875" imgH="238125" progId="PBrush">
                    <p:embed/>
                    <p:pic>
                      <p:nvPicPr>
                        <p:cNvPr id="0" name="图片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69" y="1493"/>
                          <a:ext cx="2745" cy="1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95" name="Group 4"/>
            <p:cNvGrpSpPr/>
            <p:nvPr/>
          </p:nvGrpSpPr>
          <p:grpSpPr bwMode="auto">
            <a:xfrm>
              <a:off x="2050" y="1555"/>
              <a:ext cx="1843" cy="172"/>
              <a:chOff x="2731" y="1611"/>
              <a:chExt cx="1843" cy="172"/>
            </a:xfrm>
          </p:grpSpPr>
          <p:sp>
            <p:nvSpPr>
              <p:cNvPr id="23596" name="Text Box 5"/>
              <p:cNvSpPr txBox="1">
                <a:spLocks noChangeArrowheads="1"/>
              </p:cNvSpPr>
              <p:nvPr/>
            </p:nvSpPr>
            <p:spPr bwMode="auto">
              <a:xfrm>
                <a:off x="2731" y="1623"/>
                <a:ext cx="29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dirty="0">
                    <a:latin typeface="Times New Roman" panose="02020603050405020304" pitchFamily="18" charset="0"/>
                  </a:rPr>
                  <a:t>-3</a:t>
                </a:r>
              </a:p>
            </p:txBody>
          </p:sp>
          <p:sp>
            <p:nvSpPr>
              <p:cNvPr id="23597" name="Text Box 6"/>
              <p:cNvSpPr txBox="1">
                <a:spLocks noChangeArrowheads="1"/>
              </p:cNvSpPr>
              <p:nvPr/>
            </p:nvSpPr>
            <p:spPr bwMode="auto">
              <a:xfrm>
                <a:off x="2984" y="1623"/>
                <a:ext cx="35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dirty="0"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3598" name="Text Box 7"/>
              <p:cNvSpPr txBox="1">
                <a:spLocks noChangeArrowheads="1"/>
              </p:cNvSpPr>
              <p:nvPr/>
            </p:nvSpPr>
            <p:spPr bwMode="auto">
              <a:xfrm>
                <a:off x="3202" y="1624"/>
                <a:ext cx="312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dirty="0">
                    <a:latin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3599" name="Text Box 8"/>
              <p:cNvSpPr txBox="1">
                <a:spLocks noChangeArrowheads="1"/>
              </p:cNvSpPr>
              <p:nvPr/>
            </p:nvSpPr>
            <p:spPr bwMode="auto">
              <a:xfrm>
                <a:off x="3541" y="1643"/>
                <a:ext cx="6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3600" name="Text Box 9"/>
              <p:cNvSpPr txBox="1">
                <a:spLocks noChangeArrowheads="1"/>
              </p:cNvSpPr>
              <p:nvPr/>
            </p:nvSpPr>
            <p:spPr bwMode="auto">
              <a:xfrm>
                <a:off x="4409" y="1612"/>
                <a:ext cx="16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3601" name="Text Box 10"/>
              <p:cNvSpPr txBox="1">
                <a:spLocks noChangeArrowheads="1"/>
              </p:cNvSpPr>
              <p:nvPr/>
            </p:nvSpPr>
            <p:spPr bwMode="auto">
              <a:xfrm>
                <a:off x="3956" y="1613"/>
                <a:ext cx="16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602" name="Text Box 11"/>
              <p:cNvSpPr txBox="1">
                <a:spLocks noChangeArrowheads="1"/>
              </p:cNvSpPr>
              <p:nvPr/>
            </p:nvSpPr>
            <p:spPr bwMode="auto">
              <a:xfrm>
                <a:off x="3727" y="1612"/>
                <a:ext cx="16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603" name="Text Box 12"/>
              <p:cNvSpPr txBox="1">
                <a:spLocks noChangeArrowheads="1"/>
              </p:cNvSpPr>
              <p:nvPr/>
            </p:nvSpPr>
            <p:spPr bwMode="auto">
              <a:xfrm>
                <a:off x="4195" y="1611"/>
                <a:ext cx="16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89101" name="Freeform 13"/>
          <p:cNvSpPr/>
          <p:nvPr/>
        </p:nvSpPr>
        <p:spPr bwMode="auto">
          <a:xfrm>
            <a:off x="4038600" y="3006725"/>
            <a:ext cx="4114800" cy="457200"/>
          </a:xfrm>
          <a:custGeom>
            <a:avLst/>
            <a:gdLst>
              <a:gd name="T0" fmla="*/ 0 w 1451"/>
              <a:gd name="T1" fmla="*/ 2147483647 h 181"/>
              <a:gd name="T2" fmla="*/ 0 w 1451"/>
              <a:gd name="T3" fmla="*/ 0 h 181"/>
              <a:gd name="T4" fmla="*/ 2147483647 w 1451"/>
              <a:gd name="T5" fmla="*/ 0 h 181"/>
              <a:gd name="T6" fmla="*/ 2147483647 w 1451"/>
              <a:gd name="T7" fmla="*/ 2147483647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1451"/>
              <a:gd name="T13" fmla="*/ 0 h 181"/>
              <a:gd name="T14" fmla="*/ 1451 w 1451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1" h="181">
                <a:moveTo>
                  <a:pt x="0" y="181"/>
                </a:moveTo>
                <a:lnTo>
                  <a:pt x="0" y="0"/>
                </a:lnTo>
                <a:lnTo>
                  <a:pt x="1451" y="0"/>
                </a:lnTo>
                <a:lnTo>
                  <a:pt x="1451" y="181"/>
                </a:lnTo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038600" y="3006725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3910330" y="3434715"/>
            <a:ext cx="193675" cy="158750"/>
          </a:xfrm>
          <a:prstGeom prst="ellipse">
            <a:avLst/>
          </a:prstGeom>
          <a:solidFill>
            <a:schemeClr val="tx1"/>
          </a:solidFill>
          <a:ln w="5715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 b="0" baseline="3000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 flipV="1">
            <a:off x="4038600" y="30067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7733665" y="3656330"/>
            <a:ext cx="914400" cy="1600200"/>
          </a:xfrm>
          <a:prstGeom prst="wedgeEllipseCallout">
            <a:avLst>
              <a:gd name="adj1" fmla="val -173264"/>
              <a:gd name="adj2" fmla="val -57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 b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7743190" y="3983355"/>
            <a:ext cx="895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  <a:ea typeface="隶书" panose="02010509060101010101" pitchFamily="49" charset="-122"/>
              </a:rPr>
              <a:t>大于</a:t>
            </a:r>
          </a:p>
          <a:p>
            <a:pPr eaLnBrk="1" hangingPunct="1"/>
            <a:r>
              <a:rPr lang="zh-CN" altLang="en-US">
                <a:latin typeface="Arial" panose="020B0604020202020204" pitchFamily="34" charset="0"/>
                <a:ea typeface="隶书" panose="02010509060101010101" pitchFamily="49" charset="-122"/>
              </a:rPr>
              <a:t>向右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9151620" y="2951798"/>
            <a:ext cx="2620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实心圆：表示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在这个解集内</a:t>
            </a:r>
          </a:p>
        </p:txBody>
      </p:sp>
      <p:sp>
        <p:nvSpPr>
          <p:cNvPr id="89140" name="Text Box 52"/>
          <p:cNvSpPr txBox="1">
            <a:spLocks noChangeArrowheads="1"/>
          </p:cNvSpPr>
          <p:nvPr/>
        </p:nvSpPr>
        <p:spPr bwMode="auto">
          <a:xfrm>
            <a:off x="681990" y="3808095"/>
            <a:ext cx="8382000" cy="15696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altLang="zh-CN" sz="24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大于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向右画，小于向左画；</a:t>
            </a:r>
          </a:p>
          <a:p>
            <a:pPr>
              <a:defRPr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有等号的画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实心圆点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，无等号的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画空心圆圈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如下图</a:t>
            </a:r>
            <a:endParaRPr lang="zh-CN" altLang="en-US" sz="2400" b="0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zh-CN" sz="2400" dirty="0">
              <a:solidFill>
                <a:srgbClr val="2454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1106805" y="5203824"/>
            <a:ext cx="6897688" cy="1533525"/>
            <a:chOff x="657" y="2069"/>
            <a:chExt cx="4345" cy="966"/>
          </a:xfrm>
        </p:grpSpPr>
        <p:sp>
          <p:nvSpPr>
            <p:cNvPr id="23567" name="Text Box 25"/>
            <p:cNvSpPr txBox="1">
              <a:spLocks noChangeArrowheads="1"/>
            </p:cNvSpPr>
            <p:nvPr/>
          </p:nvSpPr>
          <p:spPr bwMode="auto">
            <a:xfrm>
              <a:off x="3456" y="2708"/>
              <a:ext cx="1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0" i="1" dirty="0" smtClean="0">
                  <a:latin typeface="Arial" panose="020B0604020202020204" pitchFamily="34" charset="0"/>
                </a:rPr>
                <a:t>x</a:t>
              </a:r>
              <a:r>
                <a:rPr lang="en-US" altLang="zh-CN" b="0" dirty="0" smtClean="0">
                  <a:latin typeface="Arial" panose="020B0604020202020204" pitchFamily="34" charset="0"/>
                </a:rPr>
                <a:t>≤</a:t>
              </a:r>
              <a:r>
                <a:rPr lang="en-US" altLang="zh-CN" b="0" dirty="0">
                  <a:latin typeface="Arial" panose="020B0604020202020204" pitchFamily="34" charset="0"/>
                </a:rPr>
                <a:t>2</a:t>
              </a:r>
            </a:p>
          </p:txBody>
        </p:sp>
        <p:grpSp>
          <p:nvGrpSpPr>
            <p:cNvPr id="23568" name="Group 26"/>
            <p:cNvGrpSpPr/>
            <p:nvPr/>
          </p:nvGrpSpPr>
          <p:grpSpPr bwMode="auto">
            <a:xfrm>
              <a:off x="657" y="2160"/>
              <a:ext cx="1850" cy="480"/>
              <a:chOff x="1042" y="2909"/>
              <a:chExt cx="1850" cy="480"/>
            </a:xfrm>
          </p:grpSpPr>
          <p:sp>
            <p:nvSpPr>
              <p:cNvPr id="23583" name="Text Box 27"/>
              <p:cNvSpPr txBox="1">
                <a:spLocks noChangeArrowheads="1"/>
              </p:cNvSpPr>
              <p:nvPr/>
            </p:nvSpPr>
            <p:spPr bwMode="auto">
              <a:xfrm>
                <a:off x="1042" y="3101"/>
                <a:ext cx="18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400" b="0">
                    <a:latin typeface="Tahoma" panose="020B0604030504040204" pitchFamily="34" charset="0"/>
                  </a:rPr>
                  <a:t>-1  0   1   2   3</a:t>
                </a:r>
                <a:endParaRPr kumimoji="1" lang="en-US" altLang="zh-CN" sz="2400" b="0" baseline="300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3584" name="Group 28"/>
              <p:cNvGrpSpPr/>
              <p:nvPr/>
            </p:nvGrpSpPr>
            <p:grpSpPr bwMode="auto">
              <a:xfrm>
                <a:off x="1066" y="2909"/>
                <a:ext cx="1632" cy="232"/>
                <a:chOff x="1066" y="2909"/>
                <a:chExt cx="1632" cy="232"/>
              </a:xfrm>
            </p:grpSpPr>
            <p:sp>
              <p:nvSpPr>
                <p:cNvPr id="23585" name="Oval 29"/>
                <p:cNvSpPr>
                  <a:spLocks noChangeArrowheads="1"/>
                </p:cNvSpPr>
                <p:nvPr/>
              </p:nvSpPr>
              <p:spPr bwMode="auto">
                <a:xfrm>
                  <a:off x="1707" y="3049"/>
                  <a:ext cx="144" cy="9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zh-CN" b="0" baseline="30000">
                    <a:latin typeface="Arial" panose="020B0604020202020204" pitchFamily="34" charset="0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2358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780" y="2917"/>
                  <a:ext cx="0" cy="1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87" name="Line 31"/>
                <p:cNvSpPr>
                  <a:spLocks noChangeShapeType="1"/>
                </p:cNvSpPr>
                <p:nvPr/>
              </p:nvSpPr>
              <p:spPr bwMode="auto">
                <a:xfrm>
                  <a:off x="1780" y="2909"/>
                  <a:ext cx="82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88" name="Line 32"/>
                <p:cNvSpPr>
                  <a:spLocks noChangeShapeType="1"/>
                </p:cNvSpPr>
                <p:nvPr/>
              </p:nvSpPr>
              <p:spPr bwMode="auto">
                <a:xfrm>
                  <a:off x="1066" y="3113"/>
                  <a:ext cx="163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89" name="Line 33"/>
                <p:cNvSpPr>
                  <a:spLocks noChangeShapeType="1"/>
                </p:cNvSpPr>
                <p:nvPr/>
              </p:nvSpPr>
              <p:spPr bwMode="auto">
                <a:xfrm>
                  <a:off x="1212" y="3005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90" name="Line 34"/>
                <p:cNvSpPr>
                  <a:spLocks noChangeShapeType="1"/>
                </p:cNvSpPr>
                <p:nvPr/>
              </p:nvSpPr>
              <p:spPr bwMode="auto">
                <a:xfrm>
                  <a:off x="1500" y="3005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91" name="Line 35"/>
                <p:cNvSpPr>
                  <a:spLocks noChangeShapeType="1"/>
                </p:cNvSpPr>
                <p:nvPr/>
              </p:nvSpPr>
              <p:spPr bwMode="auto">
                <a:xfrm>
                  <a:off x="1788" y="3005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92" name="Line 36"/>
                <p:cNvSpPr>
                  <a:spLocks noChangeShapeType="1"/>
                </p:cNvSpPr>
                <p:nvPr/>
              </p:nvSpPr>
              <p:spPr bwMode="auto">
                <a:xfrm>
                  <a:off x="2076" y="3005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93" name="Line 37"/>
                <p:cNvSpPr>
                  <a:spLocks noChangeShapeType="1"/>
                </p:cNvSpPr>
                <p:nvPr/>
              </p:nvSpPr>
              <p:spPr bwMode="auto">
                <a:xfrm>
                  <a:off x="2364" y="3005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3569" name="Group 38"/>
            <p:cNvGrpSpPr/>
            <p:nvPr/>
          </p:nvGrpSpPr>
          <p:grpSpPr bwMode="auto">
            <a:xfrm>
              <a:off x="3152" y="2069"/>
              <a:ext cx="1850" cy="639"/>
              <a:chOff x="975" y="2931"/>
              <a:chExt cx="1850" cy="639"/>
            </a:xfrm>
          </p:grpSpPr>
          <p:sp>
            <p:nvSpPr>
              <p:cNvPr id="23571" name="Line 39"/>
              <p:cNvSpPr>
                <a:spLocks noChangeShapeType="1"/>
              </p:cNvSpPr>
              <p:nvPr/>
            </p:nvSpPr>
            <p:spPr bwMode="auto">
              <a:xfrm>
                <a:off x="1721" y="3186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572" name="Line 40"/>
              <p:cNvSpPr>
                <a:spLocks noChangeShapeType="1"/>
              </p:cNvSpPr>
              <p:nvPr/>
            </p:nvSpPr>
            <p:spPr bwMode="auto">
              <a:xfrm>
                <a:off x="2297" y="3186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3573" name="Group 41"/>
              <p:cNvGrpSpPr/>
              <p:nvPr/>
            </p:nvGrpSpPr>
            <p:grpSpPr bwMode="auto">
              <a:xfrm>
                <a:off x="975" y="2931"/>
                <a:ext cx="1850" cy="639"/>
                <a:chOff x="975" y="2931"/>
                <a:chExt cx="1850" cy="639"/>
              </a:xfrm>
            </p:grpSpPr>
            <p:grpSp>
              <p:nvGrpSpPr>
                <p:cNvPr id="23574" name="Group 42"/>
                <p:cNvGrpSpPr/>
                <p:nvPr/>
              </p:nvGrpSpPr>
              <p:grpSpPr bwMode="auto">
                <a:xfrm>
                  <a:off x="975" y="2931"/>
                  <a:ext cx="1850" cy="639"/>
                  <a:chOff x="975" y="2931"/>
                  <a:chExt cx="1850" cy="639"/>
                </a:xfrm>
              </p:grpSpPr>
              <p:sp>
                <p:nvSpPr>
                  <p:cNvPr id="2357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3282"/>
                    <a:ext cx="185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800" b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en-US" altLang="zh-CN" sz="2400" b="0">
                        <a:latin typeface="Tahoma" panose="020B0604030504040204" pitchFamily="34" charset="0"/>
                      </a:rPr>
                      <a:t>-1   0   1   2   3</a:t>
                    </a:r>
                    <a:endParaRPr kumimoji="1" lang="en-US" altLang="zh-CN" sz="2400" b="0" baseline="30000">
                      <a:latin typeface="Tahoma" panose="020B0604030504040204" pitchFamily="34" charset="0"/>
                    </a:endParaRPr>
                  </a:p>
                </p:txBody>
              </p:sp>
              <p:grpSp>
                <p:nvGrpSpPr>
                  <p:cNvPr id="23578" name="Group 44"/>
                  <p:cNvGrpSpPr/>
                  <p:nvPr/>
                </p:nvGrpSpPr>
                <p:grpSpPr bwMode="auto">
                  <a:xfrm flipH="1">
                    <a:off x="1097" y="2931"/>
                    <a:ext cx="960" cy="399"/>
                    <a:chOff x="3755" y="2592"/>
                    <a:chExt cx="587" cy="399"/>
                  </a:xfrm>
                </p:grpSpPr>
                <p:sp>
                  <p:nvSpPr>
                    <p:cNvPr id="23580" name="Oval 4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755" y="2895"/>
                      <a:ext cx="63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b="0" baseline="30000">
                        <a:latin typeface="Arial" panose="020B0604020202020204" pitchFamily="34" charset="0"/>
                        <a:ea typeface="隶书" panose="02010509060101010101" pitchFamily="49" charset="-122"/>
                      </a:endParaRPr>
                    </a:p>
                  </p:txBody>
                </p:sp>
                <p:sp>
                  <p:nvSpPr>
                    <p:cNvPr id="23581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7" y="2592"/>
                      <a:ext cx="0" cy="33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2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81" y="2592"/>
                      <a:ext cx="56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357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001" y="3282"/>
                    <a:ext cx="16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575" name="Line 49"/>
                <p:cNvSpPr>
                  <a:spLocks noChangeShapeType="1"/>
                </p:cNvSpPr>
                <p:nvPr/>
              </p:nvSpPr>
              <p:spPr bwMode="auto">
                <a:xfrm>
                  <a:off x="1145" y="3186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3576" name="Line 50"/>
                <p:cNvSpPr>
                  <a:spLocks noChangeShapeType="1"/>
                </p:cNvSpPr>
                <p:nvPr/>
              </p:nvSpPr>
              <p:spPr bwMode="auto">
                <a:xfrm>
                  <a:off x="1433" y="3186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570" name="Text Box 51"/>
            <p:cNvSpPr txBox="1">
              <a:spLocks noChangeArrowheads="1"/>
            </p:cNvSpPr>
            <p:nvPr/>
          </p:nvSpPr>
          <p:spPr bwMode="auto">
            <a:xfrm>
              <a:off x="1124" y="2632"/>
              <a:ext cx="15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0" i="1" dirty="0" smtClean="0">
                  <a:latin typeface="Arial" panose="020B0604020202020204" pitchFamily="34" charset="0"/>
                </a:rPr>
                <a:t>x</a:t>
              </a:r>
              <a:r>
                <a:rPr lang="en-US" altLang="zh-CN" b="0" dirty="0" smtClean="0">
                  <a:latin typeface="Arial" panose="020B0604020202020204" pitchFamily="34" charset="0"/>
                </a:rPr>
                <a:t>&gt;1</a:t>
              </a:r>
              <a:endParaRPr lang="en-US" altLang="zh-CN" b="0" dirty="0">
                <a:latin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 bldLvl="0" animBg="1"/>
      <p:bldP spid="4" grpId="0" bldLvl="0" animBg="1"/>
      <p:bldP spid="89105" grpId="0" bldLvl="0" animBg="1"/>
      <p:bldP spid="89102" grpId="0" bldLvl="0" animBg="1"/>
      <p:bldP spid="89109" grpId="0" bldLvl="0" animBg="1" autoUpdateAnimBg="0"/>
      <p:bldP spid="89110" grpId="0" autoUpdateAnimBg="0"/>
      <p:bldP spid="89108" grpId="0"/>
      <p:bldP spid="89108" grpId="1"/>
      <p:bldP spid="89140" grpId="0" animBg="1"/>
      <p:bldP spid="891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931" y="1218989"/>
            <a:ext cx="10562167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用数轴表示不等式的解集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endParaRPr lang="en-US" altLang="zh-CN" sz="3200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36154" y="293244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公式" r:id="rId4" imgW="914400" imgH="215900" progId="Equation.3">
                  <p:embed/>
                </p:oleObj>
              </mc:Choice>
              <mc:Fallback>
                <p:oleObj name="公式" r:id="rId4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6154" y="293244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知识梳理（重点）：</a:t>
            </a:r>
          </a:p>
        </p:txBody>
      </p:sp>
      <p:pic>
        <p:nvPicPr>
          <p:cNvPr id="3" name="图片 2" descr="C:\Users\acer\Desktop\数学八下\数学\正在加载中\一元一次不等式\1.jpg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49019" y="1921639"/>
            <a:ext cx="9098915" cy="4698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33731" y="1171228"/>
            <a:ext cx="4953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数轴表示下列不等式的解集</a:t>
            </a:r>
            <a:r>
              <a:rPr lang="en-US" altLang="zh-CN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33805" y="1681480"/>
            <a:ext cx="87115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⑴ </a:t>
            </a:r>
            <a:r>
              <a:rPr lang="en-US" altLang="zh-CN" b="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&gt;</a:t>
            </a: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－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1; ⑵ </a:t>
            </a:r>
            <a:r>
              <a:rPr lang="en-US" altLang="zh-CN" b="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≥ </a:t>
            </a: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－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1; ⑶ </a:t>
            </a:r>
            <a:r>
              <a:rPr lang="en-US" altLang="zh-CN" b="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&lt; </a:t>
            </a: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－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1; ⑷ </a:t>
            </a:r>
            <a:r>
              <a:rPr lang="en-US" altLang="zh-CN" b="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≤ </a:t>
            </a:r>
            <a:r>
              <a:rPr lang="zh-CN" altLang="en-US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－</a:t>
            </a:r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076256" y="2419202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062536" y="4489302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800" b="0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48136" y="2203302"/>
            <a:ext cx="3124200" cy="1511299"/>
            <a:chOff x="672" y="1824"/>
            <a:chExt cx="1968" cy="952"/>
          </a:xfrm>
        </p:grpSpPr>
        <p:grpSp>
          <p:nvGrpSpPr>
            <p:cNvPr id="24628" name="Group 8"/>
            <p:cNvGrpSpPr/>
            <p:nvPr/>
          </p:nvGrpSpPr>
          <p:grpSpPr bwMode="auto">
            <a:xfrm>
              <a:off x="672" y="1824"/>
              <a:ext cx="1968" cy="731"/>
              <a:chOff x="672" y="2784"/>
              <a:chExt cx="1968" cy="731"/>
            </a:xfrm>
          </p:grpSpPr>
          <p:sp>
            <p:nvSpPr>
              <p:cNvPr id="24630" name="Line 9"/>
              <p:cNvSpPr>
                <a:spLocks noChangeShapeType="1"/>
              </p:cNvSpPr>
              <p:nvPr/>
            </p:nvSpPr>
            <p:spPr bwMode="auto">
              <a:xfrm>
                <a:off x="1392" y="2784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1" name="Line 10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2" name="Text Box 11"/>
              <p:cNvSpPr txBox="1">
                <a:spLocks noChangeArrowheads="1"/>
              </p:cNvSpPr>
              <p:nvPr/>
            </p:nvSpPr>
            <p:spPr bwMode="auto">
              <a:xfrm>
                <a:off x="672" y="3168"/>
                <a:ext cx="196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4633" name="Line 12"/>
              <p:cNvSpPr>
                <a:spLocks noChangeShapeType="1"/>
              </p:cNvSpPr>
              <p:nvPr/>
            </p:nvSpPr>
            <p:spPr bwMode="auto">
              <a:xfrm>
                <a:off x="720" y="3264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4" name="Text Box 13"/>
              <p:cNvSpPr txBox="1">
                <a:spLocks noChangeArrowheads="1"/>
              </p:cNvSpPr>
              <p:nvPr/>
            </p:nvSpPr>
            <p:spPr bwMode="auto">
              <a:xfrm>
                <a:off x="1248" y="3168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1000" b="0">
                    <a:latin typeface="Arial" panose="020B0604020202020204" pitchFamily="34" charset="0"/>
                  </a:rPr>
                  <a:t>○</a:t>
                </a:r>
              </a:p>
            </p:txBody>
          </p:sp>
          <p:sp>
            <p:nvSpPr>
              <p:cNvPr id="24635" name="Line 14"/>
              <p:cNvSpPr>
                <a:spLocks noChangeShapeType="1"/>
              </p:cNvSpPr>
              <p:nvPr/>
            </p:nvSpPr>
            <p:spPr bwMode="auto">
              <a:xfrm>
                <a:off x="1728" y="3216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6" name="Line 15"/>
              <p:cNvSpPr>
                <a:spLocks noChangeShapeType="1"/>
              </p:cNvSpPr>
              <p:nvPr/>
            </p:nvSpPr>
            <p:spPr bwMode="auto">
              <a:xfrm flipV="1">
                <a:off x="1344" y="30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7" name="Line 16"/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8" name="Text Box 17"/>
              <p:cNvSpPr txBox="1">
                <a:spLocks noChangeArrowheads="1"/>
              </p:cNvSpPr>
              <p:nvPr/>
            </p:nvSpPr>
            <p:spPr bwMode="auto">
              <a:xfrm>
                <a:off x="1632" y="3264"/>
                <a:ext cx="24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b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4639" name="Text Box 18"/>
              <p:cNvSpPr txBox="1">
                <a:spLocks noChangeArrowheads="1"/>
              </p:cNvSpPr>
              <p:nvPr/>
            </p:nvSpPr>
            <p:spPr bwMode="auto">
              <a:xfrm>
                <a:off x="1200" y="3264"/>
                <a:ext cx="288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latin typeface="Arial" panose="020B0604020202020204" pitchFamily="34" charset="0"/>
                  </a:rPr>
                  <a:t>-1</a:t>
                </a:r>
              </a:p>
            </p:txBody>
          </p:sp>
        </p:grpSp>
        <p:sp>
          <p:nvSpPr>
            <p:cNvPr id="24629" name="Text Box 19"/>
            <p:cNvSpPr txBox="1">
              <a:spLocks noChangeArrowheads="1"/>
            </p:cNvSpPr>
            <p:nvPr/>
          </p:nvSpPr>
          <p:spPr bwMode="auto">
            <a:xfrm>
              <a:off x="1392" y="2544"/>
              <a:ext cx="2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0">
                  <a:latin typeface="Arial" panose="020B0604020202020204" pitchFamily="34" charset="0"/>
                </a:rPr>
                <a:t>⑴</a:t>
              </a:r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5589836" y="2584302"/>
            <a:ext cx="3505200" cy="1130299"/>
            <a:chOff x="2640" y="2064"/>
            <a:chExt cx="2208" cy="712"/>
          </a:xfrm>
        </p:grpSpPr>
        <p:grpSp>
          <p:nvGrpSpPr>
            <p:cNvPr id="24616" name="Group 21"/>
            <p:cNvGrpSpPr/>
            <p:nvPr/>
          </p:nvGrpSpPr>
          <p:grpSpPr bwMode="auto">
            <a:xfrm>
              <a:off x="2640" y="2064"/>
              <a:ext cx="2208" cy="491"/>
              <a:chOff x="1152" y="3024"/>
              <a:chExt cx="2208" cy="491"/>
            </a:xfrm>
          </p:grpSpPr>
          <p:grpSp>
            <p:nvGrpSpPr>
              <p:cNvPr id="24618" name="Group 22"/>
              <p:cNvGrpSpPr/>
              <p:nvPr/>
            </p:nvGrpSpPr>
            <p:grpSpPr bwMode="auto">
              <a:xfrm>
                <a:off x="1152" y="3120"/>
                <a:ext cx="2208" cy="232"/>
                <a:chOff x="1152" y="3120"/>
                <a:chExt cx="2208" cy="232"/>
              </a:xfrm>
            </p:grpSpPr>
            <p:sp>
              <p:nvSpPr>
                <p:cNvPr id="246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52" y="3120"/>
                  <a:ext cx="2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zh-CN" altLang="en-US" sz="18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25" name="Line 24"/>
                <p:cNvSpPr>
                  <a:spLocks noChangeShapeType="1"/>
                </p:cNvSpPr>
                <p:nvPr/>
              </p:nvSpPr>
              <p:spPr bwMode="auto">
                <a:xfrm>
                  <a:off x="1248" y="3264"/>
                  <a:ext cx="16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6" name="Line 25"/>
                <p:cNvSpPr>
                  <a:spLocks noChangeShapeType="1"/>
                </p:cNvSpPr>
                <p:nvPr/>
              </p:nvSpPr>
              <p:spPr bwMode="auto">
                <a:xfrm>
                  <a:off x="2256" y="3216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76" y="3168"/>
                  <a:ext cx="1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000" b="0">
                      <a:latin typeface="Arial" panose="020B0604020202020204" pitchFamily="34" charset="0"/>
                    </a:rPr>
                    <a:t>●</a:t>
                  </a:r>
                </a:p>
              </p:txBody>
            </p:sp>
          </p:grpSp>
          <p:grpSp>
            <p:nvGrpSpPr>
              <p:cNvPr id="24619" name="Group 27"/>
              <p:cNvGrpSpPr/>
              <p:nvPr/>
            </p:nvGrpSpPr>
            <p:grpSpPr bwMode="auto">
              <a:xfrm>
                <a:off x="1728" y="3024"/>
                <a:ext cx="960" cy="491"/>
                <a:chOff x="1728" y="3024"/>
                <a:chExt cx="960" cy="491"/>
              </a:xfrm>
            </p:grpSpPr>
            <p:sp>
              <p:nvSpPr>
                <p:cNvPr id="24620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1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60" y="3264"/>
                  <a:ext cx="192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1800" b="0">
                      <a:latin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46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28" y="3264"/>
                  <a:ext cx="288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>
                      <a:latin typeface="Arial" panose="020B0604020202020204" pitchFamily="34" charset="0"/>
                    </a:rPr>
                    <a:t>-1</a:t>
                  </a:r>
                </a:p>
              </p:txBody>
            </p:sp>
          </p:grpSp>
        </p:grpSp>
        <p:sp>
          <p:nvSpPr>
            <p:cNvPr id="24617" name="Text Box 32"/>
            <p:cNvSpPr txBox="1">
              <a:spLocks noChangeArrowheads="1"/>
            </p:cNvSpPr>
            <p:nvPr/>
          </p:nvSpPr>
          <p:spPr bwMode="auto">
            <a:xfrm>
              <a:off x="3408" y="2544"/>
              <a:ext cx="24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0">
                  <a:latin typeface="Arial" panose="020B0604020202020204" pitchFamily="34" charset="0"/>
                </a:rPr>
                <a:t>⑵</a:t>
              </a:r>
            </a:p>
          </p:txBody>
        </p:sp>
      </p:grpSp>
      <p:grpSp>
        <p:nvGrpSpPr>
          <p:cNvPr id="8" name="Group 33"/>
          <p:cNvGrpSpPr/>
          <p:nvPr/>
        </p:nvGrpSpPr>
        <p:grpSpPr bwMode="auto">
          <a:xfrm>
            <a:off x="1995736" y="3346302"/>
            <a:ext cx="3124200" cy="1511299"/>
            <a:chOff x="720" y="2736"/>
            <a:chExt cx="1968" cy="952"/>
          </a:xfrm>
        </p:grpSpPr>
        <p:grpSp>
          <p:nvGrpSpPr>
            <p:cNvPr id="24604" name="Group 34"/>
            <p:cNvGrpSpPr/>
            <p:nvPr/>
          </p:nvGrpSpPr>
          <p:grpSpPr bwMode="auto">
            <a:xfrm>
              <a:off x="720" y="2736"/>
              <a:ext cx="1968" cy="731"/>
              <a:chOff x="624" y="2976"/>
              <a:chExt cx="1968" cy="731"/>
            </a:xfrm>
          </p:grpSpPr>
          <p:sp>
            <p:nvSpPr>
              <p:cNvPr id="24606" name="Line 35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7" name="Line 36"/>
              <p:cNvSpPr>
                <a:spLocks noChangeShapeType="1"/>
              </p:cNvSpPr>
              <p:nvPr/>
            </p:nvSpPr>
            <p:spPr bwMode="auto">
              <a:xfrm>
                <a:off x="1248" y="2976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8" name="Text Box 37"/>
              <p:cNvSpPr txBox="1">
                <a:spLocks noChangeArrowheads="1"/>
              </p:cNvSpPr>
              <p:nvPr/>
            </p:nvSpPr>
            <p:spPr bwMode="auto">
              <a:xfrm>
                <a:off x="624" y="3360"/>
                <a:ext cx="196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zh-CN" altLang="en-US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24609" name="Line 3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Text Box 39"/>
              <p:cNvSpPr txBox="1">
                <a:spLocks noChangeArrowheads="1"/>
              </p:cNvSpPr>
              <p:nvPr/>
            </p:nvSpPr>
            <p:spPr bwMode="auto">
              <a:xfrm>
                <a:off x="1200" y="3360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1000" b="0">
                    <a:latin typeface="Arial" panose="020B0604020202020204" pitchFamily="34" charset="0"/>
                  </a:rPr>
                  <a:t>○</a:t>
                </a:r>
              </a:p>
            </p:txBody>
          </p:sp>
          <p:sp>
            <p:nvSpPr>
              <p:cNvPr id="24611" name="Line 40"/>
              <p:cNvSpPr>
                <a:spLocks noChangeShapeType="1"/>
              </p:cNvSpPr>
              <p:nvPr/>
            </p:nvSpPr>
            <p:spPr bwMode="auto">
              <a:xfrm>
                <a:off x="1680" y="340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2" name="Line 41"/>
              <p:cNvSpPr>
                <a:spLocks noChangeShapeType="1"/>
              </p:cNvSpPr>
              <p:nvPr/>
            </p:nvSpPr>
            <p:spPr bwMode="auto">
              <a:xfrm flipV="1">
                <a:off x="1296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3" name="Text Box 42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24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b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4614" name="Text Box 43"/>
              <p:cNvSpPr txBox="1">
                <a:spLocks noChangeArrowheads="1"/>
              </p:cNvSpPr>
              <p:nvPr/>
            </p:nvSpPr>
            <p:spPr bwMode="auto">
              <a:xfrm>
                <a:off x="1152" y="3456"/>
                <a:ext cx="288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latin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24615" name="Line 44"/>
              <p:cNvSpPr>
                <a:spLocks noChangeShapeType="1"/>
              </p:cNvSpPr>
              <p:nvPr/>
            </p:nvSpPr>
            <p:spPr bwMode="auto">
              <a:xfrm flipH="1">
                <a:off x="672" y="3216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605" name="Text Box 45"/>
            <p:cNvSpPr txBox="1">
              <a:spLocks noChangeArrowheads="1"/>
            </p:cNvSpPr>
            <p:nvPr/>
          </p:nvSpPr>
          <p:spPr bwMode="auto">
            <a:xfrm>
              <a:off x="1392" y="3456"/>
              <a:ext cx="28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0">
                  <a:latin typeface="Arial" panose="020B0604020202020204" pitchFamily="34" charset="0"/>
                </a:rPr>
                <a:t>⑶</a:t>
              </a:r>
            </a:p>
          </p:txBody>
        </p:sp>
      </p:grpSp>
      <p:grpSp>
        <p:nvGrpSpPr>
          <p:cNvPr id="10" name="Group 46"/>
          <p:cNvGrpSpPr/>
          <p:nvPr/>
        </p:nvGrpSpPr>
        <p:grpSpPr bwMode="auto">
          <a:xfrm>
            <a:off x="5729536" y="3727302"/>
            <a:ext cx="3505200" cy="1130299"/>
            <a:chOff x="2784" y="2976"/>
            <a:chExt cx="2208" cy="712"/>
          </a:xfrm>
        </p:grpSpPr>
        <p:grpSp>
          <p:nvGrpSpPr>
            <p:cNvPr id="24593" name="Group 47"/>
            <p:cNvGrpSpPr/>
            <p:nvPr/>
          </p:nvGrpSpPr>
          <p:grpSpPr bwMode="auto">
            <a:xfrm>
              <a:off x="2784" y="2976"/>
              <a:ext cx="2208" cy="491"/>
              <a:chOff x="2112" y="3072"/>
              <a:chExt cx="2208" cy="491"/>
            </a:xfrm>
          </p:grpSpPr>
          <p:grpSp>
            <p:nvGrpSpPr>
              <p:cNvPr id="24595" name="Group 48"/>
              <p:cNvGrpSpPr/>
              <p:nvPr/>
            </p:nvGrpSpPr>
            <p:grpSpPr bwMode="auto">
              <a:xfrm>
                <a:off x="2112" y="3168"/>
                <a:ext cx="2208" cy="232"/>
                <a:chOff x="1152" y="3120"/>
                <a:chExt cx="2208" cy="232"/>
              </a:xfrm>
            </p:grpSpPr>
            <p:sp>
              <p:nvSpPr>
                <p:cNvPr id="2460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2" y="3120"/>
                  <a:ext cx="2208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zh-CN" altLang="en-US" sz="1800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1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3264"/>
                  <a:ext cx="16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02" name="Line 51"/>
                <p:cNvSpPr>
                  <a:spLocks noChangeShapeType="1"/>
                </p:cNvSpPr>
                <p:nvPr/>
              </p:nvSpPr>
              <p:spPr bwMode="auto">
                <a:xfrm>
                  <a:off x="2256" y="3216"/>
                  <a:ext cx="0" cy="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0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776" y="3168"/>
                  <a:ext cx="1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1000" b="0">
                      <a:latin typeface="Arial" panose="020B0604020202020204" pitchFamily="34" charset="0"/>
                    </a:rPr>
                    <a:t>●</a:t>
                  </a:r>
                </a:p>
              </p:txBody>
            </p:sp>
          </p:grpSp>
          <p:sp>
            <p:nvSpPr>
              <p:cNvPr id="24596" name="Text Box 53"/>
              <p:cNvSpPr txBox="1">
                <a:spLocks noChangeArrowheads="1"/>
              </p:cNvSpPr>
              <p:nvPr/>
            </p:nvSpPr>
            <p:spPr bwMode="auto">
              <a:xfrm>
                <a:off x="3120" y="3312"/>
                <a:ext cx="1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b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4597" name="Text Box 54"/>
              <p:cNvSpPr txBox="1">
                <a:spLocks noChangeArrowheads="1"/>
              </p:cNvSpPr>
              <p:nvPr/>
            </p:nvSpPr>
            <p:spPr bwMode="auto">
              <a:xfrm>
                <a:off x="2688" y="3312"/>
                <a:ext cx="288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latin typeface="Arial" panose="020B0604020202020204" pitchFamily="34" charset="0"/>
                  </a:rPr>
                  <a:t>-1</a:t>
                </a:r>
              </a:p>
            </p:txBody>
          </p:sp>
          <p:sp>
            <p:nvSpPr>
              <p:cNvPr id="24598" name="Line 55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9" name="Line 56"/>
              <p:cNvSpPr>
                <a:spLocks noChangeShapeType="1"/>
              </p:cNvSpPr>
              <p:nvPr/>
            </p:nvSpPr>
            <p:spPr bwMode="auto">
              <a:xfrm flipH="1">
                <a:off x="2208" y="307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4" name="Text Box 57"/>
            <p:cNvSpPr txBox="1">
              <a:spLocks noChangeArrowheads="1"/>
            </p:cNvSpPr>
            <p:nvPr/>
          </p:nvSpPr>
          <p:spPr bwMode="auto">
            <a:xfrm>
              <a:off x="3408" y="3456"/>
              <a:ext cx="3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0">
                  <a:latin typeface="Arial" panose="020B0604020202020204" pitchFamily="34" charset="0"/>
                </a:rPr>
                <a:t>⑷</a:t>
              </a:r>
            </a:p>
          </p:txBody>
        </p:sp>
      </p:grp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615315" y="5056505"/>
            <a:ext cx="1096137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总结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 </a:t>
            </a:r>
            <a:r>
              <a:rPr lang="zh-CN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用数轴表示不等式的解集的步骤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第一步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画数轴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第二步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定界点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第三步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定方向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②用数轴表示不等式的解集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应记住下面的规律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0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有等号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(≥ ,≤)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画实心点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无等号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(&gt;,&lt;)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画空心圆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大于向右画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小于向左画</a:t>
            </a:r>
            <a:r>
              <a:rPr lang="en-US" altLang="zh-CN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;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 bwMode="auto">
          <a:xfrm>
            <a:off x="725529" y="501697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练一练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29" grpId="0"/>
      <p:bldP spid="103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3101" y="1367579"/>
            <a:ext cx="10562167" cy="301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定义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：只含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一个未知数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，不等号左右两边都是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整式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，并且未知数的次数都是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一次</a:t>
            </a:r>
            <a:r>
              <a:rPr lang="zh-CN" alt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，像这样的不等式叫做一元一次不等式</a:t>
            </a:r>
            <a:r>
              <a:rPr lang="en-US" altLang="zh-CN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endParaRPr lang="zh-CN" altLang="en-US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b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4594344" y="294006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公式" r:id="rId4" imgW="914400" imgH="215900" progId="Equation.3">
                  <p:embed/>
                </p:oleObj>
              </mc:Choice>
              <mc:Fallback>
                <p:oleObj name="公式" r:id="rId4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4344" y="294006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知识梳理：</a:t>
            </a:r>
          </a:p>
        </p:txBody>
      </p:sp>
      <p:pic>
        <p:nvPicPr>
          <p:cNvPr id="4" name="16q8x24.jpg" descr="id:2147516838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3319145" y="3617595"/>
            <a:ext cx="4087495" cy="2875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3101" y="1367579"/>
            <a:ext cx="10562167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一元一次不等式与一元一次方程间的关系：</a:t>
            </a:r>
          </a:p>
        </p:txBody>
      </p:sp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4594344" y="2940064"/>
          <a:ext cx="179070" cy="4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公式" r:id="rId5" imgW="914400" imgH="215900" progId="Equation.3">
                  <p:embed/>
                </p:oleObj>
              </mc:Choice>
              <mc:Fallback>
                <p:oleObj name="公式" r:id="rId5" imgW="914400" imgH="215900" progId="Equation.3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344" y="2940064"/>
                        <a:ext cx="179070" cy="42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766169" y="464232"/>
            <a:ext cx="6908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44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766445" y="2659380"/>
          <a:ext cx="10586720" cy="258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25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一元一次方程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一元一次不等式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  <a:p>
                      <a:pPr algn="ctr">
                        <a:buNone/>
                      </a:pP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相同点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未知数个数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未知数次数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式子特点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含有未知数的式子均为整式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含有未知数的式子均为整式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不同点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表示关系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相等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不等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7fabe7b-72c7-46f9-a625-259dccc52df1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4e2be7d-a40e-49a2-9dc7-05c1ba027743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4e2be7d-a40e-49a2-9dc7-05c1ba02774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40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OMBINE_RELATE_SLIDE_ID" val="background20176891_1"/>
  <p:tag name="KSO_WM_TEMPLATE_SUBCATEGORY" val="0"/>
  <p:tag name="KSO_WM_TEMPLATE_THUMBS_INDEX" val="1、4、11、23、25、27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77407"/>
  <p:tag name="KSO_WM_TEMPLATE_MASTE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自定义 119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宽屏</PresentationFormat>
  <Paragraphs>159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汉仪旗黑-85S</vt:lpstr>
      <vt:lpstr>黑体</vt:lpstr>
      <vt:lpstr>华文楷体</vt:lpstr>
      <vt:lpstr>楷体</vt:lpstr>
      <vt:lpstr>隶书</vt:lpstr>
      <vt:lpstr>宋体</vt:lpstr>
      <vt:lpstr>微软雅黑</vt:lpstr>
      <vt:lpstr>Arial</vt:lpstr>
      <vt:lpstr>Calibri</vt:lpstr>
      <vt:lpstr>Comic Sans MS</vt:lpstr>
      <vt:lpstr>Tahoma</vt:lpstr>
      <vt:lpstr>Times New Roman</vt:lpstr>
      <vt:lpstr>Wingdings</vt:lpstr>
      <vt:lpstr>WWW.2PPT.COM
</vt:lpstr>
      <vt:lpstr>公式</vt:lpstr>
      <vt:lpstr>位图图像</vt:lpstr>
      <vt:lpstr>Equation.3</vt:lpstr>
      <vt:lpstr>一元一次不等式</vt:lpstr>
      <vt:lpstr>学习目标</vt:lpstr>
      <vt:lpstr>学习重难点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课后作业：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2018-09-13T02:31:00Z</dcterms:created>
  <dcterms:modified xsi:type="dcterms:W3CDTF">2023-01-16T14:28:40Z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ABCA27608474417BB0690871FB0F1258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