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404" r:id="rId3"/>
    <p:sldId id="405" r:id="rId4"/>
    <p:sldId id="443" r:id="rId5"/>
    <p:sldId id="444" r:id="rId6"/>
    <p:sldId id="445" r:id="rId7"/>
    <p:sldId id="446" r:id="rId8"/>
    <p:sldId id="409" r:id="rId9"/>
    <p:sldId id="435" r:id="rId10"/>
    <p:sldId id="447" r:id="rId11"/>
    <p:sldId id="411" r:id="rId12"/>
    <p:sldId id="438" r:id="rId13"/>
    <p:sldId id="448" r:id="rId14"/>
    <p:sldId id="456" r:id="rId15"/>
    <p:sldId id="457" r:id="rId16"/>
    <p:sldId id="458" r:id="rId17"/>
    <p:sldId id="459" r:id="rId18"/>
    <p:sldId id="460" r:id="rId19"/>
    <p:sldId id="413" r:id="rId20"/>
    <p:sldId id="439" r:id="rId21"/>
    <p:sldId id="449" r:id="rId22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10253F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10253F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10253F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10253F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10253F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400" b="1" kern="1200">
        <a:solidFill>
          <a:srgbClr val="10253F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400" b="1" kern="1200">
        <a:solidFill>
          <a:srgbClr val="10253F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400" b="1" kern="1200">
        <a:solidFill>
          <a:srgbClr val="10253F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400" b="1" kern="1200">
        <a:solidFill>
          <a:srgbClr val="10253F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CCCC"/>
    <a:srgbClr val="FFFFCC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44" autoAdjust="0"/>
    <p:restoredTop sz="95361" autoAdjust="0"/>
  </p:normalViewPr>
  <p:slideViewPr>
    <p:cSldViewPr>
      <p:cViewPr>
        <p:scale>
          <a:sx n="100" d="100"/>
          <a:sy n="100" d="100"/>
        </p:scale>
        <p:origin x="-252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7C84B19-60DC-4450-A24A-827A1F754E75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31E84DE-EAAF-4963-A88F-B663884CFD92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1E84DE-EAAF-4963-A88F-B663884CFD9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DAF60-4EBA-4ACA-BF06-BAE21CF42C42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F539A-49E8-4524-9759-65D6A04235A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B6917-37F9-4BE2-A2A9-6A0A3D657CFF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FA446-4B03-4464-BCF6-4737E32FA7D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43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03BA3-5073-4EFE-B471-377AAD4F6409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90BE1-E4F7-4511-9FDC-A95CD34330D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82DC9-0A59-40B6-AFC0-77AC4104D50C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E6591-2080-427E-B403-B2161C1CCFF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43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68877-FD8E-444B-9F38-FB7E5F10E025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A9036-BA27-4A64-AC5C-E05A048B297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58598-1A71-4DF1-8C09-320C3D255493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26EDC-48FC-4A84-A3D3-F781108B110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FBA90-9992-4D5D-AFF0-0879D9D853AA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0F4C4-A4D0-4135-9FC8-4D5C9F2653F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EF571-7EE5-491C-94C2-5001A92014A6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739CE-816F-46E2-8F77-7D731FDDC95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26C2A-7A20-4909-95C8-0DE6A344851E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7FAF1-BE71-4E2B-ABE4-83CDF3AAD28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152B5-BBAA-4EF3-9DCD-8E04BA11FA07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E40A3-D1C0-4346-9B30-9D6625A369D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41531-F024-4326-AD84-5FC6F6C38609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35969-CB4B-4364-88A1-A78B635DD2C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01105182246341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/>
          <p:cNvSpPr>
            <a:spLocks noGrp="1"/>
          </p:cNvSpPr>
          <p:nvPr/>
        </p:nvSpPr>
        <p:spPr bwMode="auto">
          <a:xfrm>
            <a:off x="716236" y="1412776"/>
            <a:ext cx="7772400" cy="196003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4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7 </a:t>
            </a:r>
            <a:r>
              <a:rPr lang="en-US" altLang="zh-CN" sz="4800" dirty="0">
                <a:solidFill>
                  <a:schemeClr val="accent1"/>
                </a:solidFill>
                <a:latin typeface="Times New Roman" panose="02020603050405020304" pitchFamily="18" charset="0"/>
              </a:rPr>
              <a:t>Protect the Earth </a:t>
            </a:r>
            <a:endParaRPr lang="zh-CN" altLang="en-US" sz="4800" dirty="0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39" name="文本框 4"/>
          <p:cNvSpPr txBox="1">
            <a:spLocks noChangeArrowheads="1"/>
          </p:cNvSpPr>
          <p:nvPr/>
        </p:nvSpPr>
        <p:spPr bwMode="auto">
          <a:xfrm>
            <a:off x="3444190" y="3745068"/>
            <a:ext cx="2262187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6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基础知识</a:t>
            </a:r>
            <a:endParaRPr lang="en-US" altLang="zh-CN" sz="3600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928037" y="5517232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1763713" y="1987551"/>
            <a:ext cx="338455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9.save energy </a:t>
            </a:r>
            <a:endParaRPr lang="zh-CN" altLang="en-US" dirty="0"/>
          </a:p>
        </p:txBody>
      </p:sp>
      <p:grpSp>
        <p:nvGrpSpPr>
          <p:cNvPr id="33795" name="TextBox 3"/>
          <p:cNvGrpSpPr/>
          <p:nvPr/>
        </p:nvGrpSpPr>
        <p:grpSpPr bwMode="auto">
          <a:xfrm>
            <a:off x="395289" y="357718"/>
            <a:ext cx="1463675" cy="772583"/>
            <a:chOff x="257" y="165"/>
            <a:chExt cx="922" cy="365"/>
          </a:xfrm>
        </p:grpSpPr>
        <p:pic>
          <p:nvPicPr>
            <p:cNvPr id="33796" name="TextBox 3"/>
            <p:cNvPicPr>
              <a:picLocks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57" y="165"/>
              <a:ext cx="922" cy="36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33797" name="Text Box 14"/>
            <p:cNvSpPr txBox="1">
              <a:spLocks noChangeArrowheads="1"/>
            </p:cNvSpPr>
            <p:nvPr/>
          </p:nvSpPr>
          <p:spPr bwMode="auto">
            <a:xfrm>
              <a:off x="310" y="216"/>
              <a:ext cx="824" cy="18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000"/>
                <a:t>重点短语 </a:t>
              </a:r>
            </a:p>
          </p:txBody>
        </p:sp>
      </p:grp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5148264" y="1987551"/>
            <a:ext cx="216058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dirty="0"/>
              <a:t>节能 </a:t>
            </a: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1784351" y="2768600"/>
            <a:ext cx="336391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10.reuse and save water </a:t>
            </a:r>
            <a:endParaRPr lang="zh-CN" altLang="en-US" dirty="0"/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5240338" y="2819400"/>
            <a:ext cx="271621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dirty="0"/>
              <a:t>再利用和节约水 </a:t>
            </a: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1784351" y="3587751"/>
            <a:ext cx="230346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11.cut down </a:t>
            </a:r>
            <a:endParaRPr lang="zh-CN" altLang="en-US" dirty="0"/>
          </a:p>
        </p:txBody>
      </p: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5168900" y="3587751"/>
            <a:ext cx="21605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dirty="0"/>
              <a:t>砍掉 </a:t>
            </a:r>
          </a:p>
        </p:txBody>
      </p: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1784351" y="4451351"/>
            <a:ext cx="372427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/>
              <a:t>12.help keep the air clean </a:t>
            </a:r>
            <a:endParaRPr lang="zh-CN" altLang="en-US"/>
          </a:p>
        </p:txBody>
      </p:sp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5168900" y="4451351"/>
            <a:ext cx="21605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/>
              <a:t>帮助净化空气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TextBox 3"/>
          <p:cNvGrpSpPr/>
          <p:nvPr/>
        </p:nvGrpSpPr>
        <p:grpSpPr bwMode="auto">
          <a:xfrm>
            <a:off x="395289" y="357718"/>
            <a:ext cx="1463675" cy="772583"/>
            <a:chOff x="257" y="165"/>
            <a:chExt cx="922" cy="365"/>
          </a:xfrm>
        </p:grpSpPr>
        <p:pic>
          <p:nvPicPr>
            <p:cNvPr id="22534" name="TextBox 3"/>
            <p:cNvPicPr>
              <a:picLocks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57" y="165"/>
              <a:ext cx="922" cy="36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2535" name="Text Box 15"/>
            <p:cNvSpPr txBox="1">
              <a:spLocks noChangeArrowheads="1"/>
            </p:cNvSpPr>
            <p:nvPr/>
          </p:nvSpPr>
          <p:spPr bwMode="auto">
            <a:xfrm>
              <a:off x="310" y="216"/>
              <a:ext cx="824" cy="18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000" dirty="0"/>
                <a:t>重点句型 </a:t>
              </a:r>
            </a:p>
          </p:txBody>
        </p:sp>
      </p:grpSp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1042989" y="2277533"/>
            <a:ext cx="484028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 1.We use water to clean things. </a:t>
            </a:r>
            <a:endParaRPr lang="zh-CN" altLang="en-US" dirty="0"/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1260475" y="3236384"/>
            <a:ext cx="381635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dirty="0"/>
              <a:t>我们用水洗东西</a:t>
            </a:r>
            <a:r>
              <a:rPr lang="en-US" altLang="zh-CN" dirty="0"/>
              <a:t>. </a:t>
            </a:r>
            <a:endParaRPr lang="zh-CN" altLang="en-US" dirty="0"/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971551" y="4195233"/>
            <a:ext cx="568801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2.We use plastic to make bags and bottles. </a:t>
            </a:r>
            <a:endParaRPr lang="zh-CN" altLang="en-US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309688" y="5058833"/>
            <a:ext cx="369411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dirty="0"/>
              <a:t>我们用塑料制作包和瓶子</a:t>
            </a:r>
            <a:r>
              <a:rPr lang="en-US" altLang="zh-CN" dirty="0"/>
              <a:t>. 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4813" y="258233"/>
            <a:ext cx="1641475" cy="20193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21656" y="2143761"/>
            <a:ext cx="1038225" cy="18161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92291" y="2143761"/>
            <a:ext cx="619125" cy="1943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4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TextBox 3"/>
          <p:cNvGrpSpPr/>
          <p:nvPr/>
        </p:nvGrpSpPr>
        <p:grpSpPr bwMode="auto">
          <a:xfrm>
            <a:off x="395289" y="357718"/>
            <a:ext cx="1463675" cy="772583"/>
            <a:chOff x="257" y="165"/>
            <a:chExt cx="922" cy="365"/>
          </a:xfrm>
        </p:grpSpPr>
        <p:pic>
          <p:nvPicPr>
            <p:cNvPr id="23558" name="TextBox 3"/>
            <p:cNvPicPr>
              <a:picLocks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57" y="165"/>
              <a:ext cx="922" cy="36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3559" name="Text Box 15"/>
            <p:cNvSpPr txBox="1">
              <a:spLocks noChangeArrowheads="1"/>
            </p:cNvSpPr>
            <p:nvPr/>
          </p:nvSpPr>
          <p:spPr bwMode="auto">
            <a:xfrm>
              <a:off x="310" y="216"/>
              <a:ext cx="824" cy="18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000"/>
                <a:t>重点句型 </a:t>
              </a:r>
            </a:p>
          </p:txBody>
        </p:sp>
      </p:grpSp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827089" y="2084917"/>
            <a:ext cx="70199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3.We should use paper bags and glass bottles. </a:t>
            </a:r>
            <a:endParaRPr lang="zh-CN" altLang="en-US" dirty="0"/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1260476" y="3012017"/>
            <a:ext cx="604837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dirty="0"/>
              <a:t>我们应该使用纸袋和玻璃瓶</a:t>
            </a:r>
            <a:r>
              <a:rPr lang="en-US" altLang="zh-CN" dirty="0"/>
              <a:t>. </a:t>
            </a:r>
            <a:endParaRPr lang="zh-CN" altLang="en-US" dirty="0"/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827088" y="3909484"/>
            <a:ext cx="568801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4.We should not cut down too many trees. </a:t>
            </a:r>
            <a:endParaRPr lang="zh-CN" altLang="en-US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258888" y="4836584"/>
            <a:ext cx="369411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dirty="0"/>
              <a:t>我们不应该砍太多的树</a:t>
            </a:r>
            <a:r>
              <a:rPr lang="en-US" altLang="zh-CN" dirty="0"/>
              <a:t>.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4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TextBox 3"/>
          <p:cNvGrpSpPr/>
          <p:nvPr/>
        </p:nvGrpSpPr>
        <p:grpSpPr bwMode="auto">
          <a:xfrm>
            <a:off x="395289" y="357718"/>
            <a:ext cx="1463675" cy="772583"/>
            <a:chOff x="257" y="165"/>
            <a:chExt cx="922" cy="365"/>
          </a:xfrm>
        </p:grpSpPr>
        <p:pic>
          <p:nvPicPr>
            <p:cNvPr id="34819" name="TextBox 3"/>
            <p:cNvPicPr>
              <a:picLocks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57" y="165"/>
              <a:ext cx="922" cy="36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34820" name="Text Box 15"/>
            <p:cNvSpPr txBox="1">
              <a:spLocks noChangeArrowheads="1"/>
            </p:cNvSpPr>
            <p:nvPr/>
          </p:nvSpPr>
          <p:spPr bwMode="auto">
            <a:xfrm>
              <a:off x="310" y="216"/>
              <a:ext cx="824" cy="18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000"/>
                <a:t>重点句型 </a:t>
              </a:r>
            </a:p>
          </p:txBody>
        </p:sp>
      </p:grpSp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1260159" y="1943524"/>
            <a:ext cx="70199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5.Too much plastic is bad for the Earth. </a:t>
            </a:r>
            <a:endParaRPr lang="zh-CN" altLang="en-US" dirty="0"/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1660526" y="2929891"/>
            <a:ext cx="604837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dirty="0"/>
              <a:t>太多的塑料对地球有害</a:t>
            </a:r>
            <a:r>
              <a:rPr lang="en-US" altLang="zh-CN" dirty="0"/>
              <a:t>. 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7526" y="3751580"/>
            <a:ext cx="2896235" cy="248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8956" y="1154854"/>
            <a:ext cx="5217795" cy="45482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64691" y="1529927"/>
            <a:ext cx="5215255" cy="44500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4355" y="757767"/>
            <a:ext cx="4942840" cy="901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35431" y="862754"/>
            <a:ext cx="5625465" cy="46346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66241" y="758613"/>
            <a:ext cx="5702935" cy="51849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14780" y="847513"/>
            <a:ext cx="5993130" cy="497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TextBox 3"/>
          <p:cNvGrpSpPr/>
          <p:nvPr/>
        </p:nvGrpSpPr>
        <p:grpSpPr bwMode="auto">
          <a:xfrm>
            <a:off x="395289" y="357718"/>
            <a:ext cx="1463675" cy="772583"/>
            <a:chOff x="257" y="165"/>
            <a:chExt cx="922" cy="365"/>
          </a:xfrm>
        </p:grpSpPr>
        <p:pic>
          <p:nvPicPr>
            <p:cNvPr id="24580" name="TextBox 3"/>
            <p:cNvPicPr>
              <a:picLocks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57" y="165"/>
              <a:ext cx="922" cy="36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4581" name="Text Box 30"/>
            <p:cNvSpPr txBox="1">
              <a:spLocks noChangeArrowheads="1"/>
            </p:cNvSpPr>
            <p:nvPr/>
          </p:nvSpPr>
          <p:spPr bwMode="auto">
            <a:xfrm>
              <a:off x="310" y="216"/>
              <a:ext cx="824" cy="18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000" dirty="0"/>
                <a:t>重点语法 </a:t>
              </a:r>
            </a:p>
          </p:txBody>
        </p:sp>
      </p:grpSp>
      <p:sp>
        <p:nvSpPr>
          <p:cNvPr id="24578" name="Rectangle 31"/>
          <p:cNvSpPr>
            <a:spLocks noChangeArrowheads="1"/>
          </p:cNvSpPr>
          <p:nvPr/>
        </p:nvSpPr>
        <p:spPr bwMode="auto">
          <a:xfrm>
            <a:off x="1116014" y="2371636"/>
            <a:ext cx="7127875" cy="1200329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anchor="ctr">
            <a:spAutoFit/>
          </a:bodyPr>
          <a:lstStyle/>
          <a:p>
            <a:r>
              <a:rPr lang="zh-CN" altLang="en-US" dirty="0"/>
              <a:t>情态动词本身有一定的词义，但不能单独使用，必须与后面的动词原形（行为动词、系动词）构成句子的谓语，情态动词无人称和数的变化。 </a:t>
            </a: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1116013" y="4146552"/>
            <a:ext cx="6985000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zh-CN" dirty="0"/>
              <a:t>常见的情态动词有：</a:t>
            </a:r>
            <a:r>
              <a:rPr lang="en-US" altLang="zh-CN" dirty="0"/>
              <a:t>can(could), may, must, have to, shall(should), will(would)</a:t>
            </a:r>
            <a:r>
              <a:rPr lang="zh-CN" altLang="en-US" dirty="0"/>
              <a:t>等。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TextBox 3"/>
          <p:cNvGrpSpPr/>
          <p:nvPr/>
        </p:nvGrpSpPr>
        <p:grpSpPr bwMode="auto">
          <a:xfrm>
            <a:off x="395289" y="357718"/>
            <a:ext cx="1463675" cy="772583"/>
            <a:chOff x="257" y="165"/>
            <a:chExt cx="922" cy="365"/>
          </a:xfrm>
        </p:grpSpPr>
        <p:pic>
          <p:nvPicPr>
            <p:cNvPr id="15368" name="TextBox 3"/>
            <p:cNvPicPr>
              <a:picLocks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57" y="165"/>
              <a:ext cx="922" cy="36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5369" name="Text Box 4"/>
            <p:cNvSpPr txBox="1">
              <a:spLocks noChangeArrowheads="1"/>
            </p:cNvSpPr>
            <p:nvPr/>
          </p:nvSpPr>
          <p:spPr bwMode="auto">
            <a:xfrm>
              <a:off x="310" y="216"/>
              <a:ext cx="824" cy="18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000" dirty="0"/>
                <a:t>重点单词 </a:t>
              </a:r>
            </a:p>
          </p:txBody>
        </p:sp>
      </p:grpSp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1979613" y="1843617"/>
            <a:ext cx="165576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1.protect </a:t>
            </a:r>
            <a:endParaRPr lang="zh-CN" altLang="en-US" dirty="0"/>
          </a:p>
        </p:txBody>
      </p:sp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3779839" y="1892300"/>
            <a:ext cx="22320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dirty="0"/>
              <a:t>保护 </a:t>
            </a: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1979614" y="2948517"/>
            <a:ext cx="11525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2.Earth </a:t>
            </a:r>
            <a:endParaRPr lang="zh-CN" altLang="en-US" dirty="0"/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3779839" y="2853267"/>
            <a:ext cx="20161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dirty="0"/>
              <a:t>地球 </a:t>
            </a: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4103689" y="4552951"/>
            <a:ext cx="13684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3.oil </a:t>
            </a:r>
            <a:endParaRPr lang="zh-CN" altLang="en-US" dirty="0"/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5052379" y="4553373"/>
            <a:ext cx="20161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dirty="0"/>
              <a:t>石油 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281" y="1467273"/>
            <a:ext cx="2101215" cy="21793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98675" y="3792220"/>
            <a:ext cx="1417320" cy="213190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4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1" name="TextBox 3"/>
          <p:cNvGrpSpPr/>
          <p:nvPr/>
        </p:nvGrpSpPr>
        <p:grpSpPr bwMode="auto">
          <a:xfrm>
            <a:off x="395289" y="357718"/>
            <a:ext cx="1463675" cy="772583"/>
            <a:chOff x="257" y="165"/>
            <a:chExt cx="922" cy="365"/>
          </a:xfrm>
        </p:grpSpPr>
        <p:pic>
          <p:nvPicPr>
            <p:cNvPr id="25604" name="TextBox 3"/>
            <p:cNvPicPr>
              <a:picLocks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57" y="165"/>
              <a:ext cx="922" cy="36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5605" name="Text Box 30"/>
            <p:cNvSpPr txBox="1">
              <a:spLocks noChangeArrowheads="1"/>
            </p:cNvSpPr>
            <p:nvPr/>
          </p:nvSpPr>
          <p:spPr bwMode="auto">
            <a:xfrm>
              <a:off x="310" y="216"/>
              <a:ext cx="824" cy="18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000"/>
                <a:t>重点语法 </a:t>
              </a:r>
            </a:p>
          </p:txBody>
        </p:sp>
      </p:grpSp>
      <p:sp>
        <p:nvSpPr>
          <p:cNvPr id="25602" name="Rectangle 31"/>
          <p:cNvSpPr>
            <a:spLocks noChangeArrowheads="1"/>
          </p:cNvSpPr>
          <p:nvPr/>
        </p:nvSpPr>
        <p:spPr bwMode="auto">
          <a:xfrm>
            <a:off x="1116014" y="1542934"/>
            <a:ext cx="6840537" cy="46166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anchor="ctr">
            <a:spAutoFit/>
          </a:bodyPr>
          <a:lstStyle/>
          <a:p>
            <a:r>
              <a:rPr lang="zh-CN" altLang="en-US" dirty="0"/>
              <a:t>含情态动词的各种句式：</a:t>
            </a: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1116013" y="2948518"/>
            <a:ext cx="7200900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1.</a:t>
            </a:r>
            <a:r>
              <a:rPr lang="zh-CN" altLang="en-US" dirty="0"/>
              <a:t>肯定句结构</a:t>
            </a:r>
            <a:r>
              <a:rPr lang="en-US" altLang="zh-CN" dirty="0"/>
              <a:t>: </a:t>
            </a:r>
            <a:r>
              <a:rPr lang="zh-CN" altLang="en-US" dirty="0"/>
              <a:t>主语</a:t>
            </a:r>
            <a:r>
              <a:rPr lang="en-US" altLang="zh-CN" dirty="0"/>
              <a:t>+</a:t>
            </a:r>
            <a:r>
              <a:rPr lang="zh-CN" altLang="en-US" dirty="0"/>
              <a:t>情态动词</a:t>
            </a:r>
            <a:r>
              <a:rPr lang="en-US" altLang="zh-CN" dirty="0"/>
              <a:t>+</a:t>
            </a:r>
            <a:r>
              <a:rPr lang="zh-CN" altLang="en-US" dirty="0"/>
              <a:t>动词原形</a:t>
            </a:r>
            <a:r>
              <a:rPr lang="en-US" altLang="zh-CN" dirty="0"/>
              <a:t>+</a:t>
            </a:r>
            <a:r>
              <a:rPr lang="zh-CN" altLang="en-US" dirty="0"/>
              <a:t>其他</a:t>
            </a:r>
            <a:r>
              <a:rPr lang="en-US" altLang="zh-CN" dirty="0"/>
              <a:t>.</a:t>
            </a:r>
          </a:p>
          <a:p>
            <a:r>
              <a:rPr lang="zh-CN" altLang="en-US" dirty="0"/>
              <a:t>如</a:t>
            </a:r>
            <a:r>
              <a:rPr lang="en-US" altLang="zh-CN" dirty="0"/>
              <a:t>: You should read books now.</a:t>
            </a:r>
            <a:r>
              <a:rPr lang="zh-CN" altLang="en-US" dirty="0"/>
              <a:t>你现在应该看书了</a:t>
            </a:r>
            <a:r>
              <a:rPr lang="en-US" altLang="zh-CN" dirty="0"/>
              <a:t>.</a:t>
            </a:r>
          </a:p>
        </p:txBody>
      </p:sp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1116013" y="4252385"/>
            <a:ext cx="7200900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2.</a:t>
            </a:r>
            <a:r>
              <a:rPr lang="zh-CN" altLang="en-US" dirty="0"/>
              <a:t>否定句结构</a:t>
            </a:r>
            <a:r>
              <a:rPr lang="en-US" altLang="zh-CN" dirty="0"/>
              <a:t>:</a:t>
            </a:r>
            <a:r>
              <a:rPr lang="zh-CN" altLang="en-US" dirty="0"/>
              <a:t>主语</a:t>
            </a:r>
            <a:r>
              <a:rPr lang="en-US" altLang="zh-CN" dirty="0"/>
              <a:t>+</a:t>
            </a:r>
            <a:r>
              <a:rPr lang="zh-CN" altLang="en-US" dirty="0"/>
              <a:t>情态动词</a:t>
            </a:r>
            <a:r>
              <a:rPr lang="en-US" altLang="zh-CN" dirty="0"/>
              <a:t>+not+</a:t>
            </a:r>
            <a:r>
              <a:rPr lang="zh-CN" altLang="en-US" dirty="0"/>
              <a:t>动词原形</a:t>
            </a:r>
            <a:r>
              <a:rPr lang="en-US" altLang="zh-CN" dirty="0"/>
              <a:t>+</a:t>
            </a:r>
            <a:r>
              <a:rPr lang="zh-CN" altLang="en-US" dirty="0"/>
              <a:t>其他</a:t>
            </a:r>
            <a:r>
              <a:rPr lang="en-US" altLang="zh-CN" dirty="0"/>
              <a:t>.</a:t>
            </a:r>
          </a:p>
          <a:p>
            <a:r>
              <a:rPr lang="zh-CN" altLang="en-US" dirty="0"/>
              <a:t>如</a:t>
            </a:r>
            <a:r>
              <a:rPr lang="en-US" altLang="zh-CN" dirty="0"/>
              <a:t>:We shouldn't waste energy.</a:t>
            </a:r>
            <a:r>
              <a:rPr lang="zh-CN" altLang="en-US" dirty="0"/>
              <a:t>我们不应该浪费能源</a:t>
            </a:r>
            <a:r>
              <a:rPr lang="en-US" altLang="zh-CN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TextBox 3"/>
          <p:cNvGrpSpPr/>
          <p:nvPr/>
        </p:nvGrpSpPr>
        <p:grpSpPr bwMode="auto">
          <a:xfrm>
            <a:off x="395289" y="357718"/>
            <a:ext cx="1463675" cy="772583"/>
            <a:chOff x="257" y="165"/>
            <a:chExt cx="922" cy="365"/>
          </a:xfrm>
        </p:grpSpPr>
        <p:pic>
          <p:nvPicPr>
            <p:cNvPr id="35843" name="TextBox 3"/>
            <p:cNvPicPr>
              <a:picLocks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57" y="165"/>
              <a:ext cx="922" cy="36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35844" name="Text Box 30"/>
            <p:cNvSpPr txBox="1">
              <a:spLocks noChangeArrowheads="1"/>
            </p:cNvSpPr>
            <p:nvPr/>
          </p:nvSpPr>
          <p:spPr bwMode="auto">
            <a:xfrm>
              <a:off x="310" y="216"/>
              <a:ext cx="824" cy="18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000"/>
                <a:t>重点语法 </a:t>
              </a:r>
            </a:p>
          </p:txBody>
        </p:sp>
      </p:grp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1116013" y="1989667"/>
            <a:ext cx="7200900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3.</a:t>
            </a:r>
            <a:r>
              <a:rPr lang="zh-CN" altLang="en-US" dirty="0"/>
              <a:t>一般疑问句结构</a:t>
            </a:r>
            <a:r>
              <a:rPr lang="en-US" altLang="zh-CN" dirty="0"/>
              <a:t>: </a:t>
            </a:r>
            <a:r>
              <a:rPr lang="zh-CN" altLang="en-US" dirty="0"/>
              <a:t>情态动词</a:t>
            </a:r>
            <a:r>
              <a:rPr lang="en-US" altLang="zh-CN" dirty="0"/>
              <a:t>+</a:t>
            </a:r>
            <a:r>
              <a:rPr lang="zh-CN" altLang="en-US" dirty="0"/>
              <a:t>主语</a:t>
            </a:r>
            <a:r>
              <a:rPr lang="en-US" altLang="zh-CN" dirty="0"/>
              <a:t>+</a:t>
            </a:r>
            <a:r>
              <a:rPr lang="zh-CN" altLang="en-US" dirty="0"/>
              <a:t>动词原形</a:t>
            </a:r>
            <a:r>
              <a:rPr lang="en-US" altLang="zh-CN" dirty="0"/>
              <a:t>+</a:t>
            </a:r>
            <a:r>
              <a:rPr lang="zh-CN" altLang="en-US" dirty="0"/>
              <a:t>其他</a:t>
            </a:r>
            <a:r>
              <a:rPr lang="en-US" altLang="zh-CN" dirty="0"/>
              <a:t>?</a:t>
            </a:r>
          </a:p>
          <a:p>
            <a:r>
              <a:rPr lang="zh-CN" altLang="en-US" dirty="0"/>
              <a:t>如</a:t>
            </a:r>
            <a:r>
              <a:rPr lang="en-US" altLang="zh-CN" dirty="0"/>
              <a:t>:Shall we go to the library now? </a:t>
            </a:r>
            <a:r>
              <a:rPr lang="zh-CN" altLang="en-US" dirty="0"/>
              <a:t>我们现在去图书馆好吗</a:t>
            </a:r>
            <a:r>
              <a:rPr lang="en-US" altLang="zh-CN" dirty="0"/>
              <a:t>?</a:t>
            </a:r>
          </a:p>
        </p:txBody>
      </p:sp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1116013" y="4004733"/>
            <a:ext cx="7200900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4.</a:t>
            </a:r>
            <a:r>
              <a:rPr lang="zh-CN" altLang="en-US" dirty="0"/>
              <a:t>特殊疑问句结构</a:t>
            </a:r>
            <a:r>
              <a:rPr lang="en-US" altLang="zh-CN" dirty="0"/>
              <a:t>:</a:t>
            </a:r>
            <a:r>
              <a:rPr lang="zh-CN" altLang="en-US" dirty="0"/>
              <a:t>特殊疑问词</a:t>
            </a:r>
            <a:r>
              <a:rPr lang="en-US" altLang="zh-CN" dirty="0"/>
              <a:t>+</a:t>
            </a:r>
            <a:r>
              <a:rPr lang="zh-CN" altLang="en-US" dirty="0"/>
              <a:t>情态动词</a:t>
            </a:r>
            <a:r>
              <a:rPr lang="en-US" altLang="zh-CN" dirty="0"/>
              <a:t>+</a:t>
            </a:r>
            <a:r>
              <a:rPr lang="zh-CN" altLang="en-US" dirty="0"/>
              <a:t>主语</a:t>
            </a:r>
            <a:r>
              <a:rPr lang="en-US" altLang="zh-CN" dirty="0"/>
              <a:t>+</a:t>
            </a:r>
            <a:r>
              <a:rPr lang="zh-CN" altLang="en-US" dirty="0"/>
              <a:t>动词原形</a:t>
            </a:r>
            <a:r>
              <a:rPr lang="en-US" altLang="zh-CN" dirty="0"/>
              <a:t>+</a:t>
            </a:r>
            <a:r>
              <a:rPr lang="zh-CN" altLang="en-US" dirty="0"/>
              <a:t>其他</a:t>
            </a:r>
            <a:r>
              <a:rPr lang="en-US" altLang="zh-CN" dirty="0" smtClean="0"/>
              <a:t>? </a:t>
            </a:r>
            <a:endParaRPr lang="en-US" altLang="zh-CN" dirty="0"/>
          </a:p>
          <a:p>
            <a:r>
              <a:rPr lang="zh-CN" altLang="en-US" dirty="0"/>
              <a:t>如</a:t>
            </a:r>
            <a:r>
              <a:rPr lang="en-US" altLang="zh-CN" dirty="0"/>
              <a:t>:What should we do now? </a:t>
            </a:r>
            <a:r>
              <a:rPr lang="zh-CN" altLang="en-US" dirty="0"/>
              <a:t>我们现在应该做什么</a:t>
            </a:r>
            <a:r>
              <a:rPr lang="en-US" altLang="zh-CN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TextBox 3"/>
          <p:cNvGrpSpPr/>
          <p:nvPr/>
        </p:nvGrpSpPr>
        <p:grpSpPr bwMode="auto">
          <a:xfrm>
            <a:off x="395289" y="357718"/>
            <a:ext cx="1463675" cy="772583"/>
            <a:chOff x="257" y="165"/>
            <a:chExt cx="922" cy="365"/>
          </a:xfrm>
        </p:grpSpPr>
        <p:pic>
          <p:nvPicPr>
            <p:cNvPr id="16392" name="TextBox 3"/>
            <p:cNvPicPr>
              <a:picLocks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57" y="165"/>
              <a:ext cx="922" cy="36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6393" name="Text Box 14"/>
            <p:cNvSpPr txBox="1">
              <a:spLocks noChangeArrowheads="1"/>
            </p:cNvSpPr>
            <p:nvPr/>
          </p:nvSpPr>
          <p:spPr bwMode="auto">
            <a:xfrm>
              <a:off x="310" y="216"/>
              <a:ext cx="824" cy="18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000"/>
                <a:t>重点单词 </a:t>
              </a:r>
            </a:p>
          </p:txBody>
        </p:sp>
      </p:grp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1979614" y="2180167"/>
            <a:ext cx="194468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4.drive </a:t>
            </a:r>
            <a:endParaRPr lang="zh-CN" altLang="en-US" dirty="0"/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3995738" y="2180167"/>
            <a:ext cx="208915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dirty="0"/>
              <a:t>开车</a:t>
            </a:r>
            <a:r>
              <a:rPr lang="en-US" altLang="zh-CN" dirty="0"/>
              <a:t>,</a:t>
            </a:r>
            <a:r>
              <a:rPr lang="zh-CN" altLang="en-US" dirty="0"/>
              <a:t>驾驶 </a:t>
            </a:r>
          </a:p>
        </p:txBody>
      </p:sp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1979613" y="3009053"/>
            <a:ext cx="165576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5.other </a:t>
            </a:r>
            <a:endParaRPr lang="zh-CN" altLang="en-US" dirty="0"/>
          </a:p>
        </p:txBody>
      </p:sp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3923984" y="3141133"/>
            <a:ext cx="18002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dirty="0"/>
              <a:t>其他的 </a:t>
            </a: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3995738" y="4627033"/>
            <a:ext cx="22320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6.glass </a:t>
            </a:r>
            <a:endParaRPr lang="zh-CN" altLang="en-US" dirty="0"/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5580380" y="4627033"/>
            <a:ext cx="136683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dirty="0"/>
              <a:t>玻璃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7526" y="3750734"/>
            <a:ext cx="1776095" cy="208872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5205" y="1519767"/>
            <a:ext cx="1485900" cy="1930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/>
      <p:bldP spid="3" grpId="0"/>
      <p:bldP spid="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TextBox 3"/>
          <p:cNvGrpSpPr/>
          <p:nvPr/>
        </p:nvGrpSpPr>
        <p:grpSpPr bwMode="auto">
          <a:xfrm>
            <a:off x="395289" y="357718"/>
            <a:ext cx="1463675" cy="772583"/>
            <a:chOff x="257" y="165"/>
            <a:chExt cx="922" cy="365"/>
          </a:xfrm>
        </p:grpSpPr>
        <p:pic>
          <p:nvPicPr>
            <p:cNvPr id="29699" name="TextBox 3"/>
            <p:cNvPicPr>
              <a:picLocks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57" y="165"/>
              <a:ext cx="922" cy="36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9700" name="Text Box 14"/>
            <p:cNvSpPr txBox="1">
              <a:spLocks noChangeArrowheads="1"/>
            </p:cNvSpPr>
            <p:nvPr/>
          </p:nvSpPr>
          <p:spPr bwMode="auto">
            <a:xfrm>
              <a:off x="310" y="216"/>
              <a:ext cx="824" cy="18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000"/>
                <a:t>重点单词 </a:t>
              </a:r>
            </a:p>
          </p:txBody>
        </p:sp>
      </p:grp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2051369" y="1755987"/>
            <a:ext cx="194468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7.save </a:t>
            </a:r>
            <a:endParaRPr lang="zh-CN" altLang="en-US" dirty="0"/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4211638" y="1882987"/>
            <a:ext cx="208915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dirty="0"/>
              <a:t>节约 </a:t>
            </a:r>
          </a:p>
        </p:txBody>
      </p:sp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2051368" y="2865967"/>
            <a:ext cx="165576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8.useful </a:t>
            </a:r>
            <a:endParaRPr lang="zh-CN" altLang="en-US" dirty="0"/>
          </a:p>
        </p:txBody>
      </p:sp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3917634" y="2865967"/>
            <a:ext cx="18002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dirty="0"/>
              <a:t>有用的 </a:t>
            </a: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2051369" y="4017433"/>
            <a:ext cx="22320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9.much </a:t>
            </a:r>
            <a:endParaRPr lang="zh-CN" altLang="en-US" dirty="0"/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4283710" y="3905673"/>
            <a:ext cx="136683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dirty="0"/>
              <a:t>很多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051051" y="5104554"/>
            <a:ext cx="165576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10.project </a:t>
            </a:r>
            <a:endParaRPr lang="zh-CN" altLang="en-US" dirty="0"/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3850641" y="5104553"/>
            <a:ext cx="18002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dirty="0"/>
              <a:t>课题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/>
      <p:bldP spid="3" grpId="0"/>
      <p:bldP spid="4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TextBox 3"/>
          <p:cNvGrpSpPr/>
          <p:nvPr/>
        </p:nvGrpSpPr>
        <p:grpSpPr bwMode="auto">
          <a:xfrm>
            <a:off x="395289" y="357718"/>
            <a:ext cx="1463675" cy="772583"/>
            <a:chOff x="257" y="165"/>
            <a:chExt cx="922" cy="365"/>
          </a:xfrm>
        </p:grpSpPr>
        <p:pic>
          <p:nvPicPr>
            <p:cNvPr id="30723" name="TextBox 3"/>
            <p:cNvPicPr>
              <a:picLocks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57" y="165"/>
              <a:ext cx="922" cy="36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30724" name="Text Box 14"/>
            <p:cNvSpPr txBox="1">
              <a:spLocks noChangeArrowheads="1"/>
            </p:cNvSpPr>
            <p:nvPr/>
          </p:nvSpPr>
          <p:spPr bwMode="auto">
            <a:xfrm>
              <a:off x="310" y="216"/>
              <a:ext cx="824" cy="18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000"/>
                <a:t>重点单词 </a:t>
              </a:r>
            </a:p>
          </p:txBody>
        </p:sp>
      </p:grp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1834834" y="1356361"/>
            <a:ext cx="194468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/>
              <a:t>11.waste </a:t>
            </a:r>
            <a:endParaRPr lang="zh-CN" altLang="en-US"/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4038283" y="1356361"/>
            <a:ext cx="208915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/>
              <a:t> </a:t>
            </a:r>
            <a:r>
              <a:rPr lang="zh-CN" altLang="en-US"/>
              <a:t>浪费 </a:t>
            </a:r>
          </a:p>
        </p:txBody>
      </p:sp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1858963" y="3223261"/>
            <a:ext cx="165576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/>
              <a:t>13.reuse </a:t>
            </a:r>
            <a:endParaRPr lang="zh-CN" altLang="en-US"/>
          </a:p>
        </p:txBody>
      </p:sp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3671889" y="3124200"/>
            <a:ext cx="18002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/>
              <a:t>再利用 </a:t>
            </a: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1858964" y="2265681"/>
            <a:ext cx="22320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/>
              <a:t>12.energy </a:t>
            </a:r>
            <a:endParaRPr lang="zh-CN" altLang="en-US"/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4038600" y="2180167"/>
            <a:ext cx="136683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/>
              <a:t>能源 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71575" y="4129193"/>
            <a:ext cx="1884680" cy="19558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72206" y="4129193"/>
            <a:ext cx="2347595" cy="2006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/>
      <p:bldP spid="3" grpId="0"/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TextBox 3"/>
          <p:cNvGrpSpPr/>
          <p:nvPr/>
        </p:nvGrpSpPr>
        <p:grpSpPr bwMode="auto">
          <a:xfrm>
            <a:off x="395289" y="357718"/>
            <a:ext cx="1463675" cy="772583"/>
            <a:chOff x="257" y="165"/>
            <a:chExt cx="922" cy="365"/>
          </a:xfrm>
        </p:grpSpPr>
        <p:pic>
          <p:nvPicPr>
            <p:cNvPr id="31747" name="TextBox 3"/>
            <p:cNvPicPr>
              <a:picLocks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57" y="165"/>
              <a:ext cx="922" cy="36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31748" name="Text Box 14"/>
            <p:cNvSpPr txBox="1">
              <a:spLocks noChangeArrowheads="1"/>
            </p:cNvSpPr>
            <p:nvPr/>
          </p:nvSpPr>
          <p:spPr bwMode="auto">
            <a:xfrm>
              <a:off x="310" y="216"/>
              <a:ext cx="824" cy="18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000"/>
                <a:t>重点单词 </a:t>
              </a:r>
            </a:p>
          </p:txBody>
        </p:sp>
      </p:grp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2191703" y="1130301"/>
            <a:ext cx="194468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/>
              <a:t>14.most </a:t>
            </a:r>
            <a:endParaRPr lang="zh-CN" altLang="en-US"/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3932238" y="1218353"/>
            <a:ext cx="208915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/>
              <a:t>大部分 </a:t>
            </a:r>
          </a:p>
        </p:txBody>
      </p:sp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1332548" y="2573868"/>
            <a:ext cx="165576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/>
              <a:t>15.coal </a:t>
            </a:r>
            <a:endParaRPr lang="zh-CN" altLang="en-US"/>
          </a:p>
        </p:txBody>
      </p:sp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2433638" y="2573867"/>
            <a:ext cx="18002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/>
              <a:t>煤炭 </a:t>
            </a: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3283904" y="4627034"/>
            <a:ext cx="22320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/>
              <a:t>16.wood </a:t>
            </a:r>
            <a:endParaRPr lang="zh-CN" altLang="en-US"/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4998085" y="4627033"/>
            <a:ext cx="19431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/>
              <a:t>木头</a:t>
            </a:r>
            <a:r>
              <a:rPr lang="en-US" altLang="zh-CN"/>
              <a:t>,</a:t>
            </a:r>
            <a:r>
              <a:rPr lang="zh-CN" altLang="en-US"/>
              <a:t>木材 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2785" y="2144607"/>
            <a:ext cx="2438400" cy="18059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68121" y="3651673"/>
            <a:ext cx="1668145" cy="181694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/>
      <p:bldP spid="3" grpId="0"/>
      <p:bldP spid="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TextBox 3"/>
          <p:cNvGrpSpPr/>
          <p:nvPr/>
        </p:nvGrpSpPr>
        <p:grpSpPr bwMode="auto">
          <a:xfrm>
            <a:off x="395289" y="357718"/>
            <a:ext cx="1463675" cy="772583"/>
            <a:chOff x="257" y="165"/>
            <a:chExt cx="922" cy="365"/>
          </a:xfrm>
        </p:grpSpPr>
        <p:pic>
          <p:nvPicPr>
            <p:cNvPr id="32771" name="TextBox 3"/>
            <p:cNvPicPr>
              <a:picLocks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57" y="165"/>
              <a:ext cx="922" cy="36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32772" name="Text Box 14"/>
            <p:cNvSpPr txBox="1">
              <a:spLocks noChangeArrowheads="1"/>
            </p:cNvSpPr>
            <p:nvPr/>
          </p:nvSpPr>
          <p:spPr bwMode="auto">
            <a:xfrm>
              <a:off x="310" y="216"/>
              <a:ext cx="824" cy="18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000"/>
                <a:t>重点单词 </a:t>
              </a:r>
            </a:p>
          </p:txBody>
        </p:sp>
      </p:grp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956945" y="3537374"/>
            <a:ext cx="19446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/>
              <a:t>17.plastic </a:t>
            </a:r>
            <a:endParaRPr lang="zh-CN" altLang="en-US"/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1136650" y="4672753"/>
            <a:ext cx="208915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/>
              <a:t>塑料 </a:t>
            </a: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3108326" y="3541607"/>
            <a:ext cx="22320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/>
              <a:t>18.poster </a:t>
            </a:r>
            <a:endParaRPr lang="zh-CN" altLang="en-US"/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3225483" y="4515273"/>
            <a:ext cx="19431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/>
              <a:t> 海报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340351" y="3625851"/>
            <a:ext cx="22320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/>
              <a:t>19.gate </a:t>
            </a:r>
            <a:endParaRPr lang="zh-CN" altLang="en-US"/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5484178" y="4514851"/>
            <a:ext cx="19431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/>
              <a:t>大门 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9801" y="1468967"/>
            <a:ext cx="847725" cy="18542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859281" y="1964267"/>
            <a:ext cx="568325" cy="123613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08325" y="1217508"/>
            <a:ext cx="1403350" cy="218863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38115" y="1217507"/>
            <a:ext cx="1638300" cy="20701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4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1763713" y="1892300"/>
            <a:ext cx="273685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1. protect the Earth </a:t>
            </a:r>
            <a:endParaRPr lang="zh-CN" altLang="en-US" dirty="0"/>
          </a:p>
        </p:txBody>
      </p:sp>
      <p:grpSp>
        <p:nvGrpSpPr>
          <p:cNvPr id="18435" name="TextBox 3"/>
          <p:cNvGrpSpPr/>
          <p:nvPr/>
        </p:nvGrpSpPr>
        <p:grpSpPr bwMode="auto">
          <a:xfrm>
            <a:off x="395289" y="357718"/>
            <a:ext cx="1463675" cy="772583"/>
            <a:chOff x="257" y="165"/>
            <a:chExt cx="922" cy="365"/>
          </a:xfrm>
        </p:grpSpPr>
        <p:pic>
          <p:nvPicPr>
            <p:cNvPr id="18440" name="TextBox 3"/>
            <p:cNvPicPr>
              <a:picLocks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57" y="165"/>
              <a:ext cx="922" cy="36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8441" name="Text Box 14"/>
            <p:cNvSpPr txBox="1">
              <a:spLocks noChangeArrowheads="1"/>
            </p:cNvSpPr>
            <p:nvPr/>
          </p:nvSpPr>
          <p:spPr bwMode="auto">
            <a:xfrm>
              <a:off x="310" y="216"/>
              <a:ext cx="824" cy="18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000" dirty="0"/>
                <a:t>重点短语 </a:t>
              </a:r>
            </a:p>
          </p:txBody>
        </p:sp>
      </p:grpSp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5270501" y="1892300"/>
            <a:ext cx="22320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dirty="0"/>
              <a:t>保护地球 </a:t>
            </a: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1763713" y="2711451"/>
            <a:ext cx="230346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2.come from </a:t>
            </a:r>
            <a:endParaRPr lang="zh-CN" altLang="en-US" dirty="0"/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5199064" y="2660651"/>
            <a:ext cx="216058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dirty="0"/>
              <a:t>从</a:t>
            </a:r>
            <a:r>
              <a:rPr lang="en-US" altLang="zh-CN" dirty="0"/>
              <a:t>……</a:t>
            </a:r>
            <a:r>
              <a:rPr lang="zh-CN" altLang="en-US" dirty="0"/>
              <a:t>来</a:t>
            </a:r>
            <a:r>
              <a:rPr lang="en-US" altLang="zh-CN" dirty="0"/>
              <a:t>,</a:t>
            </a:r>
            <a:r>
              <a:rPr lang="zh-CN" altLang="en-US" dirty="0"/>
              <a:t>来自 </a:t>
            </a: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1762126" y="3492500"/>
            <a:ext cx="324167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3.useful things </a:t>
            </a:r>
            <a:endParaRPr lang="zh-CN" altLang="en-US" dirty="0"/>
          </a:p>
        </p:txBody>
      </p: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5291139" y="3492500"/>
            <a:ext cx="221138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dirty="0"/>
              <a:t>有用的东西 </a:t>
            </a:r>
          </a:p>
        </p:txBody>
      </p: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1784351" y="4356100"/>
            <a:ext cx="372427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4.use water to clean things </a:t>
            </a:r>
            <a:endParaRPr lang="zh-CN" altLang="en-US" dirty="0"/>
          </a:p>
        </p:txBody>
      </p:sp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5313364" y="4356100"/>
            <a:ext cx="221138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dirty="0"/>
              <a:t>用水洗东西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1763713" y="1987551"/>
            <a:ext cx="338455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5.be bad for the Earth </a:t>
            </a:r>
            <a:endParaRPr lang="zh-CN" altLang="en-US" dirty="0"/>
          </a:p>
        </p:txBody>
      </p:sp>
      <p:grpSp>
        <p:nvGrpSpPr>
          <p:cNvPr id="20482" name="TextBox 3"/>
          <p:cNvGrpSpPr/>
          <p:nvPr/>
        </p:nvGrpSpPr>
        <p:grpSpPr bwMode="auto">
          <a:xfrm>
            <a:off x="395289" y="357718"/>
            <a:ext cx="1463675" cy="772583"/>
            <a:chOff x="257" y="165"/>
            <a:chExt cx="922" cy="365"/>
          </a:xfrm>
        </p:grpSpPr>
        <p:pic>
          <p:nvPicPr>
            <p:cNvPr id="20490" name="TextBox 3"/>
            <p:cNvPicPr>
              <a:picLocks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57" y="165"/>
              <a:ext cx="922" cy="36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0491" name="Text Box 14"/>
            <p:cNvSpPr txBox="1">
              <a:spLocks noChangeArrowheads="1"/>
            </p:cNvSpPr>
            <p:nvPr/>
          </p:nvSpPr>
          <p:spPr bwMode="auto">
            <a:xfrm>
              <a:off x="310" y="216"/>
              <a:ext cx="824" cy="18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000"/>
                <a:t>重点短语 </a:t>
              </a:r>
            </a:p>
          </p:txBody>
        </p:sp>
      </p:grp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5148264" y="1892300"/>
            <a:ext cx="216058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dirty="0"/>
              <a:t>对地球有害 </a:t>
            </a: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1784350" y="2768600"/>
            <a:ext cx="278765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6.too much water </a:t>
            </a:r>
            <a:endParaRPr lang="zh-CN" altLang="en-US" dirty="0"/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5240339" y="2724151"/>
            <a:ext cx="221138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dirty="0"/>
              <a:t>太多水 </a:t>
            </a: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1784351" y="3587751"/>
            <a:ext cx="230346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7.too many bags </a:t>
            </a:r>
            <a:endParaRPr lang="zh-CN" altLang="en-US" dirty="0"/>
          </a:p>
        </p:txBody>
      </p: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5168900" y="3492500"/>
            <a:ext cx="21605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dirty="0"/>
              <a:t>太多的包 </a:t>
            </a:r>
          </a:p>
        </p:txBody>
      </p: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1784351" y="4451351"/>
            <a:ext cx="230346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8.waste water </a:t>
            </a:r>
            <a:endParaRPr lang="zh-CN" altLang="en-US" dirty="0"/>
          </a:p>
        </p:txBody>
      </p:sp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5168900" y="4356100"/>
            <a:ext cx="21605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dirty="0"/>
              <a:t>浪费水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436</Words>
  <Application>Microsoft Office PowerPoint</Application>
  <PresentationFormat>全屏显示(4:3)</PresentationFormat>
  <Paragraphs>102</Paragraphs>
  <Slides>21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7" baseType="lpstr">
      <vt:lpstr>宋体</vt:lpstr>
      <vt:lpstr>微软雅黑</vt:lpstr>
      <vt:lpstr>Arial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2017-04-15T13:02:00Z</dcterms:created>
  <dcterms:modified xsi:type="dcterms:W3CDTF">2023-01-16T14:28:51Z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769FE34D7B45458FAA3E2537AE8E5AFE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