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9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8" r:id="rId18"/>
    <p:sldId id="278" r:id="rId19"/>
    <p:sldId id="259" r:id="rId20"/>
    <p:sldId id="260" r:id="rId21"/>
    <p:sldId id="261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FBB"/>
    <a:srgbClr val="FF0000"/>
    <a:srgbClr val="CC0066"/>
    <a:srgbClr val="0000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9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4E68-0936-4F56-B747-693C83EFAE1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FCB92-9E9B-47E7-9513-77FD178DD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FCB92-9E9B-47E7-9513-77FD178DD5B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1FC0-5B84-4ECD-BE74-9AEF6A854C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E565-EBE1-4BBC-9CE0-B4EB69AFDE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F29D-E739-46F8-BCE8-28E22E87D1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7B41-0B93-4EBF-B150-B986656F31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7AE2-362E-4422-90EE-5280B9BD2A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6CEA-2C18-438A-A97E-25C47457D3C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3197-5791-4C3F-B486-D924FBEABF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04AF-64E7-462F-84C8-59000088C60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068A-4E9B-4224-B08C-54BF445E76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D349-BE51-480E-B10A-22BB299657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D75C-263D-4FFF-9D02-CE10A7B9827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2AD6E2-D13B-4C17-AD71-5C7F45E6F45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6%20Topic2\&#35838;&#20214;\Unit6%20Topic2%20SectionA%20&#31934;&#21697;&#35838;&#20214;\P36-3b.mp3" TargetMode="External"/><Relationship Id="rId1" Type="http://schemas.microsoft.com/office/2007/relationships/media" Target="file:///C:\Documents%20and%20Settings\Administrator\&#26700;&#38754;\Unit6%20Topic2\&#35838;&#20214;\Unit6%20Topic2%20SectionA%20&#31934;&#21697;&#35838;&#20214;\P36-3b.mp3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6%20Topic2\&#35838;&#20214;\Unit6%20Topic2%20SectionA%20&#31934;&#21697;&#35838;&#20214;\P35-1a.mp3" TargetMode="External"/><Relationship Id="rId1" Type="http://schemas.microsoft.com/office/2007/relationships/media" Target="file:///C:\Documents%20and%20Settings\Administrator\&#26700;&#38754;\Unit6%20Topic2\&#35838;&#20214;\Unit6%20Topic2%20SectionA%20&#31934;&#21697;&#35838;&#20214;\P35-1a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矩形 6"/>
          <p:cNvSpPr>
            <a:spLocks noChangeArrowheads="1"/>
          </p:cNvSpPr>
          <p:nvPr/>
        </p:nvSpPr>
        <p:spPr bwMode="auto">
          <a:xfrm>
            <a:off x="857250" y="2348880"/>
            <a:ext cx="7429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favorite character in literature?</a:t>
            </a: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2804449" y="1143000"/>
            <a:ext cx="3249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2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57377" y="41490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kern="10" dirty="0" smtClean="0">
                <a:ln w="9525"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Section A</a:t>
            </a:r>
            <a:endParaRPr lang="zh-CN" altLang="en-US" sz="4000" b="1" kern="10" dirty="0">
              <a:ln w="9525"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1879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2916238" y="571500"/>
            <a:ext cx="2952750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Key points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89646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4. In fact, it was Sandy and </a:t>
            </a:r>
            <a:r>
              <a:rPr lang="en-US" altLang="zh-CN" sz="2600" b="1" dirty="0" err="1">
                <a:solidFill>
                  <a:srgbClr val="0000FF"/>
                </a:solidFill>
              </a:rPr>
              <a:t>Pigsy</a:t>
            </a:r>
            <a:r>
              <a:rPr lang="en-US" altLang="zh-CN" sz="2600" b="1" dirty="0">
                <a:solidFill>
                  <a:srgbClr val="0000FF"/>
                </a:solidFill>
              </a:rPr>
              <a:t> who helped the Monkey King win every battle.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  </a:t>
            </a:r>
            <a:r>
              <a:rPr lang="zh-CN" altLang="en-US" sz="2600" b="1" dirty="0">
                <a:solidFill>
                  <a:srgbClr val="0000FF"/>
                </a:solidFill>
              </a:rPr>
              <a:t>实际上，是沙僧和猪八戒帮助孙悟空赢得了每次战斗。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5. In my view, neither the Monkey King nor Harry Potter would become a hero without the help of their friends.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</a:rPr>
              <a:t>   </a:t>
            </a:r>
            <a:r>
              <a:rPr lang="zh-CN" altLang="en-US" sz="2600" b="1" dirty="0">
                <a:solidFill>
                  <a:srgbClr val="0000FF"/>
                </a:solidFill>
              </a:rPr>
              <a:t>在我看来，没有朋友的帮助，孙悟空和哈利波特都不能成为英雄。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377825" y="2565400"/>
          <a:ext cx="8316913" cy="2505075"/>
        </p:xfrm>
        <a:graphic>
          <a:graphicData uri="http://schemas.openxmlformats.org/drawingml/2006/table">
            <a:tbl>
              <a:tblPr/>
              <a:tblGrid>
                <a:gridCol w="831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5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the Monkey King     battle   friends    enemies   brave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2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Harry Potter          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hero    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clever      funny       discovered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85693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 and try to recite the two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0063" y="2428875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C0066"/>
                </a:solidFill>
              </a:rPr>
              <a:t>2. Can you describe your favorite character in literature? Try to tell your partner. </a:t>
            </a:r>
          </a:p>
        </p:txBody>
      </p:sp>
      <p:sp>
        <p:nvSpPr>
          <p:cNvPr id="15363" name="WordArt 3"/>
          <p:cNvSpPr>
            <a:spLocks noChangeArrowheads="1" noChangeShapeType="1"/>
          </p:cNvSpPr>
          <p:nvPr/>
        </p:nvSpPr>
        <p:spPr bwMode="auto">
          <a:xfrm rot="541790">
            <a:off x="860425" y="906463"/>
            <a:ext cx="2511425" cy="901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Pair work</a:t>
            </a:r>
            <a:endParaRPr lang="zh-CN" altLang="en-US" sz="44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284663"/>
            <a:ext cx="86423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My favorite character:_______________________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Key words about him/ her: ___________________ </a:t>
            </a:r>
          </a:p>
        </p:txBody>
      </p:sp>
      <p:pic>
        <p:nvPicPr>
          <p:cNvPr id="17411" name="Picture 3" descr="三国演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25463"/>
            <a:ext cx="295275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暮光之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25463"/>
            <a:ext cx="27368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4284663"/>
            <a:ext cx="86423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My favorite character:_______________________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Key words about him/ her: ___________________</a:t>
            </a:r>
          </a:p>
        </p:txBody>
      </p:sp>
      <p:pic>
        <p:nvPicPr>
          <p:cNvPr id="18435" name="Picture 3" descr="红楼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295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吸血鬼日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20713"/>
            <a:ext cx="4321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43188" y="560388"/>
            <a:ext cx="6500812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writer of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Harry Potter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Its writer is J.K. Rowling.</a:t>
            </a: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Where is he/ she from?</a:t>
            </a: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She is from England.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did he/she finish his/her first</a:t>
            </a: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story,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21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At the age of six, she finished her first story,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6" descr="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563" y="1071563"/>
            <a:ext cx="2501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657600"/>
            <a:ext cx="24447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71550" y="2852738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2938" y="357188"/>
            <a:ext cx="8285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Listen again and choose the correct answers.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955675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)1. J. K. Rowling wanted to be a writer_________.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when she was six years old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when she was young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C. when she began to write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)2. Her first novel is _________.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A.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not mentioned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)3. When did J. K. Rowling get the idea of writing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When she met a boy on a train.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When she read a novel full of interesting characters.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C. When she decided to overcome all her difficulties and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became a famous writer.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955675"/>
            <a:ext cx="42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31416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0825" y="42211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9" name="P36-3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00063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33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461" grpId="0" autoUpdateAnimBg="0"/>
      <p:bldP spid="19462" grpId="0" autoUpdateAnimBg="0"/>
      <p:bldP spid="194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981075"/>
            <a:ext cx="925195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(       )4. How was her marriage?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 A. Happy.        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B. Unhappy.      C. Not mentioned.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(       )5. Which of the following statements about </a:t>
            </a:r>
            <a:r>
              <a:rPr lang="en-US" altLang="zh-CN" sz="2400" dirty="0" err="1">
                <a:solidFill>
                  <a:srgbClr val="0000FF"/>
                </a:solidFill>
              </a:rPr>
              <a:t>J.K.Rowling</a:t>
            </a:r>
            <a:r>
              <a:rPr lang="en-US" altLang="zh-CN" sz="2400" dirty="0">
                <a:solidFill>
                  <a:srgbClr val="0000FF"/>
                </a:solidFill>
              </a:rPr>
              <a:t> is 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not true?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A. She kept on writing even when she was in bad condition.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B. She is much richer now and well-known throughout the    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     world.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         C. She has forgotten her past and seldom helps others.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436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2492375"/>
            <a:ext cx="436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71550" y="1773238"/>
            <a:ext cx="7056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Try to introduce J. K. Rowling with five English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 rot="618290">
            <a:off x="5364163" y="741363"/>
            <a:ext cx="3241675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Summary</a:t>
            </a:r>
            <a:endParaRPr lang="zh-CN" altLang="en-US" sz="4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literature 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文学；文学作品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in one’s view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在某人看来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In my view, he is a hero in one of the four classic novels of   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Chinese literature.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他是中国古典文学四大名著之一中的一位主人公。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In fact, it was Sandy and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Pigsy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who helped the Monkey King win every battle.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实际上，是沙僧和猪八戒帮助孙悟空赢得了每次战斗。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In my view, neither the Monkey King nor Harry Potter would become a hero without the help of their friends.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在我看来，没有朋友的帮助，孙悟空和哈利波特都不能成为英雄。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28625" y="549275"/>
            <a:ext cx="8532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Do you know the name of the following TV play? </a:t>
            </a:r>
          </a:p>
        </p:txBody>
      </p:sp>
      <p:pic>
        <p:nvPicPr>
          <p:cNvPr id="7172" name="Picture 4" descr="西游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73238"/>
            <a:ext cx="38163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9-6-2-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773238"/>
            <a:ext cx="381635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7950" y="1989138"/>
            <a:ext cx="864076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（       ） </a:t>
            </a:r>
            <a:r>
              <a:rPr lang="en-US" altLang="zh-CN" sz="2400" dirty="0">
                <a:solidFill>
                  <a:srgbClr val="0000FF"/>
                </a:solidFill>
              </a:rPr>
              <a:t>— To achieve a bright future, we should _____ study      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                    hard _____ keep in good health.</a:t>
            </a:r>
          </a:p>
          <a:p>
            <a:pPr eaLnBrk="1" hangingPunct="1">
              <a:lnSpc>
                <a:spcPct val="210000"/>
              </a:lnSpc>
            </a:pPr>
            <a:r>
              <a:rPr lang="en-US" sz="2400" dirty="0">
                <a:solidFill>
                  <a:srgbClr val="0000FF"/>
                </a:solidFill>
              </a:rPr>
              <a:t>              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— I agree with you. (2014</a:t>
            </a:r>
            <a:r>
              <a:rPr lang="zh-CN" altLang="en-US" sz="2400" dirty="0">
                <a:solidFill>
                  <a:srgbClr val="0000FF"/>
                </a:solidFill>
              </a:rPr>
              <a:t>云南</a:t>
            </a:r>
            <a:r>
              <a:rPr lang="en-US" altLang="zh-CN" sz="24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210000"/>
              </a:lnSpc>
            </a:pPr>
            <a:r>
              <a:rPr lang="en-US" sz="2400" dirty="0">
                <a:solidFill>
                  <a:srgbClr val="0000FF"/>
                </a:solidFill>
              </a:rPr>
              <a:t>             </a:t>
            </a:r>
            <a:r>
              <a:rPr lang="en-US" altLang="zh-CN" sz="2400" dirty="0">
                <a:solidFill>
                  <a:srgbClr val="0000FF"/>
                </a:solidFill>
              </a:rPr>
              <a:t>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A. not; but                    B. not only; but also   </a:t>
            </a:r>
          </a:p>
          <a:p>
            <a:pPr eaLnBrk="1" hangingPunct="1">
              <a:lnSpc>
                <a:spcPct val="210000"/>
              </a:lnSpc>
            </a:pPr>
            <a:r>
              <a:rPr lang="en-US" sz="2400" dirty="0">
                <a:solidFill>
                  <a:srgbClr val="0000FF"/>
                </a:solidFill>
              </a:rPr>
              <a:t>              </a:t>
            </a:r>
            <a:r>
              <a:rPr lang="en-US" altLang="zh-CN" sz="2400" dirty="0">
                <a:solidFill>
                  <a:srgbClr val="0000FF"/>
                </a:solidFill>
              </a:rPr>
              <a:t>      C. neither; nor              D. either; or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5795963" y="765175"/>
            <a:ext cx="24765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FFFF00"/>
                  </a:solidFill>
                  <a:round/>
                </a:ln>
                <a:solidFill>
                  <a:srgbClr val="336699"/>
                </a:solidFill>
                <a:latin typeface="微软雅黑" panose="020B0503020204020204" charset="-122"/>
                <a:ea typeface="微软雅黑" panose="020B0503020204020204" charset="-122"/>
              </a:rPr>
              <a:t>中考链接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CC0066"/>
                </a:solidFill>
              </a:rPr>
              <a:t>Homework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eaLnBrk="1" hangingPunct="1">
              <a:lnSpc>
                <a:spcPct val="22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Search on TV or Internet for some poets 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and poems, then talk about it. </a:t>
            </a:r>
            <a:endParaRPr lang="zh-CN" alt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6407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Do you know the name of the following TV play? Who is your favorite character in it</a:t>
            </a:r>
            <a:r>
              <a:rPr lang="zh-CN" altLang="en-US" sz="2800" b="1">
                <a:solidFill>
                  <a:srgbClr val="0000FF"/>
                </a:solidFill>
              </a:rPr>
              <a:t>？</a:t>
            </a:r>
            <a:r>
              <a:rPr lang="en-US" altLang="zh-CN" sz="2800" b="1">
                <a:solidFill>
                  <a:srgbClr val="0000FF"/>
                </a:solidFill>
              </a:rPr>
              <a:t>Describe him with some key words.</a:t>
            </a:r>
          </a:p>
        </p:txBody>
      </p:sp>
      <p:pic>
        <p:nvPicPr>
          <p:cNvPr id="8195" name="Picture 3" descr="孙悟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57400"/>
            <a:ext cx="32400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唐僧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047875"/>
            <a:ext cx="36004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猪八戒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437063"/>
            <a:ext cx="3600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沙僧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437063"/>
            <a:ext cx="32400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882650"/>
            <a:ext cx="811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Do you know the name of the following movie? </a:t>
            </a:r>
          </a:p>
        </p:txBody>
      </p:sp>
      <p:pic>
        <p:nvPicPr>
          <p:cNvPr id="9219" name="Picture 3" descr="哈利波特剧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4032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9-6-2-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133600"/>
            <a:ext cx="396081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哈利波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836613"/>
            <a:ext cx="25193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4581525"/>
            <a:ext cx="8353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Do you know the name of the above movie? Who is your favorite character in it</a:t>
            </a:r>
            <a:r>
              <a:rPr lang="zh-CN" altLang="en-US" sz="2800" b="1">
                <a:solidFill>
                  <a:srgbClr val="0000FF"/>
                </a:solidFill>
              </a:rPr>
              <a:t>？</a:t>
            </a:r>
            <a:r>
              <a:rPr lang="en-US" altLang="zh-CN" sz="2800" b="1">
                <a:solidFill>
                  <a:srgbClr val="0000FF"/>
                </a:solidFill>
              </a:rPr>
              <a:t>Describe him/her with some key words.</a:t>
            </a:r>
          </a:p>
        </p:txBody>
      </p:sp>
      <p:pic>
        <p:nvPicPr>
          <p:cNvPr id="10244" name="Picture 4" descr="赫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908050"/>
            <a:ext cx="2520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罗恩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836613"/>
            <a:ext cx="25923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71550" y="4652963"/>
            <a:ext cx="81724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</a:rPr>
              <a:t>  the Monkey King                   battle    friends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</a:rPr>
              <a:t>                                                 enemies    brave</a:t>
            </a:r>
          </a:p>
        </p:txBody>
      </p:sp>
      <p:pic>
        <p:nvPicPr>
          <p:cNvPr id="11267" name="Picture 3" descr="孙悟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836613"/>
            <a:ext cx="34559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孙悟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35909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6725" y="5245100"/>
            <a:ext cx="8353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</a:rPr>
              <a:t>           Harry Potter                   hero    clever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FF"/>
                </a:solidFill>
              </a:rPr>
              <a:t>                                                  funny    discovered  </a:t>
            </a:r>
          </a:p>
        </p:txBody>
      </p:sp>
      <p:pic>
        <p:nvPicPr>
          <p:cNvPr id="12291" name="Picture 3" descr="哈利波特海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28082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哈利波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92150"/>
            <a:ext cx="273685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1973263"/>
            <a:ext cx="86772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200" dirty="0"/>
              <a:t>1. </a:t>
            </a:r>
            <a:r>
              <a:rPr lang="en-US" altLang="zh-CN" sz="2200" dirty="0" err="1"/>
              <a:t>Kangkang’s</a:t>
            </a:r>
            <a:r>
              <a:rPr lang="en-US" altLang="zh-CN" sz="2200" dirty="0"/>
              <a:t> favorite character in literature is _____________ because he is _____ and _____. Michael’s favorite character in literature is __________ because he is very _____.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200" dirty="0"/>
              <a:t>2. In the novel, </a:t>
            </a:r>
            <a:r>
              <a:rPr lang="en-US" altLang="zh-CN" sz="2200" i="1" dirty="0"/>
              <a:t>Journey to the West,</a:t>
            </a:r>
            <a:r>
              <a:rPr lang="en-US" altLang="zh-CN" sz="2200" dirty="0"/>
              <a:t> it was Sandy and </a:t>
            </a:r>
            <a:r>
              <a:rPr lang="en-US" altLang="zh-CN" sz="2200" dirty="0" err="1"/>
              <a:t>Pigsy</a:t>
            </a:r>
            <a:r>
              <a:rPr lang="en-US" altLang="zh-CN" sz="2200" dirty="0"/>
              <a:t> who helped the Monkey King to win every______. In the story of Harry Potter, his friends read many books and ________ the best way to help him to defeat their _______. Therefore, neither the Monkey King nor Harry Potter would become a ____ without the help of their______. </a:t>
            </a:r>
            <a:endParaRPr lang="zh-CN" altLang="en-US" sz="220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20896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the Monkey King     battle     friends     enemies     brave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Harry Potter            hero       clever      funny          discovered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563563"/>
            <a:ext cx="882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66"/>
                </a:solidFill>
              </a:rPr>
              <a:t>1b  Listen to 1a and fill in the blanks with the given words.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84888" y="26368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84888" y="2060575"/>
            <a:ext cx="246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the Monkey King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39975" y="256540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79838" y="2565400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051050" y="3025775"/>
            <a:ext cx="175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Harry Potter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11863" y="2997200"/>
            <a:ext cx="113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brave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219700" y="393382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battle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80063" y="438467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discovered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779838" y="4868863"/>
            <a:ext cx="133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enemies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443663" y="5373688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hero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051050" y="5805488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friends</a:t>
            </a:r>
          </a:p>
        </p:txBody>
      </p:sp>
      <p:pic>
        <p:nvPicPr>
          <p:cNvPr id="16" name="P35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85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313" y="2001838"/>
            <a:ext cx="8135937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1. literature  </a:t>
            </a:r>
            <a:r>
              <a:rPr lang="en-US" altLang="zh-CN" sz="2800" b="1" i="1" dirty="0">
                <a:solidFill>
                  <a:srgbClr val="0000FF"/>
                </a:solidFill>
              </a:rPr>
              <a:t> n.</a:t>
            </a:r>
            <a:r>
              <a:rPr lang="en-US" altLang="zh-CN" sz="2800" b="1" dirty="0">
                <a:solidFill>
                  <a:srgbClr val="0000FF"/>
                </a:solidFill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</a:rPr>
              <a:t>文学；文学作品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2. in one’s view  </a:t>
            </a:r>
            <a:r>
              <a:rPr lang="zh-CN" altLang="en-US" sz="2800" b="1" dirty="0">
                <a:solidFill>
                  <a:srgbClr val="0000FF"/>
                </a:solidFill>
              </a:rPr>
              <a:t>在某人看来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3. He is a hero in one of the four classic novels of Chinese literature.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</a:rPr>
              <a:t>他是中国古典文学四大名著之一中一位主人公。</a:t>
            </a:r>
          </a:p>
        </p:txBody>
      </p:sp>
      <p:sp>
        <p:nvSpPr>
          <p:cNvPr id="10243" name="WordArt 3"/>
          <p:cNvSpPr>
            <a:spLocks noChangeArrowheads="1" noChangeShapeType="1"/>
          </p:cNvSpPr>
          <p:nvPr/>
        </p:nvSpPr>
        <p:spPr bwMode="auto">
          <a:xfrm>
            <a:off x="2928938" y="714375"/>
            <a:ext cx="3143250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Key points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全屏显示(4:3)</PresentationFormat>
  <Paragraphs>100</Paragraphs>
  <Slides>21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2014-02-24T12:23:00Z</dcterms:created>
  <dcterms:modified xsi:type="dcterms:W3CDTF">2023-01-16T14:28:57Z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6C16D102E9464752B1AA6EF9FAFBB291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