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64" r:id="rId2"/>
    <p:sldId id="548" r:id="rId3"/>
    <p:sldId id="860" r:id="rId4"/>
    <p:sldId id="953" r:id="rId5"/>
    <p:sldId id="808" r:id="rId6"/>
    <p:sldId id="807" r:id="rId7"/>
    <p:sldId id="599" r:id="rId8"/>
    <p:sldId id="954" r:id="rId9"/>
    <p:sldId id="955" r:id="rId10"/>
    <p:sldId id="888" r:id="rId11"/>
    <p:sldId id="957" r:id="rId12"/>
    <p:sldId id="958" r:id="rId13"/>
    <p:sldId id="742" r:id="rId14"/>
    <p:sldId id="889" r:id="rId15"/>
    <p:sldId id="890" r:id="rId16"/>
    <p:sldId id="959" r:id="rId17"/>
    <p:sldId id="960" r:id="rId18"/>
    <p:sldId id="961" r:id="rId19"/>
    <p:sldId id="962" r:id="rId20"/>
    <p:sldId id="907" r:id="rId21"/>
    <p:sldId id="908" r:id="rId22"/>
    <p:sldId id="963" r:id="rId23"/>
    <p:sldId id="657" r:id="rId24"/>
    <p:sldId id="659" r:id="rId25"/>
    <p:sldId id="964" r:id="rId26"/>
  </p:sldIdLst>
  <p:sldSz cx="12192000" cy="6858000"/>
  <p:notesSz cx="6858000" cy="9144000"/>
  <p:embeddedFontLst>
    <p:embeddedFont>
      <p:font typeface="微软雅黑" panose="020B0503020204020204" pitchFamily="34" charset="-122"/>
      <p:regular r:id="rId28"/>
      <p:bold r:id="rId29"/>
    </p:embeddedFont>
    <p:embeddedFont>
      <p:font typeface="OPPOSans R" panose="02010600030101010101" charset="-122"/>
      <p:regular r:id="rId30"/>
    </p:embeddedFont>
    <p:embeddedFont>
      <p:font typeface="Wingdings 2" panose="05020102010507070707" pitchFamily="18" charset="2"/>
      <p:regular r:id="rId31"/>
    </p:embeddedFont>
    <p:embeddedFont>
      <p:font typeface="FandolFang R" panose="02010600030101010101" charset="-122"/>
      <p:regular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57">
          <p15:clr>
            <a:srgbClr val="A4A3A4"/>
          </p15:clr>
        </p15:guide>
        <p15:guide id="2" pos="7219">
          <p15:clr>
            <a:srgbClr val="A4A3A4"/>
          </p15:clr>
        </p15:guide>
        <p15:guide id="3" orient="horz" pos="527">
          <p15:clr>
            <a:srgbClr val="A4A3A4"/>
          </p15:clr>
        </p15:guide>
        <p15:guide id="4" orient="horz" pos="663">
          <p15:clr>
            <a:srgbClr val="A4A3A4"/>
          </p15:clr>
        </p15:guide>
        <p15:guide id="5" orient="horz" pos="3974">
          <p15:clr>
            <a:srgbClr val="A4A3A4"/>
          </p15:clr>
        </p15:guide>
        <p15:guide id="6" orient="horz" pos="329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雪贤 宋" initials="雪贤" lastIdx="3" clrIdx="0"/>
  <p:cmAuthor id="2" name="Administrator" initials="lx"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0D"/>
    <a:srgbClr val="FFD146"/>
    <a:srgbClr val="0079C6"/>
    <a:srgbClr val="C0936B"/>
    <a:srgbClr val="E4B684"/>
    <a:srgbClr val="E8681A"/>
    <a:srgbClr val="021819"/>
    <a:srgbClr val="465439"/>
    <a:srgbClr val="F5B700"/>
    <a:srgbClr val="FFF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687" autoAdjust="0"/>
    <p:restoredTop sz="95282" autoAdjust="0"/>
  </p:normalViewPr>
  <p:slideViewPr>
    <p:cSldViewPr snapToGrid="0" showGuides="1">
      <p:cViewPr>
        <p:scale>
          <a:sx n="50" d="100"/>
          <a:sy n="50" d="100"/>
        </p:scale>
        <p:origin x="2028" y="1224"/>
      </p:cViewPr>
      <p:guideLst>
        <p:guide pos="257"/>
        <p:guide pos="7219"/>
        <p:guide orient="horz" pos="527"/>
        <p:guide orient="horz" pos="663"/>
        <p:guide orient="horz" pos="3974"/>
        <p:guide orient="horz" pos="3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POSans R" panose="00020600040101010101" pitchFamily="18" charset="-122"/>
                <a:ea typeface="OPPOSans R" panose="00020600040101010101" pitchFamily="18" charset="-122"/>
              </a:defRPr>
            </a:lvl1pPr>
          </a:lstStyle>
          <a:p>
            <a:fld id="{E3DDB9E7-06CF-4192-A4E4-170458F8BFC9}"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POSans R" panose="00020600040101010101" pitchFamily="18" charset="-122"/>
                <a:ea typeface="OPPOSans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POSans R" panose="00020600040101010101" pitchFamily="18" charset="-122"/>
                <a:ea typeface="OPPOSans R" panose="00020600040101010101" pitchFamily="18" charset="-122"/>
              </a:defRPr>
            </a:lvl1pPr>
          </a:lstStyle>
          <a:p>
            <a:fld id="{238EA4D6-130F-48F5-97DA-B25FDFF56A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1pPr>
    <a:lvl2pPr marL="4572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2pPr>
    <a:lvl3pPr marL="9144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3pPr>
    <a:lvl4pPr marL="13716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4pPr>
    <a:lvl5pPr marL="1828800" algn="l" defTabSz="914400" rtl="0" eaLnBrk="1" latinLnBrk="0" hangingPunct="1">
      <a:defRPr sz="1200" kern="1200">
        <a:solidFill>
          <a:schemeClr val="tx1"/>
        </a:solidFill>
        <a:latin typeface="OPPOSans R" panose="00020600040101010101" pitchFamily="18" charset="-122"/>
        <a:ea typeface="OPPOSans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0E2DAE-4EAA-491B-A3E4-BA198A003E31}" type="slidenum">
              <a:rPr kumimoji="0" lang="zh-CN" altLang="en-US" sz="1200" b="0" i="0" u="none" strike="noStrike" kern="1200" cap="none" spc="0" normalizeH="0" baseline="0" noProof="0" smtClean="0">
                <a:ln>
                  <a:noFill/>
                </a:ln>
                <a:solidFill>
                  <a:prstClr val="black"/>
                </a:solidFill>
                <a:effectLst/>
                <a:uLnTx/>
                <a:uFillTx/>
                <a:cs typeface="+mn-cs"/>
              </a:rPr>
              <a:t>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EA4D6-130F-48F5-97DA-B25FDFF56A98}"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21</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C0E2DAE-4EAA-491B-A3E4-BA198A003E31}" type="slidenum">
              <a:rPr kumimoji="0" lang="zh-CN" altLang="en-US" sz="1200" b="0" i="0" u="none" strike="noStrike" kern="1200" cap="none" spc="0" normalizeH="0" baseline="0" noProof="0" smtClean="0">
                <a:ln>
                  <a:noFill/>
                </a:ln>
                <a:solidFill>
                  <a:prstClr val="black"/>
                </a:solidFill>
                <a:effectLst/>
                <a:uLnTx/>
                <a:uFillTx/>
                <a:cs typeface="+mn-cs"/>
              </a:rPr>
              <a:t>25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4</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6</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7</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FandolFang R" panose="02010600030101010101" pitchFamily="50" charset="-122"/>
                <a:ea typeface="FandolFang R" panose="02010600030101010101" pitchFamily="50"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FandolFang R" panose="02010600030101010101" pitchFamily="50" charset="-122"/>
              <a:ea typeface="FandolFang R" panose="02010600030101010101"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课前导读">
    <p:spTree>
      <p:nvGrpSpPr>
        <p:cNvPr id="1" name=""/>
        <p:cNvGrpSpPr/>
        <p:nvPr/>
      </p:nvGrpSpPr>
      <p:grpSpPr>
        <a:xfrm>
          <a:off x="0" y="0"/>
          <a:ext cx="0" cy="0"/>
          <a:chOff x="0" y="0"/>
          <a:chExt cx="0" cy="0"/>
        </a:xfrm>
      </p:grpSpPr>
      <p:sp>
        <p:nvSpPr>
          <p:cNvPr id="5" name="矩形 4"/>
          <p:cNvSpPr/>
          <p:nvPr userDrawn="1"/>
        </p:nvSpPr>
        <p:spPr>
          <a:xfrm>
            <a:off x="1108396" y="419137"/>
            <a:ext cx="1949252" cy="492443"/>
          </a:xfrm>
          <a:prstGeom prst="rect">
            <a:avLst/>
          </a:prstGeom>
        </p:spPr>
        <p:txBody>
          <a:bodyPr wrap="none" lIns="0" tIns="0" rIns="0" bIns="0">
            <a:spAutoFit/>
          </a:bodyPr>
          <a:lstStyle/>
          <a:p>
            <a:pPr algn="dist"/>
            <a:r>
              <a:rPr lang="zh-CN" altLang="en-US" sz="3200" b="1" spc="600" dirty="0">
                <a:solidFill>
                  <a:schemeClr val="tx1">
                    <a:lumMod val="85000"/>
                    <a:lumOff val="15000"/>
                  </a:schemeClr>
                </a:solidFill>
                <a:effectLst/>
                <a:latin typeface="思源宋体 CN Heavy" panose="02020900000000000000" pitchFamily="18" charset="-128"/>
                <a:ea typeface="思源宋体 CN Heavy" panose="02020900000000000000" pitchFamily="18" charset="-128"/>
              </a:rPr>
              <a:t>课前导读</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字词揭秘">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lvl="0" algn="dist"/>
            <a:r>
              <a:rPr lang="zh-CN" altLang="en-US" sz="3200" b="1" spc="600" dirty="0">
                <a:solidFill>
                  <a:schemeClr val="tx1">
                    <a:lumMod val="85000"/>
                    <a:lumOff val="15000"/>
                  </a:schemeClr>
                </a:solidFill>
                <a:effectLst/>
                <a:latin typeface="思源宋体 CN Heavy" panose="02020900000000000000" pitchFamily="18" charset="-128"/>
                <a:ea typeface="思源宋体 CN Heavy" panose="02020900000000000000" pitchFamily="18" charset="-128"/>
              </a:rPr>
              <a:t>揭示主题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字词揭秘">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lvl="0" algn="dist"/>
            <a:r>
              <a:rPr lang="zh-CN" altLang="en-US" sz="3200" b="1" spc="600" dirty="0">
                <a:solidFill>
                  <a:schemeClr val="tx1">
                    <a:lumMod val="85000"/>
                    <a:lumOff val="15000"/>
                  </a:schemeClr>
                </a:solidFill>
                <a:effectLst/>
                <a:latin typeface="思源宋体 CN Heavy" panose="02020900000000000000" pitchFamily="18" charset="-128"/>
                <a:ea typeface="思源宋体 CN Heavy" panose="02020900000000000000" pitchFamily="18" charset="-128"/>
              </a:rPr>
              <a:t>习作指导</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整体感知">
    <p:spTree>
      <p:nvGrpSpPr>
        <p:cNvPr id="1" name=""/>
        <p:cNvGrpSpPr/>
        <p:nvPr/>
      </p:nvGrpSpPr>
      <p:grpSpPr>
        <a:xfrm>
          <a:off x="0" y="0"/>
          <a:ext cx="0" cy="0"/>
          <a:chOff x="0" y="0"/>
          <a:chExt cx="0" cy="0"/>
        </a:xfrm>
      </p:grpSpPr>
      <p:sp>
        <p:nvSpPr>
          <p:cNvPr id="5" name="矩形 4"/>
          <p:cNvSpPr/>
          <p:nvPr userDrawn="1"/>
        </p:nvSpPr>
        <p:spPr>
          <a:xfrm>
            <a:off x="1108400" y="419137"/>
            <a:ext cx="1949252" cy="492443"/>
          </a:xfrm>
          <a:prstGeom prst="rect">
            <a:avLst/>
          </a:prstGeom>
        </p:spPr>
        <p:txBody>
          <a:bodyPr wrap="none" lIns="0" tIns="0" rIns="0" bIns="0">
            <a:spAutoFit/>
          </a:bodyPr>
          <a:lstStyle/>
          <a:p>
            <a:pPr lvl="0" algn="dist"/>
            <a:r>
              <a:rPr lang="zh-CN" altLang="en-US" sz="3200" b="1" spc="600" dirty="0">
                <a:solidFill>
                  <a:schemeClr val="tx1">
                    <a:lumMod val="85000"/>
                    <a:lumOff val="15000"/>
                  </a:schemeClr>
                </a:solidFill>
                <a:effectLst/>
                <a:latin typeface="思源宋体 CN Heavy" panose="02020900000000000000" pitchFamily="18" charset="-128"/>
                <a:ea typeface="思源宋体 CN Heavy" panose="02020900000000000000" pitchFamily="18" charset="-128"/>
              </a:rPr>
              <a:t>日积月累</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课堂小结">
    <p:spTree>
      <p:nvGrpSpPr>
        <p:cNvPr id="1" name=""/>
        <p:cNvGrpSpPr/>
        <p:nvPr/>
      </p:nvGrpSpPr>
      <p:grpSpPr>
        <a:xfrm>
          <a:off x="0" y="0"/>
          <a:ext cx="0" cy="0"/>
          <a:chOff x="0" y="0"/>
          <a:chExt cx="0" cy="0"/>
        </a:xfrm>
      </p:grpSpPr>
      <p:sp>
        <p:nvSpPr>
          <p:cNvPr id="5" name="矩形 4"/>
          <p:cNvSpPr/>
          <p:nvPr userDrawn="1"/>
        </p:nvSpPr>
        <p:spPr>
          <a:xfrm>
            <a:off x="1108407" y="419137"/>
            <a:ext cx="1949252" cy="492443"/>
          </a:xfrm>
          <a:prstGeom prst="rect">
            <a:avLst/>
          </a:prstGeom>
        </p:spPr>
        <p:txBody>
          <a:bodyPr wrap="none" lIns="0" tIns="0" rIns="0" bIns="0">
            <a:spAutoFit/>
          </a:bodyPr>
          <a:lstStyle/>
          <a:p>
            <a:pPr lvl="0" algn="dist"/>
            <a:r>
              <a:rPr lang="zh-CN" altLang="en-US" sz="3200" b="1" spc="600" dirty="0">
                <a:solidFill>
                  <a:schemeClr val="tx1">
                    <a:lumMod val="85000"/>
                    <a:lumOff val="15000"/>
                  </a:schemeClr>
                </a:solidFill>
                <a:effectLst/>
                <a:latin typeface="思源宋体 CN Heavy" panose="02020900000000000000" pitchFamily="18" charset="-128"/>
                <a:ea typeface="思源宋体 CN Heavy" panose="02020900000000000000" pitchFamily="18" charset="-128"/>
              </a:rPr>
              <a:t>课堂小结</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课堂小结">
    <p:spTree>
      <p:nvGrpSpPr>
        <p:cNvPr id="1" name=""/>
        <p:cNvGrpSpPr/>
        <p:nvPr/>
      </p:nvGrpSpPr>
      <p:grpSpPr>
        <a:xfrm>
          <a:off x="0" y="0"/>
          <a:ext cx="0" cy="0"/>
          <a:chOff x="0" y="0"/>
          <a:chExt cx="0" cy="0"/>
        </a:xfrm>
      </p:grpSpPr>
      <p:sp>
        <p:nvSpPr>
          <p:cNvPr id="5" name="矩形 4"/>
          <p:cNvSpPr/>
          <p:nvPr userDrawn="1"/>
        </p:nvSpPr>
        <p:spPr>
          <a:xfrm>
            <a:off x="1108407" y="419137"/>
            <a:ext cx="1949252" cy="492443"/>
          </a:xfrm>
          <a:prstGeom prst="rect">
            <a:avLst/>
          </a:prstGeom>
        </p:spPr>
        <p:txBody>
          <a:bodyPr wrap="none" lIns="0" tIns="0" rIns="0" bIns="0">
            <a:spAutoFit/>
          </a:bodyPr>
          <a:lstStyle/>
          <a:p>
            <a:pPr lvl="0" algn="dist"/>
            <a:r>
              <a:rPr lang="zh-CN" altLang="en-US" sz="3200" b="1" spc="600" dirty="0">
                <a:solidFill>
                  <a:schemeClr val="tx1">
                    <a:lumMod val="85000"/>
                    <a:lumOff val="15000"/>
                  </a:schemeClr>
                </a:solidFill>
                <a:effectLst/>
                <a:latin typeface="思源宋体 CN Heavy" panose="02020900000000000000" pitchFamily="18" charset="-128"/>
                <a:ea typeface="思源宋体 CN Heavy" panose="02020900000000000000" pitchFamily="18" charset="-128"/>
              </a:rPr>
              <a:t>课后练习</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rcRect r="11700" b="2549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3" name="矩形 22"/>
          <p:cNvSpPr/>
          <p:nvPr/>
        </p:nvSpPr>
        <p:spPr>
          <a:xfrm>
            <a:off x="0" y="0"/>
            <a:ext cx="6095999" cy="6858000"/>
          </a:xfrm>
          <a:prstGeom prst="rect">
            <a:avLst/>
          </a:prstGeom>
          <a:solidFill>
            <a:srgbClr val="0079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399613" y="1089457"/>
            <a:ext cx="2648386" cy="9007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50926" y="2449135"/>
            <a:ext cx="7571936" cy="830997"/>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kumimoji="1" lang="en-US" altLang="zh-CN" sz="48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rPr>
              <a:t>《</a:t>
            </a:r>
            <a:r>
              <a:rPr kumimoji="1" lang="zh-CN" altLang="en-US" sz="48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rPr>
              <a:t>习作</a:t>
            </a:r>
            <a:r>
              <a:rPr kumimoji="1" lang="en-US" altLang="zh-CN" sz="48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rPr>
              <a:t>—</a:t>
            </a:r>
            <a:r>
              <a:rPr kumimoji="1" lang="zh-CN" altLang="en-US" sz="48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rPr>
              <a:t>神奇的探险之旅</a:t>
            </a:r>
            <a:r>
              <a:rPr kumimoji="1" lang="en-US" altLang="zh-CN" sz="48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rPr>
              <a:t>》</a:t>
            </a:r>
          </a:p>
        </p:txBody>
      </p:sp>
      <p:sp>
        <p:nvSpPr>
          <p:cNvPr id="15" name="矩形: 圆角 14"/>
          <p:cNvSpPr/>
          <p:nvPr/>
        </p:nvSpPr>
        <p:spPr>
          <a:xfrm>
            <a:off x="1577790" y="3547411"/>
            <a:ext cx="4518208" cy="49697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no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66"/>
          <p:cNvSpPr txBox="1">
            <a:spLocks noChangeArrowheads="1"/>
          </p:cNvSpPr>
          <p:nvPr/>
        </p:nvSpPr>
        <p:spPr bwMode="auto">
          <a:xfrm>
            <a:off x="1748978" y="3369225"/>
            <a:ext cx="4175832" cy="6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年级</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下</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册</a:t>
            </a:r>
            <a:r>
              <a:rPr lang="zh-CN" sz="2000" b="1"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人教版</a:t>
            </a:r>
          </a:p>
        </p:txBody>
      </p:sp>
      <p:sp>
        <p:nvSpPr>
          <p:cNvPr id="18" name="文本框 17"/>
          <p:cNvSpPr txBox="1"/>
          <p:nvPr/>
        </p:nvSpPr>
        <p:spPr>
          <a:xfrm>
            <a:off x="1748980" y="1501898"/>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语文精品课件</a:t>
            </a:r>
          </a:p>
        </p:txBody>
      </p:sp>
      <p:cxnSp>
        <p:nvCxnSpPr>
          <p:cNvPr id="19" name="直接连接符 18"/>
          <p:cNvCxnSpPr/>
          <p:nvPr/>
        </p:nvCxnSpPr>
        <p:spPr>
          <a:xfrm>
            <a:off x="2109341" y="20927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0" y="3228813"/>
            <a:ext cx="7188074" cy="120611"/>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flipH="1">
            <a:off x="640080" y="6163841"/>
            <a:ext cx="11551920" cy="14488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7" grpId="0"/>
      <p:bldP spid="18" grpId="0"/>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78117" y="3807699"/>
            <a:ext cx="6435764" cy="974690"/>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457200" algn="ctr"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写的时候要展开丰富合理的想象，把遇到的困境、求生方法写具体。如果能把心情的变化写出来就更好了。</a:t>
            </a:r>
          </a:p>
        </p:txBody>
      </p:sp>
      <p:sp>
        <p:nvSpPr>
          <p:cNvPr id="3" name="圆角矩形 2"/>
          <p:cNvSpPr/>
          <p:nvPr/>
        </p:nvSpPr>
        <p:spPr>
          <a:xfrm>
            <a:off x="4938712" y="1504944"/>
            <a:ext cx="2314575" cy="637540"/>
          </a:xfrm>
          <a:prstGeom prst="roundRec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习作内容</a:t>
            </a:r>
            <a:endParaRPr kumimoji="0" lang="zh-CN" altLang="zh-CN" sz="2000" b="1" i="0" u="none" strike="noStrike" kern="1200" cap="none" spc="0" normalizeH="0" baseline="0" noProof="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4" name="矩形 43"/>
          <p:cNvSpPr/>
          <p:nvPr/>
        </p:nvSpPr>
        <p:spPr>
          <a:xfrm>
            <a:off x="2892362" y="2643238"/>
            <a:ext cx="6407274" cy="400110"/>
          </a:xfrm>
          <a:prstGeom prst="rect">
            <a:avLst/>
          </a:prstGeom>
          <a:solidFill>
            <a:srgbClr val="FDB00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编写一个惊险刺激的探险故事</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left)">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010" y="2207998"/>
            <a:ext cx="3517768" cy="3517768"/>
          </a:xfrm>
          <a:prstGeom prst="rect">
            <a:avLst/>
          </a:prstGeom>
        </p:spPr>
      </p:pic>
      <p:sp>
        <p:nvSpPr>
          <p:cNvPr id="4" name="文本框 3"/>
          <p:cNvSpPr txBox="1"/>
          <p:nvPr/>
        </p:nvSpPr>
        <p:spPr>
          <a:xfrm>
            <a:off x="3836894" y="3945507"/>
            <a:ext cx="7978588" cy="51302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你想去哪儿探险？打算带上哪些装备？可能会遇到什么险情？</a:t>
            </a:r>
          </a:p>
        </p:txBody>
      </p:sp>
      <p:sp>
        <p:nvSpPr>
          <p:cNvPr id="13" name="圆角矩形标注 12"/>
          <p:cNvSpPr/>
          <p:nvPr/>
        </p:nvSpPr>
        <p:spPr>
          <a:xfrm>
            <a:off x="3637027" y="1649506"/>
            <a:ext cx="5650230" cy="1340738"/>
          </a:xfrm>
          <a:prstGeom prst="wedgeRoundRectCallout">
            <a:avLst>
              <a:gd name="adj1" fmla="val -43097"/>
              <a:gd name="adj2" fmla="val 75453"/>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457200" algn="l" defTabSz="4572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准备好了吗？快开始我们的探险之旅吧！</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86000" y="2035359"/>
            <a:ext cx="5497562" cy="70788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茫茫大漠    热带雨林     海中荒岛 </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幽深洞穴    南极冰川</a:t>
            </a:r>
          </a:p>
        </p:txBody>
      </p:sp>
      <p:sp>
        <p:nvSpPr>
          <p:cNvPr id="3" name="圆角矩形 2"/>
          <p:cNvSpPr/>
          <p:nvPr/>
        </p:nvSpPr>
        <p:spPr>
          <a:xfrm>
            <a:off x="958647" y="2105558"/>
            <a:ext cx="1489585" cy="637540"/>
          </a:xfrm>
          <a:prstGeom prst="roundRect">
            <a:avLst/>
          </a:prstGeom>
          <a:solidFill>
            <a:srgbClr val="FDB00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rPr>
              <a:t>场景</a:t>
            </a:r>
          </a:p>
        </p:txBody>
      </p:sp>
      <p:sp>
        <p:nvSpPr>
          <p:cNvPr id="6" name="文本框 5"/>
          <p:cNvSpPr txBox="1"/>
          <p:nvPr/>
        </p:nvSpPr>
        <p:spPr>
          <a:xfrm>
            <a:off x="3093537" y="3462511"/>
            <a:ext cx="5519522" cy="70788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指南针      地图      饮用水 </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食物         药品      帐篷</a:t>
            </a:r>
          </a:p>
        </p:txBody>
      </p:sp>
      <p:sp>
        <p:nvSpPr>
          <p:cNvPr id="8" name="圆角矩形 7"/>
          <p:cNvSpPr/>
          <p:nvPr/>
        </p:nvSpPr>
        <p:spPr>
          <a:xfrm>
            <a:off x="929147" y="3576955"/>
            <a:ext cx="1504337" cy="637540"/>
          </a:xfrm>
          <a:prstGeom prst="roundRect">
            <a:avLst/>
          </a:prstGeom>
          <a:solidFill>
            <a:srgbClr val="FDB00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rPr>
              <a:t>装备</a:t>
            </a:r>
          </a:p>
        </p:txBody>
      </p:sp>
      <p:sp>
        <p:nvSpPr>
          <p:cNvPr id="9" name="文本框 8"/>
          <p:cNvSpPr txBox="1"/>
          <p:nvPr/>
        </p:nvSpPr>
        <p:spPr>
          <a:xfrm>
            <a:off x="3108285" y="4823624"/>
            <a:ext cx="5504774" cy="70788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遭遇猛兽    暴雨来袭     突发疾病 </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断水断粮    落石雪崩</a:t>
            </a:r>
          </a:p>
        </p:txBody>
      </p:sp>
      <p:sp>
        <p:nvSpPr>
          <p:cNvPr id="10" name="圆角矩形 9"/>
          <p:cNvSpPr/>
          <p:nvPr/>
        </p:nvSpPr>
        <p:spPr>
          <a:xfrm>
            <a:off x="914400" y="4775835"/>
            <a:ext cx="1504335" cy="637540"/>
          </a:xfrm>
          <a:prstGeom prst="roundRect">
            <a:avLst/>
          </a:prstGeom>
          <a:solidFill>
            <a:srgbClr val="FDB00D"/>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zh-CN"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rPr>
              <a:t>险情</a:t>
            </a:r>
          </a:p>
        </p:txBody>
      </p:sp>
      <p:pic>
        <p:nvPicPr>
          <p:cNvPr id="2" name="图片 1"/>
          <p:cNvPicPr>
            <a:picLocks noChangeAspect="1"/>
          </p:cNvPicPr>
          <p:nvPr/>
        </p:nvPicPr>
        <p:blipFill>
          <a:blip r:embed="rId3"/>
          <a:stretch>
            <a:fillRect/>
          </a:stretch>
        </p:blipFill>
        <p:spPr>
          <a:xfrm>
            <a:off x="9026523" y="1371097"/>
            <a:ext cx="2206830" cy="146892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026523" y="2997387"/>
            <a:ext cx="2206830" cy="1464323"/>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9028247" y="4619079"/>
            <a:ext cx="2203381" cy="14689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2" dur="1000" fill="hold"/>
                                        <p:tgtEl>
                                          <p:spTgt spid="9"/>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P spid="8" grpId="0" bldLvl="0" animBg="1"/>
      <p:bldP spid="9" grpId="0" bldLvl="0" animBg="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3" name="文本框 2"/>
          <p:cNvSpPr txBox="1"/>
          <p:nvPr/>
        </p:nvSpPr>
        <p:spPr>
          <a:xfrm rot="10800000" flipV="1">
            <a:off x="7269480" y="72426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61" name="AutoShape 46"/>
          <p:cNvSpPr/>
          <p:nvPr/>
        </p:nvSpPr>
        <p:spPr>
          <a:xfrm>
            <a:off x="7940692" y="1551305"/>
            <a:ext cx="3422650" cy="1995170"/>
          </a:xfrm>
          <a:prstGeom prst="wedgeRoundRectCallout">
            <a:avLst>
              <a:gd name="adj1" fmla="val -65510"/>
              <a:gd name="adj2" fmla="val 34086"/>
              <a:gd name="adj3" fmla="val 16667"/>
            </a:avLst>
          </a:prstGeom>
          <a:noFill/>
          <a:ln w="9525" cap="flat" cmpd="sng">
            <a:solidFill>
              <a:srgbClr val="000000"/>
            </a:solidFill>
            <a:prstDash val="dash"/>
            <a:miter/>
            <a:headEnd type="none" w="med" len="med"/>
            <a:tailEnd type="none" w="med" len="med"/>
          </a:ln>
        </p:spPr>
        <p:txBody>
          <a:bodyPr/>
          <a:lstStyle>
            <a:lvl1pPr marL="265430" indent="-265430"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8005"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6130" indent="-182880"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4255" indent="-182880"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880" algn="l" rtl="0"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stStyle>
          <a:p>
            <a:pPr marL="0" marR="0" lvl="0" indent="457200" algn="just" defTabSz="609600" rtl="0" eaLnBrk="1" fontAlgn="base" latinLnBrk="0" hangingPunct="1">
              <a:lnSpc>
                <a:spcPct val="100000"/>
              </a:lnSpc>
              <a:spcBef>
                <a:spcPct val="0"/>
              </a:spcBef>
              <a:spcAft>
                <a:spcPct val="0"/>
              </a:spcAft>
              <a:buClrTx/>
              <a:buSzPct val="100000"/>
              <a:buFont typeface="Wingdings 2" panose="05020102010507070707" pitchFamily="18" charset="2"/>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把遇到的困境、</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求生的方法</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写具体，同时把这次探险活动的</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心理活动</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写好。</a:t>
            </a:r>
          </a:p>
        </p:txBody>
      </p:sp>
      <p:sp>
        <p:nvSpPr>
          <p:cNvPr id="62" name="AutoShape 45"/>
          <p:cNvSpPr/>
          <p:nvPr/>
        </p:nvSpPr>
        <p:spPr>
          <a:xfrm>
            <a:off x="1251404" y="1551305"/>
            <a:ext cx="3421073" cy="1877695"/>
          </a:xfrm>
          <a:prstGeom prst="wedgeRoundRectCallout">
            <a:avLst>
              <a:gd name="adj1" fmla="val 34814"/>
              <a:gd name="adj2" fmla="val 79320"/>
              <a:gd name="adj3" fmla="val 16667"/>
            </a:avLst>
          </a:prstGeom>
          <a:noFill/>
          <a:ln w="9525" cap="flat" cmpd="sng">
            <a:solidFill>
              <a:srgbClr val="000000"/>
            </a:solidFill>
            <a:prstDash val="dash"/>
            <a:miter/>
            <a:headEnd type="none" w="med" len="med"/>
            <a:tailEnd type="none" w="med" len="med"/>
          </a:ln>
        </p:spPr>
        <p:txBody>
          <a:bodyPr/>
          <a:lstStyle>
            <a:lvl1pPr marL="265430" indent="-265430"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8005"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6130" indent="-182880"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4255" indent="-182880"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880" algn="l" rtl="0"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stStyle>
          <a:p>
            <a:pPr marL="0" marR="0" lvl="0" indent="457200" algn="just" defTabSz="609600" rtl="0" eaLnBrk="1" fontAlgn="base" latinLnBrk="0" hangingPunct="1">
              <a:lnSpc>
                <a:spcPct val="100000"/>
              </a:lnSpc>
              <a:spcBef>
                <a:spcPct val="0"/>
              </a:spcBef>
              <a:spcAft>
                <a:spcPct val="0"/>
              </a:spcAft>
              <a:buClrTx/>
              <a:buSzPct val="100000"/>
              <a:buFont typeface="Wingdings 2" panose="05020102010507070707" pitchFamily="18" charset="2"/>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交代清楚探险故事发生的</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时间</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地点和人物</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096" y="2709474"/>
            <a:ext cx="5940963" cy="4024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p:cTn id="13" dur="500" fill="hold"/>
                                        <p:tgtEl>
                                          <p:spTgt spid="61"/>
                                        </p:tgtEl>
                                        <p:attrNameLst>
                                          <p:attrName>ppt_w</p:attrName>
                                        </p:attrNameLst>
                                      </p:cBhvr>
                                      <p:tavLst>
                                        <p:tav tm="0">
                                          <p:val>
                                            <p:fltVal val="0"/>
                                          </p:val>
                                        </p:tav>
                                        <p:tav tm="100000">
                                          <p:val>
                                            <p:strVal val="#ppt_w"/>
                                          </p:val>
                                        </p:tav>
                                      </p:tavLst>
                                    </p:anim>
                                    <p:anim calcmode="lin" valueType="num">
                                      <p:cBhvr>
                                        <p:cTn id="14"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2255" y="3429000"/>
            <a:ext cx="2167908" cy="2167908"/>
          </a:xfrm>
          <a:prstGeom prst="rect">
            <a:avLst/>
          </a:prstGeom>
        </p:spPr>
      </p:pic>
      <p:sp>
        <p:nvSpPr>
          <p:cNvPr id="4" name="文本框 3"/>
          <p:cNvSpPr txBox="1"/>
          <p:nvPr/>
        </p:nvSpPr>
        <p:spPr>
          <a:xfrm>
            <a:off x="693175" y="1804689"/>
            <a:ext cx="7949380" cy="3283015"/>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别看我平时敢于徒手登上上百米的高塔，但激烈的项目几乎不参与。望着差不多有</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80</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度的沙坡，心想：</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要是吉普车翻了，就麻烦了</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。可是，看着表哥尖叫着同大家一起乘着大吉普去沙漠里冲浪那么激动和过瘾，我想：</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有啥呢？冲吧，让我与自然融为一体吧，去迎接火红的日出吧！</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我一咬牙，坐上了吉普车。当我们在广阔起伏蜿蜿的沙漠上乘着大吉普狂野地冲沙，那份恐惧和刺激就像吃麻辣烫，越辣越想吃，欲罢不能。</a:t>
            </a:r>
          </a:p>
        </p:txBody>
      </p:sp>
      <p:sp>
        <p:nvSpPr>
          <p:cNvPr id="3" name="圆角矩形 2"/>
          <p:cNvSpPr/>
          <p:nvPr/>
        </p:nvSpPr>
        <p:spPr>
          <a:xfrm>
            <a:off x="4137577" y="1057092"/>
            <a:ext cx="2301875" cy="506238"/>
          </a:xfrm>
          <a:prstGeom prst="roundRect">
            <a:avLst/>
          </a:prstGeom>
          <a:solidFill>
            <a:srgbClr val="FDB00D"/>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rPr>
              <a:t>技法点拨</a:t>
            </a:r>
            <a:endParaRPr kumimoji="0" lang="zh-CN" altLang="zh-CN"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圆角矩形标注 12"/>
          <p:cNvSpPr/>
          <p:nvPr/>
        </p:nvSpPr>
        <p:spPr>
          <a:xfrm>
            <a:off x="9014158" y="1804689"/>
            <a:ext cx="2271252" cy="1200642"/>
          </a:xfrm>
          <a:prstGeom prst="wedgeRoundRectCallout">
            <a:avLst>
              <a:gd name="adj1" fmla="val -11279"/>
              <a:gd name="adj2" fmla="val 109848"/>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写好</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rPr>
              <a:t>心理活动</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animBg="1"/>
      <p:bldP spid="1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51" y="3704910"/>
            <a:ext cx="2167908" cy="2167908"/>
          </a:xfrm>
          <a:prstGeom prst="rect">
            <a:avLst/>
          </a:prstGeom>
        </p:spPr>
      </p:pic>
      <p:sp>
        <p:nvSpPr>
          <p:cNvPr id="4" name="文本框 3"/>
          <p:cNvSpPr txBox="1"/>
          <p:nvPr/>
        </p:nvSpPr>
        <p:spPr>
          <a:xfrm>
            <a:off x="3893574" y="1286141"/>
            <a:ext cx="7492181" cy="3744679"/>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我找到了一截树枝，于是爬了上去，然而危险正一步一步地向我靠近。</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这条大河连通大海，湍急的水流“哗哗”地汹涌向前，两岸的树木、荒地快速向后退。</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仓皇中，我一回头，鲨鱼！，没想到我的身后跟了三条鲨鱼，吓得我急忙向不远处的小岛划去。鲨鱼紧跟身后，</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当我登上那个小岛时，岛却动了，原来是一条鲸鱼呀！</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唉，今天是死定了。在这千钧一发的时刻，鲸鱼喷出一股水柱，我被水柱喷出好远好远，正好落在海滩上，真是有惊无险啊！</a:t>
            </a:r>
          </a:p>
        </p:txBody>
      </p:sp>
      <p:sp>
        <p:nvSpPr>
          <p:cNvPr id="13" name="圆角矩形标注 12"/>
          <p:cNvSpPr/>
          <p:nvPr/>
        </p:nvSpPr>
        <p:spPr>
          <a:xfrm>
            <a:off x="806245" y="2074224"/>
            <a:ext cx="2481026" cy="1392370"/>
          </a:xfrm>
          <a:prstGeom prst="wedgeRoundRectCallout">
            <a:avLst>
              <a:gd name="adj1" fmla="val 12548"/>
              <a:gd name="adj2" fmla="val 92193"/>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用</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环境描写</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来烘托紧张的气氛。</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982" y="2170559"/>
            <a:ext cx="2848022" cy="2848022"/>
          </a:xfrm>
          <a:prstGeom prst="rect">
            <a:avLst/>
          </a:prstGeom>
        </p:spPr>
      </p:pic>
      <p:sp>
        <p:nvSpPr>
          <p:cNvPr id="42" name="文本框 2"/>
          <p:cNvSpPr txBox="1"/>
          <p:nvPr/>
        </p:nvSpPr>
        <p:spPr>
          <a:xfrm>
            <a:off x="2994004" y="1914046"/>
            <a:ext cx="8466159" cy="513026"/>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习作开头，我想开门见山，点明探险的目的地。</a:t>
            </a:r>
          </a:p>
        </p:txBody>
      </p:sp>
      <p:sp>
        <p:nvSpPr>
          <p:cNvPr id="44" name="文本框 2"/>
          <p:cNvSpPr txBox="1"/>
          <p:nvPr/>
        </p:nvSpPr>
        <p:spPr>
          <a:xfrm>
            <a:off x="2977781" y="3259385"/>
            <a:ext cx="8466159" cy="400110"/>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描写时，我要加入比喻、拟人、排比等修辞，让我的作文更生动！</a:t>
            </a:r>
          </a:p>
        </p:txBody>
      </p:sp>
      <p:sp>
        <p:nvSpPr>
          <p:cNvPr id="46" name="文本框 2"/>
          <p:cNvSpPr txBox="1"/>
          <p:nvPr/>
        </p:nvSpPr>
        <p:spPr>
          <a:xfrm>
            <a:off x="2948285" y="4604723"/>
            <a:ext cx="8466159" cy="513026"/>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我要按照探险的顺序来写，这样习作才能表达得清楚、有条理。</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4131455" y="5778415"/>
            <a:ext cx="3929090" cy="461665"/>
          </a:xfrm>
          <a:prstGeom prst="rect">
            <a:avLst/>
          </a:prstGeom>
          <a:solidFill>
            <a:srgbClr val="FFC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思源黑体 CN Regular" panose="020B0500000000000000" pitchFamily="34" charset="-122"/>
                <a:sym typeface="Arial" panose="020B0604020202020204" pitchFamily="34" charset="0"/>
              </a:rPr>
              <a:t>撒哈拉沙漠探险之旅</a:t>
            </a:r>
          </a:p>
        </p:txBody>
      </p:sp>
      <p:grpSp>
        <p:nvGrpSpPr>
          <p:cNvPr id="43" name="组合 5"/>
          <p:cNvGrpSpPr/>
          <p:nvPr/>
        </p:nvGrpSpPr>
        <p:grpSpPr>
          <a:xfrm>
            <a:off x="1855766" y="2009981"/>
            <a:ext cx="2376264" cy="648071"/>
            <a:chOff x="1115616" y="627534"/>
            <a:chExt cx="2736304" cy="648071"/>
          </a:xfrm>
          <a:effectLst/>
        </p:grpSpPr>
        <p:sp>
          <p:nvSpPr>
            <p:cNvPr id="44" name="矩形标注 43"/>
            <p:cNvSpPr/>
            <p:nvPr/>
          </p:nvSpPr>
          <p:spPr>
            <a:xfrm>
              <a:off x="1115616" y="627534"/>
              <a:ext cx="2736304" cy="648071"/>
            </a:xfrm>
            <a:prstGeom prst="wedgeRectCallout">
              <a:avLst>
                <a:gd name="adj1" fmla="val 35783"/>
                <a:gd name="adj2" fmla="val 77150"/>
              </a:avLst>
            </a:prstGeom>
            <a:solidFill>
              <a:schemeClr val="accent6">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5" name="TextBox 44"/>
            <p:cNvSpPr txBox="1"/>
            <p:nvPr/>
          </p:nvSpPr>
          <p:spPr>
            <a:xfrm>
              <a:off x="1115616" y="689959"/>
              <a:ext cx="273630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大蛇袭击我们</a:t>
              </a:r>
            </a:p>
          </p:txBody>
        </p:sp>
      </p:grpSp>
      <p:grpSp>
        <p:nvGrpSpPr>
          <p:cNvPr id="46" name="组合 6"/>
          <p:cNvGrpSpPr/>
          <p:nvPr/>
        </p:nvGrpSpPr>
        <p:grpSpPr>
          <a:xfrm>
            <a:off x="5061716" y="1328325"/>
            <a:ext cx="3286148" cy="571503"/>
            <a:chOff x="680723" y="519797"/>
            <a:chExt cx="4306518" cy="571503"/>
          </a:xfrm>
          <a:effectLst/>
        </p:grpSpPr>
        <p:sp>
          <p:nvSpPr>
            <p:cNvPr id="47" name="矩形标注 46"/>
            <p:cNvSpPr/>
            <p:nvPr/>
          </p:nvSpPr>
          <p:spPr>
            <a:xfrm>
              <a:off x="680723" y="519797"/>
              <a:ext cx="4306518" cy="571503"/>
            </a:xfrm>
            <a:prstGeom prst="wedgeRectCallout">
              <a:avLst>
                <a:gd name="adj1" fmla="val -6920"/>
                <a:gd name="adj2" fmla="val 113877"/>
              </a:avLst>
            </a:prstGeom>
            <a:solidFill>
              <a:schemeClr val="accent6">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8" name="TextBox 47"/>
            <p:cNvSpPr txBox="1"/>
            <p:nvPr/>
          </p:nvSpPr>
          <p:spPr>
            <a:xfrm>
              <a:off x="680723" y="519797"/>
              <a:ext cx="42128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我们遇到了沙尘暴</a:t>
              </a:r>
            </a:p>
          </p:txBody>
        </p:sp>
      </p:grpSp>
      <p:grpSp>
        <p:nvGrpSpPr>
          <p:cNvPr id="49" name="组合 9"/>
          <p:cNvGrpSpPr/>
          <p:nvPr/>
        </p:nvGrpSpPr>
        <p:grpSpPr>
          <a:xfrm>
            <a:off x="671774" y="3216590"/>
            <a:ext cx="3220317" cy="690384"/>
            <a:chOff x="1115616" y="627534"/>
            <a:chExt cx="2751076" cy="772775"/>
          </a:xfrm>
          <a:effectLst/>
        </p:grpSpPr>
        <p:sp>
          <p:nvSpPr>
            <p:cNvPr id="50" name="矩形标注 49"/>
            <p:cNvSpPr/>
            <p:nvPr/>
          </p:nvSpPr>
          <p:spPr>
            <a:xfrm>
              <a:off x="1115616" y="627534"/>
              <a:ext cx="2736305" cy="772775"/>
            </a:xfrm>
            <a:prstGeom prst="wedgeRectCallout">
              <a:avLst>
                <a:gd name="adj1" fmla="val 58538"/>
                <a:gd name="adj2" fmla="val -340"/>
              </a:avLst>
            </a:prstGeom>
            <a:solidFill>
              <a:schemeClr val="accent6">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1" name="TextBox 50"/>
            <p:cNvSpPr txBox="1"/>
            <p:nvPr/>
          </p:nvSpPr>
          <p:spPr>
            <a:xfrm>
              <a:off x="1130388" y="644997"/>
              <a:ext cx="2736304" cy="4478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妹妹陷进了黄沙里。</a:t>
              </a:r>
            </a:p>
          </p:txBody>
        </p:sp>
      </p:grpSp>
      <p:grpSp>
        <p:nvGrpSpPr>
          <p:cNvPr id="52" name="组合 12"/>
          <p:cNvGrpSpPr/>
          <p:nvPr/>
        </p:nvGrpSpPr>
        <p:grpSpPr>
          <a:xfrm>
            <a:off x="1217464" y="4576217"/>
            <a:ext cx="3295264" cy="676203"/>
            <a:chOff x="967845" y="634020"/>
            <a:chExt cx="2725354" cy="1332959"/>
          </a:xfrm>
        </p:grpSpPr>
        <p:sp>
          <p:nvSpPr>
            <p:cNvPr id="53" name="矩形标注 52"/>
            <p:cNvSpPr/>
            <p:nvPr/>
          </p:nvSpPr>
          <p:spPr>
            <a:xfrm>
              <a:off x="967845" y="634020"/>
              <a:ext cx="2725354" cy="1332959"/>
            </a:xfrm>
            <a:prstGeom prst="wedgeRectCallout">
              <a:avLst>
                <a:gd name="adj1" fmla="val 43549"/>
                <a:gd name="adj2" fmla="val -78547"/>
              </a:avLst>
            </a:prstGeom>
            <a:solidFill>
              <a:schemeClr val="accent6">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4" name="TextBox 53"/>
            <p:cNvSpPr txBox="1"/>
            <p:nvPr/>
          </p:nvSpPr>
          <p:spPr>
            <a:xfrm>
              <a:off x="967845" y="634020"/>
              <a:ext cx="2660483" cy="788713"/>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撒哈拉沙漠的景色</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55" name="组合 15"/>
          <p:cNvGrpSpPr/>
          <p:nvPr/>
        </p:nvGrpSpPr>
        <p:grpSpPr>
          <a:xfrm>
            <a:off x="9050253" y="4243915"/>
            <a:ext cx="1737909" cy="523220"/>
            <a:chOff x="1115616" y="627534"/>
            <a:chExt cx="2445947" cy="585645"/>
          </a:xfrm>
          <a:effectLst/>
        </p:grpSpPr>
        <p:sp>
          <p:nvSpPr>
            <p:cNvPr id="56" name="矩形标注 55"/>
            <p:cNvSpPr/>
            <p:nvPr/>
          </p:nvSpPr>
          <p:spPr>
            <a:xfrm>
              <a:off x="1216158" y="627534"/>
              <a:ext cx="2345405" cy="585645"/>
            </a:xfrm>
            <a:prstGeom prst="wedgeRectCallout">
              <a:avLst>
                <a:gd name="adj1" fmla="val -85533"/>
                <a:gd name="adj2" fmla="val -5641"/>
              </a:avLst>
            </a:prstGeom>
            <a:solidFill>
              <a:schemeClr val="accent6">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7" name="TextBox 56"/>
            <p:cNvSpPr txBox="1"/>
            <p:nvPr/>
          </p:nvSpPr>
          <p:spPr>
            <a:xfrm>
              <a:off x="1115616" y="627534"/>
              <a:ext cx="2345403" cy="4478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58" name="组合 19"/>
          <p:cNvGrpSpPr/>
          <p:nvPr/>
        </p:nvGrpSpPr>
        <p:grpSpPr>
          <a:xfrm>
            <a:off x="8698596" y="2320621"/>
            <a:ext cx="2500330" cy="1143008"/>
            <a:chOff x="1115616" y="627534"/>
            <a:chExt cx="2808254" cy="1632580"/>
          </a:xfrm>
          <a:effectLst/>
        </p:grpSpPr>
        <p:sp>
          <p:nvSpPr>
            <p:cNvPr id="59" name="矩形标注 58"/>
            <p:cNvSpPr/>
            <p:nvPr/>
          </p:nvSpPr>
          <p:spPr>
            <a:xfrm>
              <a:off x="1115616" y="627534"/>
              <a:ext cx="2808254" cy="1632580"/>
            </a:xfrm>
            <a:prstGeom prst="wedgeRectCallout">
              <a:avLst>
                <a:gd name="adj1" fmla="val -62304"/>
                <a:gd name="adj2" fmla="val 42762"/>
              </a:avLst>
            </a:prstGeom>
            <a:solidFill>
              <a:schemeClr val="accent6">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0" name="TextBox 59"/>
            <p:cNvSpPr txBox="1"/>
            <p:nvPr/>
          </p:nvSpPr>
          <p:spPr>
            <a:xfrm>
              <a:off x="1356323" y="729570"/>
              <a:ext cx="2345404" cy="10110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绝望时看到了水源</a:t>
              </a:r>
            </a:p>
          </p:txBody>
        </p:sp>
      </p:gr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988" y="2332613"/>
            <a:ext cx="4513006" cy="3008671"/>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0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right)">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down)">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left)">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3824211" y="1717787"/>
            <a:ext cx="2462981" cy="773284"/>
            <a:chOff x="2375756" y="2268826"/>
            <a:chExt cx="3551984" cy="773284"/>
          </a:xfrm>
        </p:grpSpPr>
        <p:sp>
          <p:nvSpPr>
            <p:cNvPr id="49" name="云形 48"/>
            <p:cNvSpPr/>
            <p:nvPr/>
          </p:nvSpPr>
          <p:spPr>
            <a:xfrm>
              <a:off x="2375756" y="2268826"/>
              <a:ext cx="2807557" cy="773284"/>
            </a:xfrm>
            <a:prstGeom prst="cloud">
              <a:avLst/>
            </a:prstGeom>
            <a:solidFill>
              <a:schemeClr val="accent6">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0" name="TextBox 49"/>
            <p:cNvSpPr txBox="1"/>
            <p:nvPr/>
          </p:nvSpPr>
          <p:spPr>
            <a:xfrm>
              <a:off x="3109052" y="2357227"/>
              <a:ext cx="28186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开头</a:t>
              </a:r>
            </a:p>
          </p:txBody>
        </p:sp>
      </p:grpSp>
      <p:sp>
        <p:nvSpPr>
          <p:cNvPr id="51" name="文本框 2"/>
          <p:cNvSpPr txBox="1"/>
          <p:nvPr/>
        </p:nvSpPr>
        <p:spPr>
          <a:xfrm>
            <a:off x="1735392" y="2104429"/>
            <a:ext cx="720080" cy="3416320"/>
          </a:xfrm>
          <a:prstGeom prst="rect">
            <a:avLst/>
          </a:prstGeom>
          <a:solidFill>
            <a:srgbClr val="FDB00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撒哈拉沙漠探险之旅</a:t>
            </a:r>
          </a:p>
        </p:txBody>
      </p:sp>
      <p:sp>
        <p:nvSpPr>
          <p:cNvPr id="52" name="左大括号 51"/>
          <p:cNvSpPr/>
          <p:nvPr/>
        </p:nvSpPr>
        <p:spPr>
          <a:xfrm>
            <a:off x="3278748" y="2394344"/>
            <a:ext cx="288032" cy="2762726"/>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53" name="组合 8"/>
          <p:cNvGrpSpPr/>
          <p:nvPr/>
        </p:nvGrpSpPr>
        <p:grpSpPr>
          <a:xfrm>
            <a:off x="3803914" y="3275964"/>
            <a:ext cx="1937587" cy="730908"/>
            <a:chOff x="2098768" y="2336363"/>
            <a:chExt cx="1752968" cy="730908"/>
          </a:xfrm>
        </p:grpSpPr>
        <p:sp>
          <p:nvSpPr>
            <p:cNvPr id="54" name="云形 53"/>
            <p:cNvSpPr/>
            <p:nvPr/>
          </p:nvSpPr>
          <p:spPr>
            <a:xfrm>
              <a:off x="2098768" y="2336363"/>
              <a:ext cx="1752968" cy="73090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5" name="TextBox 54"/>
            <p:cNvSpPr txBox="1"/>
            <p:nvPr/>
          </p:nvSpPr>
          <p:spPr>
            <a:xfrm>
              <a:off x="2454777" y="2513974"/>
              <a:ext cx="996666" cy="40011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中间</a:t>
              </a:r>
            </a:p>
          </p:txBody>
        </p:sp>
      </p:grpSp>
      <p:grpSp>
        <p:nvGrpSpPr>
          <p:cNvPr id="56" name="组合 12"/>
          <p:cNvGrpSpPr/>
          <p:nvPr/>
        </p:nvGrpSpPr>
        <p:grpSpPr>
          <a:xfrm>
            <a:off x="3804941" y="4984774"/>
            <a:ext cx="1974349" cy="666511"/>
            <a:chOff x="2375756" y="2268826"/>
            <a:chExt cx="1620180" cy="666511"/>
          </a:xfrm>
        </p:grpSpPr>
        <p:sp>
          <p:nvSpPr>
            <p:cNvPr id="57" name="云形 56"/>
            <p:cNvSpPr/>
            <p:nvPr/>
          </p:nvSpPr>
          <p:spPr>
            <a:xfrm>
              <a:off x="2375756" y="2268826"/>
              <a:ext cx="1620180" cy="666511"/>
            </a:xfrm>
            <a:prstGeom prst="cloud">
              <a:avLst/>
            </a:prstGeom>
            <a:solidFill>
              <a:schemeClr val="accent6">
                <a:lumMod val="60000"/>
                <a:lumOff val="4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8" name="TextBox 57"/>
            <p:cNvSpPr txBox="1"/>
            <p:nvPr/>
          </p:nvSpPr>
          <p:spPr>
            <a:xfrm>
              <a:off x="2737092" y="2452996"/>
              <a:ext cx="9943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结尾</a:t>
              </a:r>
            </a:p>
          </p:txBody>
        </p:sp>
      </p:grpSp>
      <p:sp>
        <p:nvSpPr>
          <p:cNvPr id="59" name="左大括号 58"/>
          <p:cNvSpPr/>
          <p:nvPr/>
        </p:nvSpPr>
        <p:spPr>
          <a:xfrm>
            <a:off x="6436571" y="2977970"/>
            <a:ext cx="306264" cy="1125592"/>
          </a:xfrm>
          <a:prstGeom prst="leftBrac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0" name="TextBox 59"/>
          <p:cNvSpPr txBox="1"/>
          <p:nvPr/>
        </p:nvSpPr>
        <p:spPr>
          <a:xfrm>
            <a:off x="6919019" y="2576812"/>
            <a:ext cx="57620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遇到缺水困难：喝水，甚至喝尿解决</a:t>
            </a:r>
          </a:p>
        </p:txBody>
      </p:sp>
      <p:sp>
        <p:nvSpPr>
          <p:cNvPr id="61" name="TextBox 60"/>
          <p:cNvSpPr txBox="1"/>
          <p:nvPr/>
        </p:nvSpPr>
        <p:spPr>
          <a:xfrm>
            <a:off x="6919018" y="3147954"/>
            <a:ext cx="53048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失去半壶淡水，要杀骆驼被阻止</a:t>
            </a:r>
          </a:p>
        </p:txBody>
      </p:sp>
      <p:sp>
        <p:nvSpPr>
          <p:cNvPr id="62" name="矩形 61"/>
          <p:cNvSpPr/>
          <p:nvPr/>
        </p:nvSpPr>
        <p:spPr>
          <a:xfrm>
            <a:off x="6898739" y="1845380"/>
            <a:ext cx="121058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交代背景</a:t>
            </a:r>
          </a:p>
        </p:txBody>
      </p:sp>
      <p:sp>
        <p:nvSpPr>
          <p:cNvPr id="86" name="矩形 85"/>
          <p:cNvSpPr/>
          <p:nvPr/>
        </p:nvSpPr>
        <p:spPr>
          <a:xfrm>
            <a:off x="6830530" y="3959013"/>
            <a:ext cx="4227022"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魏叔叔用自己的探险经验和智慧，带领大家找到水</a:t>
            </a:r>
          </a:p>
        </p:txBody>
      </p:sp>
      <p:sp>
        <p:nvSpPr>
          <p:cNvPr id="89" name="矩形 88"/>
          <p:cNvSpPr/>
          <p:nvPr/>
        </p:nvSpPr>
        <p:spPr>
          <a:xfrm>
            <a:off x="6603771" y="5196509"/>
            <a:ext cx="17235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顺利走出沙漠</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9" grpId="0" animBg="1"/>
      <p:bldP spid="60" grpId="0"/>
      <p:bldP spid="61" grpId="0"/>
      <p:bldP spid="62" grpId="0"/>
      <p:bldP spid="86"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5588" y="1868253"/>
            <a:ext cx="10680824" cy="3121493"/>
          </a:xfrm>
          <a:prstGeom prst="roundRect">
            <a:avLst/>
          </a:prstGeom>
          <a:ln>
            <a:solidFill>
              <a:srgbClr val="FDB00D"/>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大家也都流泪了。这时</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魏叔叔抹了抹眼睛说</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我们一个伙伴也不能失去</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要一起走出这片沙漠去</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听了他那坚定的话</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大家都不说什么了。</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走了一段路</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我忽然眼睛一亮</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那是什么</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大家停住脚步</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向前望去</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原来是几只马鹿。魏叔叔惊喜喊道：“我们有救了！”</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魏叔叔就带领大家顺着马鹿的踪迹寻找，终于发现一个小湖泊。大家欣喜若狂</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奔过去痛饮了一番，又把我们盛水的用具都灌满。</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a:extLst>
              <a:ext uri="{28A0092B-C50C-407E-A947-70E740481C1C}">
                <a14:useLocalDpi xmlns:a14="http://schemas.microsoft.com/office/drawing/2010/main" val="0"/>
              </a:ext>
            </a:extLst>
          </a:blip>
          <a:srcRect r="32489" b="43038"/>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nvGrpSpPr>
          <p:cNvPr id="11" name="组合 10"/>
          <p:cNvGrpSpPr/>
          <p:nvPr/>
        </p:nvGrpSpPr>
        <p:grpSpPr>
          <a:xfrm>
            <a:off x="4948003" y="740583"/>
            <a:ext cx="2295994" cy="1146220"/>
            <a:chOff x="5057080" y="343748"/>
            <a:chExt cx="2295994" cy="1146220"/>
          </a:xfrm>
        </p:grpSpPr>
        <p:sp>
          <p:nvSpPr>
            <p:cNvPr id="6" name="矩形 5"/>
            <p:cNvSpPr/>
            <p:nvPr/>
          </p:nvSpPr>
          <p:spPr>
            <a:xfrm>
              <a:off x="5349700" y="343748"/>
              <a:ext cx="1710754" cy="830997"/>
            </a:xfrm>
            <a:prstGeom prst="rect">
              <a:avLst/>
            </a:prstGeom>
          </p:spPr>
          <p:txBody>
            <a:bodyPr wrap="square" lIns="0" tIns="0" rIns="0" bIns="0">
              <a:spAutoFit/>
            </a:bodyPr>
            <a:lstStyle/>
            <a:p>
              <a:pPr algn="dist"/>
              <a:r>
                <a:rPr lang="zh-CN" altLang="en-US" sz="54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目录</a:t>
              </a:r>
            </a:p>
          </p:txBody>
        </p:sp>
        <p:sp>
          <p:nvSpPr>
            <p:cNvPr id="7" name="矩形 6"/>
            <p:cNvSpPr/>
            <p:nvPr/>
          </p:nvSpPr>
          <p:spPr>
            <a:xfrm>
              <a:off x="5057080" y="1243747"/>
              <a:ext cx="2295994" cy="246221"/>
            </a:xfrm>
            <a:prstGeom prst="rect">
              <a:avLst/>
            </a:prstGeom>
          </p:spPr>
          <p:txBody>
            <a:bodyPr wrap="square" lIns="0" tIns="0" rIns="0" bIns="0">
              <a:spAutoFit/>
            </a:bodyPr>
            <a:lstStyle/>
            <a:p>
              <a:pPr algn="dist"/>
              <a:r>
                <a:rPr lang="en-US" altLang="zh-CN" sz="16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CONTENT</a:t>
              </a:r>
              <a:endParaRPr lang="zh-CN" altLang="en-US" sz="1600" b="1" spc="6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grpSp>
      <p:grpSp>
        <p:nvGrpSpPr>
          <p:cNvPr id="17" name="组合 16"/>
          <p:cNvGrpSpPr/>
          <p:nvPr/>
        </p:nvGrpSpPr>
        <p:grpSpPr>
          <a:xfrm>
            <a:off x="2348273" y="2333871"/>
            <a:ext cx="3455107" cy="631458"/>
            <a:chOff x="1213401" y="1098550"/>
            <a:chExt cx="3455107" cy="631458"/>
          </a:xfrm>
        </p:grpSpPr>
        <p:grpSp>
          <p:nvGrpSpPr>
            <p:cNvPr id="16" name="组合 15"/>
            <p:cNvGrpSpPr/>
            <p:nvPr/>
          </p:nvGrpSpPr>
          <p:grpSpPr>
            <a:xfrm>
              <a:off x="1575137" y="1098550"/>
              <a:ext cx="2754077" cy="492443"/>
              <a:chOff x="1655019" y="1098550"/>
              <a:chExt cx="2754077" cy="492443"/>
            </a:xfrm>
          </p:grpSpPr>
          <p:sp>
            <p:nvSpPr>
              <p:cNvPr id="13" name="矩形 12"/>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课前导读</a:t>
                </a:r>
              </a:p>
            </p:txBody>
          </p:sp>
          <p:sp>
            <p:nvSpPr>
              <p:cNvPr id="14" name="矩形 13"/>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01</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15" name="直接连接符 14"/>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2348273" y="3240103"/>
            <a:ext cx="3455107" cy="631458"/>
            <a:chOff x="1213401" y="1098550"/>
            <a:chExt cx="3455107" cy="631458"/>
          </a:xfrm>
        </p:grpSpPr>
        <p:grpSp>
          <p:nvGrpSpPr>
            <p:cNvPr id="19" name="组合 18"/>
            <p:cNvGrpSpPr/>
            <p:nvPr/>
          </p:nvGrpSpPr>
          <p:grpSpPr>
            <a:xfrm>
              <a:off x="1575137" y="1098550"/>
              <a:ext cx="2754077" cy="492443"/>
              <a:chOff x="1655019" y="1098550"/>
              <a:chExt cx="2754077" cy="492443"/>
            </a:xfrm>
          </p:grpSpPr>
          <p:sp>
            <p:nvSpPr>
              <p:cNvPr id="21" name="矩形 20"/>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揭示主题</a:t>
                </a:r>
              </a:p>
            </p:txBody>
          </p:sp>
          <p:sp>
            <p:nvSpPr>
              <p:cNvPr id="22" name="矩形 21"/>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02</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20" name="直接连接符 19"/>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2348273" y="4146335"/>
            <a:ext cx="3455107" cy="631458"/>
            <a:chOff x="1213401" y="1098550"/>
            <a:chExt cx="3455107" cy="631458"/>
          </a:xfrm>
        </p:grpSpPr>
        <p:grpSp>
          <p:nvGrpSpPr>
            <p:cNvPr id="30" name="组合 29"/>
            <p:cNvGrpSpPr/>
            <p:nvPr/>
          </p:nvGrpSpPr>
          <p:grpSpPr>
            <a:xfrm>
              <a:off x="1575137" y="1098550"/>
              <a:ext cx="2754077" cy="492443"/>
              <a:chOff x="1655019" y="1098550"/>
              <a:chExt cx="2754077" cy="492443"/>
            </a:xfrm>
          </p:grpSpPr>
          <p:sp>
            <p:nvSpPr>
              <p:cNvPr id="32" name="矩形 31"/>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习作指导</a:t>
                </a:r>
              </a:p>
            </p:txBody>
          </p:sp>
          <p:sp>
            <p:nvSpPr>
              <p:cNvPr id="33" name="矩形 32"/>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03</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31" name="直接连接符 30"/>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6721160" y="2301588"/>
            <a:ext cx="3455107" cy="631458"/>
            <a:chOff x="1213401" y="1098550"/>
            <a:chExt cx="3455107" cy="631458"/>
          </a:xfrm>
        </p:grpSpPr>
        <p:grpSp>
          <p:nvGrpSpPr>
            <p:cNvPr id="35" name="组合 34"/>
            <p:cNvGrpSpPr/>
            <p:nvPr/>
          </p:nvGrpSpPr>
          <p:grpSpPr>
            <a:xfrm>
              <a:off x="1575137" y="1098550"/>
              <a:ext cx="2754077" cy="492443"/>
              <a:chOff x="1655019" y="1098550"/>
              <a:chExt cx="2754077" cy="492443"/>
            </a:xfrm>
          </p:grpSpPr>
          <p:sp>
            <p:nvSpPr>
              <p:cNvPr id="37" name="矩形 36"/>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日积月累</a:t>
                </a:r>
              </a:p>
            </p:txBody>
          </p:sp>
          <p:sp>
            <p:nvSpPr>
              <p:cNvPr id="38" name="矩形 37"/>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04</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36" name="直接连接符 35"/>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721160" y="3207820"/>
            <a:ext cx="3455107" cy="631458"/>
            <a:chOff x="1213401" y="1098550"/>
            <a:chExt cx="3455107" cy="631458"/>
          </a:xfrm>
        </p:grpSpPr>
        <p:grpSp>
          <p:nvGrpSpPr>
            <p:cNvPr id="40" name="组合 39"/>
            <p:cNvGrpSpPr/>
            <p:nvPr/>
          </p:nvGrpSpPr>
          <p:grpSpPr>
            <a:xfrm>
              <a:off x="1575137" y="1098550"/>
              <a:ext cx="2754077" cy="492443"/>
              <a:chOff x="1655019" y="1098550"/>
              <a:chExt cx="2754077" cy="492443"/>
            </a:xfrm>
          </p:grpSpPr>
          <p:sp>
            <p:nvSpPr>
              <p:cNvPr id="42" name="矩形 41"/>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课堂小结</a:t>
                </a:r>
              </a:p>
            </p:txBody>
          </p:sp>
          <p:sp>
            <p:nvSpPr>
              <p:cNvPr id="43" name="矩形 42"/>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05</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41" name="直接连接符 40"/>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721160" y="4153018"/>
            <a:ext cx="3455107" cy="631458"/>
            <a:chOff x="1213401" y="1098550"/>
            <a:chExt cx="3455107" cy="631458"/>
          </a:xfrm>
        </p:grpSpPr>
        <p:grpSp>
          <p:nvGrpSpPr>
            <p:cNvPr id="47" name="组合 46"/>
            <p:cNvGrpSpPr/>
            <p:nvPr/>
          </p:nvGrpSpPr>
          <p:grpSpPr>
            <a:xfrm>
              <a:off x="1575137" y="1098550"/>
              <a:ext cx="2754077" cy="492443"/>
              <a:chOff x="1655019" y="1098550"/>
              <a:chExt cx="2754077" cy="492443"/>
            </a:xfrm>
          </p:grpSpPr>
          <p:sp>
            <p:nvSpPr>
              <p:cNvPr id="49" name="矩形 48"/>
              <p:cNvSpPr/>
              <p:nvPr/>
            </p:nvSpPr>
            <p:spPr>
              <a:xfrm>
                <a:off x="2587533" y="1129328"/>
                <a:ext cx="1821563" cy="430887"/>
              </a:xfrm>
              <a:prstGeom prst="rect">
                <a:avLst/>
              </a:prstGeom>
            </p:spPr>
            <p:txBody>
              <a:bodyPr wrap="square" lIns="0" tIns="0" rIns="0" bIns="0">
                <a:spAutoFit/>
              </a:bodyPr>
              <a:lstStyle/>
              <a:p>
                <a:r>
                  <a:rPr lang="zh-CN" altLang="en-US" sz="28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课后练习</a:t>
                </a:r>
              </a:p>
            </p:txBody>
          </p:sp>
          <p:sp>
            <p:nvSpPr>
              <p:cNvPr id="50" name="矩形 49"/>
              <p:cNvSpPr/>
              <p:nvPr/>
            </p:nvSpPr>
            <p:spPr>
              <a:xfrm>
                <a:off x="1655019" y="1098550"/>
                <a:ext cx="609141" cy="492443"/>
              </a:xfrm>
              <a:prstGeom prst="rect">
                <a:avLst/>
              </a:prstGeom>
            </p:spPr>
            <p:txBody>
              <a:bodyPr wrap="none" lIns="0" tIns="0" rIns="0" bIns="0">
                <a:spAutoFit/>
              </a:bodyPr>
              <a:lstStyle/>
              <a:p>
                <a:pPr algn="ctr"/>
                <a:r>
                  <a:rPr lang="en-US" altLang="zh-CN"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rPr>
                  <a:t>06</a:t>
                </a:r>
                <a:endParaRPr lang="zh-CN" altLang="en-US" sz="3200" b="1" spc="600" dirty="0">
                  <a:solidFill>
                    <a:schemeClr val="bg1"/>
                  </a:solidFill>
                  <a:effectLst>
                    <a:outerShdw blurRad="38100" dist="38100" dir="2700000" algn="tl">
                      <a:srgbClr val="000000">
                        <a:alpha val="15000"/>
                      </a:srgbClr>
                    </a:outerShdw>
                  </a:effectLst>
                  <a:latin typeface="Arial" panose="020B0604020202020204" pitchFamily="34" charset="0"/>
                  <a:ea typeface="思源黑体 CN Regular" panose="020B0500000000000000" pitchFamily="34" charset="-122"/>
                  <a:sym typeface="Arial" panose="020B0604020202020204" pitchFamily="34" charset="0"/>
                </a:endParaRPr>
              </a:p>
            </p:txBody>
          </p:sp>
        </p:grpSp>
        <p:cxnSp>
          <p:nvCxnSpPr>
            <p:cNvPr id="48" name="直接连接符 47"/>
            <p:cNvCxnSpPr/>
            <p:nvPr/>
          </p:nvCxnSpPr>
          <p:spPr>
            <a:xfrm>
              <a:off x="1213401" y="17300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par>
                                <p:cTn id="17" presetID="22" presetClass="entr" presetSubtype="4"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par>
                                <p:cTn id="23" presetID="22" presetClass="entr" presetSubtype="4"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527635"/>
            <a:ext cx="9842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a:t>
            </a:r>
            <a:endParaRPr kumimoji="0" lang="en-US" altLang="en-US" sz="2000" b="1" i="0" u="none" strike="noStrike" kern="1200" cap="none" spc="0" normalizeH="0" baseline="0" noProof="0">
              <a:ln>
                <a:noFill/>
              </a:ln>
              <a:solidFill>
                <a:srgbClr val="1F2DA8"/>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a:spLocks noChangeArrowheads="1"/>
          </p:cNvSpPr>
          <p:nvPr/>
        </p:nvSpPr>
        <p:spPr bwMode="auto">
          <a:xfrm>
            <a:off x="1140358" y="4045789"/>
            <a:ext cx="9613839" cy="951607"/>
          </a:xfrm>
          <a:prstGeom prst="rect">
            <a:avLst/>
          </a:prstGeom>
          <a:noFill/>
          <a:ln>
            <a:solidFill>
              <a:srgbClr val="0000FF"/>
            </a:solidFill>
            <a:prstDash val="lgDashDotDot"/>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2.</a:t>
            </a:r>
            <a:r>
              <a:rPr kumimoji="0" lang="zh-CN" altLang="en-US"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第二天，我们沿着公路走回了家，通过这次探险我明白了团结就是胜利，这就是我得到的宝石。</a:t>
            </a:r>
          </a:p>
        </p:txBody>
      </p:sp>
      <p:sp>
        <p:nvSpPr>
          <p:cNvPr id="6" name="矩形 5"/>
          <p:cNvSpPr>
            <a:spLocks noChangeArrowheads="1"/>
          </p:cNvSpPr>
          <p:nvPr/>
        </p:nvSpPr>
        <p:spPr bwMode="auto">
          <a:xfrm>
            <a:off x="1155106" y="2255111"/>
            <a:ext cx="9613839" cy="1413272"/>
          </a:xfrm>
          <a:prstGeom prst="rect">
            <a:avLst/>
          </a:prstGeom>
          <a:noFill/>
          <a:ln>
            <a:solidFill>
              <a:srgbClr val="0000FF"/>
            </a:solidFill>
            <a:prstDash val="lgDashDotDot"/>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1.</a:t>
            </a:r>
            <a:r>
              <a:rPr kumimoji="0" lang="zh-CN" altLang="en-US"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回想这次古堡探险的经历，虽然处处惊险却有有惊无险，我想在未来人生的道路上又何尝不是如此呢？只要我们勇敢面对，并且能够坚持不懈地走下去，那么，任何艰难险阻都不能阻挡我们前进的脚步，最终胜利必然是属于我们的。</a:t>
            </a:r>
          </a:p>
        </p:txBody>
      </p:sp>
      <p:sp>
        <p:nvSpPr>
          <p:cNvPr id="4" name="Rectangle 2"/>
          <p:cNvSpPr>
            <a:spLocks noChangeArrowheads="1"/>
          </p:cNvSpPr>
          <p:nvPr/>
        </p:nvSpPr>
        <p:spPr bwMode="auto">
          <a:xfrm>
            <a:off x="4234815" y="1446817"/>
            <a:ext cx="3366135" cy="461665"/>
          </a:xfrm>
          <a:prstGeom prst="rect">
            <a:avLst/>
          </a:prstGeom>
          <a:solidFill>
            <a:srgbClr val="FDB00D"/>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sz="240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好结尾，学一学</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527635"/>
            <a:ext cx="9842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a:t>
            </a:r>
            <a:endParaRPr kumimoji="0" lang="en-US" altLang="en-US" sz="2000" b="1" i="0" u="none" strike="noStrike" kern="1200" cap="none" spc="0" normalizeH="0" baseline="0" noProof="0">
              <a:ln>
                <a:noFill/>
              </a:ln>
              <a:solidFill>
                <a:srgbClr val="1F2DA8"/>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a:spLocks noChangeArrowheads="1"/>
          </p:cNvSpPr>
          <p:nvPr/>
        </p:nvSpPr>
        <p:spPr bwMode="auto">
          <a:xfrm>
            <a:off x="842682" y="3517265"/>
            <a:ext cx="10372053" cy="1413272"/>
          </a:xfrm>
          <a:prstGeom prst="rect">
            <a:avLst/>
          </a:prstGeom>
          <a:noFill/>
          <a:ln>
            <a:solidFill>
              <a:srgbClr val="0000FF"/>
            </a:solidFill>
            <a:prstDash val="lgDashDotDot"/>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4.</a:t>
            </a:r>
            <a:r>
              <a:rPr kumimoji="0" lang="zh-CN" altLang="en-US"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其实，只要我们不放弃，坚定地去探索，定会发现各种各样不同的原理，我们会更努力，科技会更发达，等到我们真正长大的那一天，我们便可以实现中国的科技梦，我们的祖国梦。</a:t>
            </a:r>
          </a:p>
        </p:txBody>
      </p:sp>
      <p:sp>
        <p:nvSpPr>
          <p:cNvPr id="6" name="矩形 5"/>
          <p:cNvSpPr>
            <a:spLocks noChangeArrowheads="1"/>
          </p:cNvSpPr>
          <p:nvPr/>
        </p:nvSpPr>
        <p:spPr bwMode="auto">
          <a:xfrm>
            <a:off x="842682" y="1926220"/>
            <a:ext cx="10372053" cy="951607"/>
          </a:xfrm>
          <a:prstGeom prst="rect">
            <a:avLst/>
          </a:prstGeom>
          <a:noFill/>
          <a:ln>
            <a:solidFill>
              <a:srgbClr val="0000FF"/>
            </a:solidFill>
            <a:prstDash val="lgDashDotDot"/>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3.</a:t>
            </a:r>
            <a:r>
              <a:rPr kumimoji="0" lang="zh-CN" altLang="en-US" sz="2000" b="0" i="0" u="none" strike="noStrike" kern="1200" cap="none" spc="0" normalizeH="0" baseline="0" noProof="0" dirty="0">
                <a:ln>
                  <a:noFill/>
                </a:ln>
                <a:solidFill>
                  <a:prstClr val="black"/>
                </a:solidFill>
                <a:effectLst/>
                <a:uLnTx/>
                <a:uFillTx/>
                <a:ea typeface="思源黑体 CN Regular" panose="020B0500000000000000" pitchFamily="34" charset="-122"/>
                <a:cs typeface="微软雅黑" panose="020B0503020204020204" pitchFamily="34" charset="-122"/>
                <a:sym typeface="Arial" panose="020B0604020202020204" pitchFamily="34" charset="0"/>
              </a:rPr>
              <a:t>这两天的旅游真是又惊险又好玩，见到以前从来没有见过的东西，真不愧是一次探险之旅啊！</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0659" y="2479990"/>
            <a:ext cx="6782435" cy="1898020"/>
          </a:xfrm>
          <a:prstGeom prst="rect">
            <a:avLst/>
          </a:prstGeom>
          <a:noFill/>
          <a:ln>
            <a:solidFill>
              <a:srgbClr val="0000FF"/>
            </a:solidFill>
            <a:prstDash val="lgDash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en-US" altLang="zh-CN" sz="20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写时应注意以下几点</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1.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紧扣“险”来写，从“遇险</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脱险”</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2.</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用环境描写，渲染气氛</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3.</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用动作、语言、心理描写，把文章写具体</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0560" y="2453640"/>
            <a:ext cx="2926080" cy="1950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944" y="472213"/>
            <a:ext cx="5913573" cy="5913573"/>
          </a:xfrm>
          <a:prstGeom prst="rect">
            <a:avLst/>
          </a:prstGeom>
        </p:spPr>
      </p:pic>
      <p:sp>
        <p:nvSpPr>
          <p:cNvPr id="100" name="文本框 99"/>
          <p:cNvSpPr txBox="1"/>
          <p:nvPr/>
        </p:nvSpPr>
        <p:spPr>
          <a:xfrm>
            <a:off x="3461943" y="3428999"/>
            <a:ext cx="5913573" cy="2259145"/>
          </a:xfrm>
          <a:prstGeom prst="rect">
            <a:avLst/>
          </a:prstGeom>
          <a:noFill/>
          <a:ln w="9525">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神奇的探险之旅     </a:t>
            </a: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时间、地点、人物、开头扣题</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环境描写、心理活动、克服险情</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探险后的感受</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401234" y="2497701"/>
            <a:ext cx="5715001" cy="1436355"/>
          </a:xfrm>
          <a:prstGeom prst="rect">
            <a:avLst/>
          </a:prstGeom>
          <a:noFill/>
          <a:ln w="12700" cmpd="sng">
            <a:solidFill>
              <a:srgbClr val="0000FF"/>
            </a:solidFill>
            <a:prstDash val="lgDashDot"/>
          </a:ln>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咱们的探险之旅，非常有意思。下面我们就拿起笔来，让我们记录下来，记录探险过程中难忘的时光。</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88" y="1828800"/>
            <a:ext cx="4783416" cy="319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to="" calcmode="lin" valueType="num">
                                      <p:cBhvr>
                                        <p:cTn id="7" dur="1" fill="hold"/>
                                        <p:tgtEl>
                                          <p:spTgt spid="1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rcRect r="11700" b="2549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3" name="矩形 22"/>
          <p:cNvSpPr/>
          <p:nvPr/>
        </p:nvSpPr>
        <p:spPr>
          <a:xfrm>
            <a:off x="0" y="0"/>
            <a:ext cx="6095999" cy="6858000"/>
          </a:xfrm>
          <a:prstGeom prst="rect">
            <a:avLst/>
          </a:prstGeom>
          <a:solidFill>
            <a:srgbClr val="0079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矩形 9"/>
          <p:cNvSpPr/>
          <p:nvPr/>
        </p:nvSpPr>
        <p:spPr>
          <a:xfrm>
            <a:off x="399613" y="1089457"/>
            <a:ext cx="2648386" cy="9007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p:nvPr/>
        </p:nvSpPr>
        <p:spPr>
          <a:xfrm>
            <a:off x="1972235" y="2341561"/>
            <a:ext cx="3729318" cy="923330"/>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kumimoji="1" lang="zh-CN" altLang="en-US" sz="54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rPr>
              <a:t>谢谢观看</a:t>
            </a:r>
            <a:endParaRPr kumimoji="1" lang="en-US" altLang="zh-CN" sz="5400" b="1" dirty="0">
              <a:solidFill>
                <a:srgbClr val="FFD146"/>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圆角 14"/>
          <p:cNvSpPr/>
          <p:nvPr/>
        </p:nvSpPr>
        <p:spPr>
          <a:xfrm>
            <a:off x="1577790" y="3547411"/>
            <a:ext cx="4518208" cy="49697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no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文本框 66"/>
          <p:cNvSpPr txBox="1">
            <a:spLocks noChangeArrowheads="1"/>
          </p:cNvSpPr>
          <p:nvPr/>
        </p:nvSpPr>
        <p:spPr bwMode="auto">
          <a:xfrm>
            <a:off x="1748978" y="3369225"/>
            <a:ext cx="4175832" cy="62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pP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五</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年级</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下</a:t>
            </a:r>
            <a:r>
              <a:rPr lang="zh-CN"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册</a:t>
            </a:r>
            <a:r>
              <a:rPr lang="zh-CN" sz="2000" b="1"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a:t>
            </a:r>
            <a:r>
              <a:rPr lang="zh-CN" altLang="en-US" sz="2000" spc="3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人教版</a:t>
            </a:r>
          </a:p>
        </p:txBody>
      </p:sp>
      <p:sp>
        <p:nvSpPr>
          <p:cNvPr id="18" name="文本框 17"/>
          <p:cNvSpPr txBox="1"/>
          <p:nvPr/>
        </p:nvSpPr>
        <p:spPr>
          <a:xfrm>
            <a:off x="1748980" y="1501898"/>
            <a:ext cx="4175829" cy="504112"/>
          </a:xfrm>
          <a:prstGeom prst="rect">
            <a:avLst/>
          </a:prstGeom>
          <a:noFill/>
        </p:spPr>
        <p:txBody>
          <a:bodyPr wrap="square" rtlCol="0">
            <a:spAutoFit/>
          </a:bodyPr>
          <a:lstStyle>
            <a:defPPr>
              <a:defRPr lang="zh-CN"/>
            </a:defPPr>
            <a:lvl1pPr algn="ctr">
              <a:lnSpc>
                <a:spcPct val="120000"/>
              </a:lnSpc>
              <a:defRPr kumimoji="1" spc="2400">
                <a:gradFill>
                  <a:gsLst>
                    <a:gs pos="0">
                      <a:srgbClr val="C58F67"/>
                    </a:gs>
                    <a:gs pos="100000">
                      <a:srgbClr val="C58F67"/>
                    </a:gs>
                    <a:gs pos="50000">
                      <a:srgbClr val="E4B684"/>
                    </a:gs>
                  </a:gsLst>
                  <a:lin ang="2700000" scaled="0"/>
                </a:gradFill>
                <a:latin typeface="思源宋体 CN" panose="02020400000000000000" pitchFamily="18" charset="-128"/>
                <a:ea typeface="思源宋体 CN" panose="02020400000000000000" pitchFamily="18" charset="-128"/>
              </a:defRPr>
            </a:lvl1pPr>
          </a:lstStyle>
          <a:p>
            <a:r>
              <a:rPr lang="zh-CN" altLang="en-US" sz="2400" b="1"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语文精品课件</a:t>
            </a:r>
          </a:p>
        </p:txBody>
      </p:sp>
      <p:cxnSp>
        <p:nvCxnSpPr>
          <p:cNvPr id="19" name="直接连接符 18"/>
          <p:cNvCxnSpPr/>
          <p:nvPr/>
        </p:nvCxnSpPr>
        <p:spPr>
          <a:xfrm>
            <a:off x="2109341" y="2092708"/>
            <a:ext cx="3455107" cy="0"/>
          </a:xfrm>
          <a:prstGeom prst="line">
            <a:avLst/>
          </a:prstGeom>
          <a:ln w="3175">
            <a:gradFill>
              <a:gsLst>
                <a:gs pos="0">
                  <a:schemeClr val="bg1">
                    <a:alpha val="0"/>
                  </a:schemeClr>
                </a:gs>
                <a:gs pos="100000">
                  <a:schemeClr val="bg1">
                    <a:alpha val="0"/>
                  </a:schemeClr>
                </a:gs>
                <a:gs pos="50000">
                  <a:schemeClr val="bg1"/>
                </a:gs>
              </a:gsLst>
              <a:lin ang="0" scaled="0"/>
            </a:gra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flipH="1">
            <a:off x="0" y="3228813"/>
            <a:ext cx="7188074" cy="120611"/>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矩形 23"/>
          <p:cNvSpPr/>
          <p:nvPr/>
        </p:nvSpPr>
        <p:spPr>
          <a:xfrm flipH="1">
            <a:off x="640080" y="6163841"/>
            <a:ext cx="11551920" cy="144884"/>
          </a:xfrm>
          <a:prstGeom prst="rect">
            <a:avLst/>
          </a:prstGeom>
          <a:gradFill>
            <a:gsLst>
              <a:gs pos="0">
                <a:schemeClr val="bg1"/>
              </a:gs>
              <a:gs pos="100000">
                <a:schemeClr val="bg1">
                  <a:lumMod val="9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7" grpId="0"/>
      <p:bldP spid="18"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3" name="文本框 2"/>
          <p:cNvSpPr txBox="1"/>
          <p:nvPr/>
        </p:nvSpPr>
        <p:spPr>
          <a:xfrm rot="10800000" flipV="1">
            <a:off x="7269480" y="72426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59" name="文本框 4"/>
          <p:cNvSpPr txBox="1"/>
          <p:nvPr/>
        </p:nvSpPr>
        <p:spPr>
          <a:xfrm>
            <a:off x="5150555" y="2697863"/>
            <a:ext cx="6051984" cy="597151"/>
          </a:xfrm>
          <a:prstGeom prst="rect">
            <a:avLst/>
          </a:prstGeom>
          <a:noFill/>
          <a:ln>
            <a:solidFill>
              <a:srgbClr val="0000FF"/>
            </a:solidFill>
            <a:prstDash val="lgDashDot"/>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你喜欢探险吗？你读过有关探险的书吗？</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969833" y="2292718"/>
            <a:ext cx="3840480" cy="2560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3" name="文本框 2"/>
          <p:cNvSpPr txBox="1"/>
          <p:nvPr/>
        </p:nvSpPr>
        <p:spPr>
          <a:xfrm rot="10800000" flipV="1">
            <a:off x="7269480" y="72426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60" name="副标题 2"/>
          <p:cNvSpPr txBox="1"/>
          <p:nvPr/>
        </p:nvSpPr>
        <p:spPr>
          <a:xfrm>
            <a:off x="3619182" y="2004963"/>
            <a:ext cx="7300595" cy="2022575"/>
          </a:xfrm>
          <a:prstGeom prst="rect">
            <a:avLst/>
          </a:prstGeom>
          <a:ln>
            <a:solidFill>
              <a:srgbClr val="0000FF"/>
            </a:solidFill>
            <a:prstDash val="sysDash"/>
          </a:ln>
        </p:spPr>
        <p:txBody>
          <a:bodyPr vert="horz" lIns="91440" tIns="45720" rIns="91440" bIns="45720" rtlCol="0">
            <a:noAutofit/>
          </a:bodyPr>
          <a:lstStyle/>
          <a:p>
            <a:pPr marL="0" marR="0" lvl="0" indent="267335" algn="just" defTabSz="342900" rtl="0" eaLnBrk="0" fontAlgn="auto" latinLnBrk="0" hangingPunct="0">
              <a:lnSpc>
                <a:spcPct val="200000"/>
              </a:lnSpc>
              <a:spcBef>
                <a:spcPts val="1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1609年，22岁的徐霞客开始外出旅行，直到明崇祯十四年（1641年）在云南旅途中去世，32年间基本上都在职业化的旅行生涯之中。</a:t>
            </a:r>
          </a:p>
        </p:txBody>
      </p:sp>
      <p:pic>
        <p:nvPicPr>
          <p:cNvPr id="4" name="内容占位符 3"/>
          <p:cNvPicPr>
            <a:picLocks noGrp="1" noChangeAspect="1"/>
          </p:cNvPicPr>
          <p:nvPr>
            <p:ph sz="half" idx="4294967295"/>
          </p:nvPr>
        </p:nvPicPr>
        <p:blipFill>
          <a:blip r:embed="rId3" cstate="print"/>
          <a:stretch>
            <a:fillRect/>
          </a:stretch>
        </p:blipFill>
        <p:spPr>
          <a:xfrm>
            <a:off x="757873" y="1825926"/>
            <a:ext cx="2492375" cy="3627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strips(downLeft)">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3" name="文本框 2"/>
          <p:cNvSpPr txBox="1"/>
          <p:nvPr/>
        </p:nvSpPr>
        <p:spPr>
          <a:xfrm rot="10800000" flipV="1">
            <a:off x="7269480" y="72426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59" name="文本框 4"/>
          <p:cNvSpPr txBox="1"/>
          <p:nvPr/>
        </p:nvSpPr>
        <p:spPr>
          <a:xfrm>
            <a:off x="3982064" y="2256502"/>
            <a:ext cx="6843253" cy="1859548"/>
          </a:xfrm>
          <a:prstGeom prst="rect">
            <a:avLst/>
          </a:prstGeom>
          <a:noFill/>
          <a:ln>
            <a:solidFill>
              <a:srgbClr val="0000FF"/>
            </a:solidFill>
            <a:prstDash val="lgDashDot"/>
          </a:ln>
        </p:spPr>
        <p:txBody>
          <a:bodyPr wrap="square" rtlCol="0">
            <a:spAutoFit/>
          </a:bodyPr>
          <a:lstStyle/>
          <a:p>
            <a:pPr marL="0" marR="0" lvl="0" indent="457200" algn="l" defTabSz="914400" rtl="0" eaLnBrk="1" fontAlgn="auto" latinLnBrk="0" hangingPunct="1">
              <a:lnSpc>
                <a:spcPct val="2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西游录</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一书就是对周达观随军西征、驻守西域的经历的记录。耶律楚材的旅行线路，向后世生动再现了草原丝绸之路的历史轨迹。</a:t>
            </a:r>
          </a:p>
        </p:txBody>
      </p:sp>
      <p:pic>
        <p:nvPicPr>
          <p:cNvPr id="60" name="Picture 3"/>
          <p:cNvPicPr>
            <a:picLocks noChangeAspect="1" noChangeArrowheads="1"/>
          </p:cNvPicPr>
          <p:nvPr/>
        </p:nvPicPr>
        <p:blipFill>
          <a:blip r:embed="rId3" cstate="print"/>
          <a:srcRect/>
          <a:stretch>
            <a:fillRect/>
          </a:stretch>
        </p:blipFill>
        <p:spPr bwMode="auto">
          <a:xfrm>
            <a:off x="1022684" y="2106042"/>
            <a:ext cx="2531677" cy="35057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trips(down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3" name="文本框 2"/>
          <p:cNvSpPr txBox="1"/>
          <p:nvPr/>
        </p:nvSpPr>
        <p:spPr>
          <a:xfrm rot="10800000" flipV="1">
            <a:off x="7269480" y="72426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59" name="文本框 4"/>
          <p:cNvSpPr txBox="1"/>
          <p:nvPr/>
        </p:nvSpPr>
        <p:spPr>
          <a:xfrm>
            <a:off x="3996813" y="2448232"/>
            <a:ext cx="7173211" cy="974690"/>
          </a:xfrm>
          <a:prstGeom prst="rect">
            <a:avLst/>
          </a:prstGeom>
          <a:noFill/>
          <a:ln>
            <a:solidFill>
              <a:srgbClr val="0000FF"/>
            </a:solidFill>
            <a:prstDash val="lgDashDot"/>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马可波罗行纪</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世界历史上个将地大物博的中国向欧洲人作出报道的著作。马可波罗，世界著名的旅行家、商人。</a:t>
            </a:r>
          </a:p>
        </p:txBody>
      </p:sp>
      <p:pic>
        <p:nvPicPr>
          <p:cNvPr id="60" name="Picture 2"/>
          <p:cNvPicPr>
            <a:picLocks noChangeAspect="1" noChangeArrowheads="1"/>
          </p:cNvPicPr>
          <p:nvPr/>
        </p:nvPicPr>
        <p:blipFill>
          <a:blip r:embed="rId3" cstate="print"/>
          <a:srcRect/>
          <a:stretch>
            <a:fillRect/>
          </a:stretch>
        </p:blipFill>
        <p:spPr bwMode="auto">
          <a:xfrm>
            <a:off x="846267" y="2004963"/>
            <a:ext cx="2662108" cy="33881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6" name="文本框 5"/>
          <p:cNvSpPr txBox="1"/>
          <p:nvPr/>
        </p:nvSpPr>
        <p:spPr>
          <a:xfrm>
            <a:off x="4746700" y="1355090"/>
            <a:ext cx="26986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审题指导</a:t>
            </a:r>
          </a:p>
        </p:txBody>
      </p:sp>
      <p:sp>
        <p:nvSpPr>
          <p:cNvPr id="9" name="圆角矩形 8"/>
          <p:cNvSpPr/>
          <p:nvPr/>
        </p:nvSpPr>
        <p:spPr>
          <a:xfrm>
            <a:off x="4474845" y="2777785"/>
            <a:ext cx="6119495" cy="1879638"/>
          </a:xfrm>
          <a:prstGeom prst="round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矩形 7"/>
          <p:cNvSpPr/>
          <p:nvPr/>
        </p:nvSpPr>
        <p:spPr>
          <a:xfrm>
            <a:off x="4646295" y="2986306"/>
            <a:ext cx="5828030" cy="974690"/>
          </a:xfrm>
          <a:prstGeom prst="rect">
            <a:avLst/>
          </a:prstGeom>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你喜欢探险吗？你读过有关探险的书吗？这次习作就让我们编一个惊险刺激的探险故事吧。</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87" y="1670116"/>
            <a:ext cx="3517768" cy="3517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rot="10800000" flipV="1">
            <a:off x="3982720" y="3737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2" name="文本框 1"/>
          <p:cNvSpPr txBox="1"/>
          <p:nvPr/>
        </p:nvSpPr>
        <p:spPr>
          <a:xfrm rot="10800000" flipV="1">
            <a:off x="5441315" y="119924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3" name="文本框 2"/>
          <p:cNvSpPr txBox="1"/>
          <p:nvPr/>
        </p:nvSpPr>
        <p:spPr>
          <a:xfrm rot="10800000" flipV="1">
            <a:off x="7269480" y="724267"/>
            <a:ext cx="98425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小学学科网  xuekeedu.com</a:t>
            </a:r>
          </a:p>
        </p:txBody>
      </p:sp>
      <p:sp>
        <p:nvSpPr>
          <p:cNvPr id="59" name="文本框 99"/>
          <p:cNvSpPr txBox="1"/>
          <p:nvPr/>
        </p:nvSpPr>
        <p:spPr>
          <a:xfrm>
            <a:off x="4627758" y="1142653"/>
            <a:ext cx="3542849" cy="695329"/>
          </a:xfrm>
          <a:prstGeom prst="bevel">
            <a:avLst>
              <a:gd name="adj" fmla="val 7457"/>
            </a:avLst>
          </a:prstGeom>
          <a:solidFill>
            <a:srgbClr val="FFC000"/>
          </a:solidFill>
          <a:ln w="9525">
            <a:solidFill>
              <a:srgbClr val="ED7D31"/>
            </a:solid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神奇的探险之旅</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宋体" panose="02010600030101010101" pitchFamily="2" charset="-122"/>
              <a:sym typeface="Arial" panose="020B0604020202020204" pitchFamily="34" charset="0"/>
            </a:endParaRPr>
          </a:p>
        </p:txBody>
      </p:sp>
      <p:sp>
        <p:nvSpPr>
          <p:cNvPr id="61" name="AutoShape 46"/>
          <p:cNvSpPr/>
          <p:nvPr/>
        </p:nvSpPr>
        <p:spPr>
          <a:xfrm>
            <a:off x="8221509" y="2065491"/>
            <a:ext cx="3422650" cy="1995170"/>
          </a:xfrm>
          <a:prstGeom prst="wedgeRoundRectCallout">
            <a:avLst>
              <a:gd name="adj1" fmla="val -65510"/>
              <a:gd name="adj2" fmla="val 34086"/>
              <a:gd name="adj3" fmla="val 16667"/>
            </a:avLst>
          </a:prstGeom>
          <a:noFill/>
          <a:ln w="9525" cap="flat" cmpd="sng">
            <a:solidFill>
              <a:srgbClr val="000000"/>
            </a:solidFill>
            <a:prstDash val="dash"/>
            <a:miter/>
            <a:headEnd type="none" w="med" len="med"/>
            <a:tailEnd type="none" w="med" len="med"/>
          </a:ln>
        </p:spPr>
        <p:txBody>
          <a:bodyPr/>
          <a:lstStyle>
            <a:lvl1pPr marL="265430" indent="-265430"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8005"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6130" indent="-182880"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4255" indent="-182880"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880" algn="l" rtl="0"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stStyle>
          <a:p>
            <a:pPr marL="0" marR="0" lvl="0" indent="457200" algn="just" defTabSz="609600" rtl="0" eaLnBrk="1" fontAlgn="base" latinLnBrk="0" hangingPunct="1">
              <a:lnSpc>
                <a:spcPct val="100000"/>
              </a:lnSpc>
              <a:spcBef>
                <a:spcPct val="0"/>
              </a:spcBef>
              <a:spcAft>
                <a:spcPct val="0"/>
              </a:spcAft>
              <a:buClrTx/>
              <a:buSzPct val="100000"/>
              <a:buFont typeface="Wingdings 2" panose="05020102010507070707" pitchFamily="18" charset="2"/>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从“</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探险</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”可以知道知道习作重点是写出“</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遇险</a:t>
            </a:r>
            <a:r>
              <a:rPr kumimoji="0" lang="en-US" altLang="zh-CN"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脱险</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”的经过。</a:t>
            </a:r>
          </a:p>
        </p:txBody>
      </p:sp>
      <p:sp>
        <p:nvSpPr>
          <p:cNvPr id="62" name="AutoShape 45"/>
          <p:cNvSpPr/>
          <p:nvPr/>
        </p:nvSpPr>
        <p:spPr>
          <a:xfrm>
            <a:off x="1747890" y="2182966"/>
            <a:ext cx="3082412" cy="1877695"/>
          </a:xfrm>
          <a:prstGeom prst="wedgeRoundRectCallout">
            <a:avLst>
              <a:gd name="adj1" fmla="val 34814"/>
              <a:gd name="adj2" fmla="val 79320"/>
              <a:gd name="adj3" fmla="val 16667"/>
            </a:avLst>
          </a:prstGeom>
          <a:noFill/>
          <a:ln w="9525" cap="flat" cmpd="sng">
            <a:solidFill>
              <a:srgbClr val="000000"/>
            </a:solidFill>
            <a:prstDash val="dash"/>
            <a:miter/>
            <a:headEnd type="none" w="med" len="med"/>
            <a:tailEnd type="none" w="med" len="med"/>
          </a:ln>
        </p:spPr>
        <p:txBody>
          <a:bodyPr/>
          <a:lstStyle>
            <a:lvl1pPr marL="265430" indent="-265430"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8005"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6130" indent="-182880"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4255" indent="-182880"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880" algn="l" rtl="0"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stStyle>
          <a:p>
            <a:pPr marL="0" marR="0" lvl="0" indent="457200" algn="just" defTabSz="609600" rtl="0" eaLnBrk="1" fontAlgn="base" latinLnBrk="0" hangingPunct="1">
              <a:lnSpc>
                <a:spcPct val="100000"/>
              </a:lnSpc>
              <a:spcBef>
                <a:spcPct val="0"/>
              </a:spcBef>
              <a:spcAft>
                <a:spcPct val="0"/>
              </a:spcAft>
              <a:buClrTx/>
              <a:buSzPct val="100000"/>
              <a:buFont typeface="Wingdings 2" panose="05020102010507070707" pitchFamily="18" charset="2"/>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这次写的是一次“旅行”，因此可以按照</a:t>
            </a:r>
            <a:r>
              <a:rPr kumimoji="0" lang="zh-CN" altLang="en-US" sz="20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旅行的顺序</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来写。</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096" y="2709474"/>
            <a:ext cx="5940963" cy="40240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trips(down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P spid="61" grpId="0" bldLvl="0" animBg="1"/>
      <p:bldP spid="6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9245" y="1767914"/>
            <a:ext cx="6965653" cy="51302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可以用“</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神奇的探险之旅</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”作为习作的题目。</a:t>
            </a:r>
          </a:p>
        </p:txBody>
      </p:sp>
      <p:sp>
        <p:nvSpPr>
          <p:cNvPr id="6" name="文本框 5"/>
          <p:cNvSpPr txBox="1"/>
          <p:nvPr/>
        </p:nvSpPr>
        <p:spPr>
          <a:xfrm>
            <a:off x="699246" y="3242057"/>
            <a:ext cx="6866964" cy="51302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可以根据选取的材料进行命题。如：</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茫茫大漠探险之旅。</a:t>
            </a:r>
          </a:p>
        </p:txBody>
      </p:sp>
      <p:sp>
        <p:nvSpPr>
          <p:cNvPr id="9" name="文本框 8"/>
          <p:cNvSpPr txBox="1"/>
          <p:nvPr/>
        </p:nvSpPr>
        <p:spPr>
          <a:xfrm>
            <a:off x="699246" y="4716198"/>
            <a:ext cx="6866964" cy="513026"/>
          </a:xfrm>
          <a:prstGeom prst="rect">
            <a:avLst/>
          </a:prstGeom>
          <a:ln>
            <a:solidFill>
              <a:srgbClr val="0000FF"/>
            </a:solidFill>
            <a:prstDash val="lgDashDot"/>
          </a:ln>
          <a:extLst>
            <a:ext uri="{909E8E84-426E-40DD-AFC4-6F175D3DCCD1}">
              <a14:hiddenFill xmlns:a14="http://schemas.microsoft.com/office/drawing/2010/main">
                <a:solidFill>
                  <a:srgbClr val="8DEADE"/>
                </a:solidFill>
              </a14:hiddenFill>
            </a:ext>
          </a:extLst>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可以根据自己最深的感受对习作进行命题。如：</a:t>
            </a:r>
            <a:r>
              <a:rPr kumimoji="0" lang="zh-CN" altLang="en-US" sz="20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有惊无险</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7395" y="2280940"/>
            <a:ext cx="3655359" cy="24369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9" grpId="0" bldLvl="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1364</Words>
  <Application>Microsoft Office PowerPoint</Application>
  <PresentationFormat>宽屏</PresentationFormat>
  <Paragraphs>137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Arial</vt:lpstr>
      <vt:lpstr>宋体</vt:lpstr>
      <vt:lpstr>微软雅黑</vt:lpstr>
      <vt:lpstr>OPPOSans R</vt:lpstr>
      <vt:lpstr>思源黑体 CN Regular</vt:lpstr>
      <vt:lpstr>思源宋体 CN Heavy</vt:lpstr>
      <vt:lpstr>Wingdings 2</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2021-05-12T00:52:38Z</dcterms:created>
  <dcterms:modified xsi:type="dcterms:W3CDTF">2023-01-10T05:10:34Z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3B6C8BB0142047A6AC006B84F230E0C7</vt:lpwstr>
  </property>
  <property fmtid="{A09F084E-AD41-489F-8076-AA5BE3082BCA}" pid="100">
    <vt:ui4>5</vt:ui4>
  </property>
  <property fmtid="{64440492-4C8B-11D1-8B70-080036B11A03}" pid="11">
    <vt:lpwstr>www.2ppt.com-爱PPT提供资源下载</vt:lpwstr>
  </property>
</Properties>
</file>