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434" name="页眉占位符 142643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426435" name="日期占位符 142643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4100" name="幻灯片图像占位符 1426435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文本占位符 1426436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426438" name="页脚占位符 142643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426439" name="灯片编号占位符 142643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BD8BD2B-349A-4504-BEF3-E3824EA2D41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3314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  <p:sp>
        <p:nvSpPr>
          <p:cNvPr id="13315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C19AFAA4-F13A-46B8-B3BC-C3EE4E9D024A}" type="slidenum">
              <a:rPr lang="zh-CN" altLang="en-US" sz="1200"/>
              <a:t>8</a:t>
            </a:fld>
            <a:endParaRPr lang="zh-CN" altLang="en-US" sz="1200"/>
          </a:p>
        </p:txBody>
      </p:sp>
      <p:sp>
        <p:nvSpPr>
          <p:cNvPr id="13316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42E04A6-1CB5-48EB-BB3C-C4A30F0EBAB4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29698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  <p:sp>
        <p:nvSpPr>
          <p:cNvPr id="29699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E9FB0C3A-BB08-46A8-B6F5-D829303FCE52}" type="slidenum">
              <a:rPr lang="zh-CN" altLang="en-US" sz="1200"/>
              <a:t>23</a:t>
            </a:fld>
            <a:endParaRPr lang="zh-CN" altLang="en-US" sz="1200"/>
          </a:p>
        </p:txBody>
      </p:sp>
      <p:sp>
        <p:nvSpPr>
          <p:cNvPr id="29700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11E5E7B-F9C2-45DA-80DC-C1FB026836E5}" type="slidenum">
              <a:rPr lang="zh-CN" altLang="en-US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CE2C6-8A31-4655-8D93-6CDBB224FB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AB74A-90AD-4ECB-B614-5D7C1917A8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A3BE4-4D71-44A0-9A58-94D6794313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A6C72-AB46-4A7E-BD15-69A6EC468B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DA2CB-05B6-4156-9A1C-0B8629DE34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5C4F3-DAAA-4FA4-8B75-9437D98A6F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BF580-C6CC-498E-96DB-BC7E172AC3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56BBD-2171-4725-96A1-E231FA66BA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CFD3F-B4D5-4FC5-9A72-324E0C9E0F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D5A71-3179-4A8D-973B-61CD2DC5A37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BEA42-17F4-41DE-BE4F-3E2C971091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83C6A-F0C3-499D-B412-76739A286C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497F7-DE78-45DB-922E-2B8DAED460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D8EB0-D7FF-4827-89B4-F0BB0E0573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83554-FDF3-40D0-888B-6FE11C978D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C2BAD-1D61-4D64-8EFD-1B7749139C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0F191-5F8E-4845-A11E-C494B606C9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0C39A-D034-4CB6-B48B-A7EA0B59B6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B087F-346D-4116-A5C8-E24A42A845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B2151-F395-4645-A36A-97C249EAAA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09B34-2F22-41A4-8DBB-BAE3257040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B1845-FF58-48CB-B873-3F6533E312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1C66D-601C-42AB-8CAD-6703E73DE4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31141-852F-47E6-B0D0-EC05670D8C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A1502-DC0D-4306-9886-A7ECD7F205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391F5-29EB-4DBE-82A0-F029C1FD6F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306FD-FC52-4A1A-94FA-9263756B50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A0AA5-A819-46A9-B36F-9762C7C69A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BE345-7EFB-4AB2-BF2D-7A40FD51BB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5EA0B-4BFB-4643-8614-D60943FCB3D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54CE4-E48E-42B5-BFA5-9F3A7A1912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AFC8-7CD1-4AA9-A65A-2471652721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B0EE4-525E-4CBB-97E6-C53CE3EE77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29C96-8D4E-4C70-A37F-C4F8755AA5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9063E-6CD6-4D5D-A9D0-63584D55B6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9FA57-2143-48A1-BF93-170DCEE30D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91EF4-E197-4A33-A0D9-62C3C41ABA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5B619-CBFB-4EDC-B1D8-36EA2C10B8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49E0F-2159-4975-96F1-A4B12EC8B1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A7789-FEB3-427E-9C9F-80C76B59ED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EBDD2-3683-4AC3-A341-DD03CD9126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16799-9EA8-4637-8A72-8F9ECAD130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447B2-B27F-4928-8E38-538E765CDA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E3452-AF0A-4C33-93AC-1F2950C76C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A70C5-4836-4AAE-B900-BD26ADD20C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C5F00-5BBC-4E01-A9DC-D5004B479B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5A9CD-6035-49ED-9037-4054893D28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C0B5-86E0-4737-9F51-214CB1D10A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F198F-8917-481F-AFD8-25853B98A8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0C5A8-3625-4EC7-A4DB-87B59077B7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51D5D-DAF4-4E6E-A9FD-D11186AFFF3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92294-99F8-40AD-AC4C-CD5E12E9AB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486C0B5-86E0-4737-9F51-214CB1D10AB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7"/>
          <p:cNvSpPr txBox="1">
            <a:spLocks noChangeArrowheads="1"/>
          </p:cNvSpPr>
          <p:nvPr/>
        </p:nvSpPr>
        <p:spPr bwMode="auto">
          <a:xfrm>
            <a:off x="1" y="1052513"/>
            <a:ext cx="7315127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第七章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2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交线与平行线</a:t>
            </a:r>
          </a:p>
        </p:txBody>
      </p:sp>
      <p:sp>
        <p:nvSpPr>
          <p:cNvPr id="5123" name="TextBox 8"/>
          <p:cNvSpPr txBox="1">
            <a:spLocks noChangeArrowheads="1"/>
          </p:cNvSpPr>
          <p:nvPr/>
        </p:nvSpPr>
        <p:spPr bwMode="auto">
          <a:xfrm>
            <a:off x="0" y="2286030"/>
            <a:ext cx="7162732" cy="199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7.2 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相交线</a:t>
            </a: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1" y="6172128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506" name="Text Box 3"/>
          <p:cNvSpPr txBox="1">
            <a:spLocks noChangeArrowheads="1"/>
          </p:cNvSpPr>
          <p:nvPr/>
        </p:nvSpPr>
        <p:spPr bwMode="auto">
          <a:xfrm>
            <a:off x="403225" y="1025525"/>
            <a:ext cx="8156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当直线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绕点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旋转时，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的有什么变化？你能猜想出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的大小关系吗？</a:t>
            </a:r>
          </a:p>
        </p:txBody>
      </p:sp>
      <p:grpSp>
        <p:nvGrpSpPr>
          <p:cNvPr id="37" name="组合 36"/>
          <p:cNvGrpSpPr/>
          <p:nvPr/>
        </p:nvGrpSpPr>
        <p:grpSpPr bwMode="auto">
          <a:xfrm>
            <a:off x="671513" y="2560638"/>
            <a:ext cx="3451225" cy="1585912"/>
            <a:chOff x="4442" y="3654"/>
            <a:chExt cx="5434" cy="2498"/>
          </a:xfrm>
        </p:grpSpPr>
        <p:grpSp>
          <p:nvGrpSpPr>
            <p:cNvPr id="15364" name="组合 3"/>
            <p:cNvGrpSpPr/>
            <p:nvPr/>
          </p:nvGrpSpPr>
          <p:grpSpPr bwMode="auto">
            <a:xfrm>
              <a:off x="4442" y="4112"/>
              <a:ext cx="4278" cy="2040"/>
              <a:chOff x="4025" y="5492"/>
              <a:chExt cx="4278" cy="2040"/>
            </a:xfrm>
          </p:grpSpPr>
          <p:cxnSp>
            <p:nvCxnSpPr>
              <p:cNvPr id="15365" name="直接连接符 7"/>
              <p:cNvCxnSpPr>
                <a:cxnSpLocks noChangeShapeType="1"/>
              </p:cNvCxnSpPr>
              <p:nvPr/>
            </p:nvCxnSpPr>
            <p:spPr bwMode="auto">
              <a:xfrm>
                <a:off x="4025" y="6421"/>
                <a:ext cx="4279" cy="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66" name="直接连接符 8"/>
              <p:cNvCxnSpPr>
                <a:cxnSpLocks noChangeShapeType="1"/>
              </p:cNvCxnSpPr>
              <p:nvPr/>
            </p:nvCxnSpPr>
            <p:spPr bwMode="auto">
              <a:xfrm flipV="1">
                <a:off x="4933" y="5492"/>
                <a:ext cx="2212" cy="204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367" name="组合 4"/>
            <p:cNvGrpSpPr/>
            <p:nvPr/>
          </p:nvGrpSpPr>
          <p:grpSpPr bwMode="auto">
            <a:xfrm>
              <a:off x="5877" y="3654"/>
              <a:ext cx="3999" cy="2160"/>
              <a:chOff x="5462" y="4741"/>
              <a:chExt cx="3999" cy="2160"/>
            </a:xfrm>
          </p:grpSpPr>
          <p:sp>
            <p:nvSpPr>
              <p:cNvPr id="15368" name="文本框 12"/>
              <p:cNvSpPr txBox="1">
                <a:spLocks noChangeArrowheads="1"/>
              </p:cNvSpPr>
              <p:nvPr/>
            </p:nvSpPr>
            <p:spPr bwMode="auto">
              <a:xfrm>
                <a:off x="8304" y="6073"/>
                <a:ext cx="1157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l</a:t>
                </a:r>
                <a:r>
                  <a:rPr lang="en-US" altLang="zh-CN" sz="2400" baseline="-250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15369" name="文本框 51"/>
              <p:cNvSpPr txBox="1">
                <a:spLocks noChangeArrowheads="1"/>
              </p:cNvSpPr>
              <p:nvPr/>
            </p:nvSpPr>
            <p:spPr bwMode="auto">
              <a:xfrm>
                <a:off x="5462" y="4741"/>
                <a:ext cx="1157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l</a:t>
                </a:r>
                <a:r>
                  <a:rPr lang="en-US" altLang="zh-CN" sz="2400" baseline="-250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15370" name="文本框 59"/>
              <p:cNvSpPr txBox="1">
                <a:spLocks noChangeArrowheads="1"/>
              </p:cNvSpPr>
              <p:nvPr/>
            </p:nvSpPr>
            <p:spPr bwMode="auto">
              <a:xfrm>
                <a:off x="6014" y="6277"/>
                <a:ext cx="605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0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O</a:t>
                </a:r>
              </a:p>
            </p:txBody>
          </p:sp>
        </p:grpSp>
        <p:sp>
          <p:nvSpPr>
            <p:cNvPr id="15371" name="弧形 10"/>
            <p:cNvSpPr>
              <a:spLocks noChangeArrowheads="1"/>
            </p:cNvSpPr>
            <p:nvPr/>
          </p:nvSpPr>
          <p:spPr bwMode="auto">
            <a:xfrm rot="1980000">
              <a:off x="6792" y="4634"/>
              <a:ext cx="453" cy="453"/>
            </a:xfrm>
            <a:custGeom>
              <a:avLst/>
              <a:gdLst>
                <a:gd name="T0" fmla="*/ 146 w 453"/>
                <a:gd name="T1" fmla="*/ 14 h 453"/>
                <a:gd name="T2" fmla="*/ 226 w 453"/>
                <a:gd name="T3" fmla="*/ 0 h 453"/>
                <a:gd name="T4" fmla="*/ 452 w 453"/>
                <a:gd name="T5" fmla="*/ 226 h 453"/>
                <a:gd name="T6" fmla="*/ 447 w 453"/>
                <a:gd name="T7" fmla="*/ 273 h 453"/>
                <a:gd name="T8" fmla="*/ 226 w 453"/>
                <a:gd name="T9" fmla="*/ 226 h 453"/>
                <a:gd name="T10" fmla="*/ 146 w 453"/>
                <a:gd name="T11" fmla="*/ 14 h 453"/>
                <a:gd name="T12" fmla="*/ 226 w 453"/>
                <a:gd name="T13" fmla="*/ 0 h 453"/>
                <a:gd name="T14" fmla="*/ 452 w 453"/>
                <a:gd name="T15" fmla="*/ 226 h 453"/>
                <a:gd name="T16" fmla="*/ 447 w 453"/>
                <a:gd name="T17" fmla="*/ 27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3" h="453" stroke="0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42"/>
                    <a:pt x="450" y="258"/>
                    <a:pt x="447" y="273"/>
                  </a:cubicBezTo>
                  <a:lnTo>
                    <a:pt x="226" y="226"/>
                  </a:lnTo>
                  <a:close/>
                </a:path>
                <a:path w="453" h="453" fill="none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42"/>
                    <a:pt x="450" y="258"/>
                    <a:pt x="447" y="273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2" name="文本框 11"/>
            <p:cNvSpPr txBox="1">
              <a:spLocks noChangeArrowheads="1"/>
            </p:cNvSpPr>
            <p:nvPr/>
          </p:nvSpPr>
          <p:spPr bwMode="auto">
            <a:xfrm>
              <a:off x="7352" y="4374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5373" name="弧形 20"/>
            <p:cNvSpPr>
              <a:spLocks noChangeArrowheads="1"/>
            </p:cNvSpPr>
            <p:nvPr/>
          </p:nvSpPr>
          <p:spPr bwMode="auto">
            <a:xfrm rot="-9000000">
              <a:off x="6012" y="4977"/>
              <a:ext cx="453" cy="453"/>
            </a:xfrm>
            <a:custGeom>
              <a:avLst/>
              <a:gdLst>
                <a:gd name="T0" fmla="*/ 146 w 453"/>
                <a:gd name="T1" fmla="*/ 14 h 453"/>
                <a:gd name="T2" fmla="*/ 226 w 453"/>
                <a:gd name="T3" fmla="*/ 0 h 453"/>
                <a:gd name="T4" fmla="*/ 452 w 453"/>
                <a:gd name="T5" fmla="*/ 226 h 453"/>
                <a:gd name="T6" fmla="*/ 447 w 453"/>
                <a:gd name="T7" fmla="*/ 273 h 453"/>
                <a:gd name="T8" fmla="*/ 226 w 453"/>
                <a:gd name="T9" fmla="*/ 226 h 453"/>
                <a:gd name="T10" fmla="*/ 146 w 453"/>
                <a:gd name="T11" fmla="*/ 14 h 453"/>
                <a:gd name="T12" fmla="*/ 226 w 453"/>
                <a:gd name="T13" fmla="*/ 0 h 453"/>
                <a:gd name="T14" fmla="*/ 452 w 453"/>
                <a:gd name="T15" fmla="*/ 226 h 453"/>
                <a:gd name="T16" fmla="*/ 447 w 453"/>
                <a:gd name="T17" fmla="*/ 27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3" h="453" stroke="0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42"/>
                    <a:pt x="450" y="258"/>
                    <a:pt x="447" y="273"/>
                  </a:cubicBezTo>
                  <a:lnTo>
                    <a:pt x="226" y="226"/>
                  </a:lnTo>
                  <a:close/>
                </a:path>
                <a:path w="453" h="453" fill="none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42"/>
                    <a:pt x="450" y="258"/>
                    <a:pt x="447" y="273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4" name="文本框 21"/>
            <p:cNvSpPr txBox="1">
              <a:spLocks noChangeArrowheads="1"/>
            </p:cNvSpPr>
            <p:nvPr/>
          </p:nvSpPr>
          <p:spPr bwMode="auto">
            <a:xfrm rot="-180000">
              <a:off x="5368" y="5055"/>
              <a:ext cx="87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429519" name="右箭头 37"/>
          <p:cNvSpPr>
            <a:spLocks noChangeArrowheads="1"/>
          </p:cNvSpPr>
          <p:nvPr/>
        </p:nvSpPr>
        <p:spPr bwMode="auto">
          <a:xfrm>
            <a:off x="3856038" y="3378200"/>
            <a:ext cx="1081087" cy="146050"/>
          </a:xfrm>
          <a:prstGeom prst="rightArrow">
            <a:avLst>
              <a:gd name="adj1" fmla="val 50000"/>
              <a:gd name="adj2" fmla="val 4958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cxnSp>
        <p:nvCxnSpPr>
          <p:cNvPr id="41" name="直接连接符 40"/>
          <p:cNvCxnSpPr>
            <a:cxnSpLocks noChangeShapeType="1"/>
          </p:cNvCxnSpPr>
          <p:nvPr/>
        </p:nvCxnSpPr>
        <p:spPr bwMode="auto">
          <a:xfrm>
            <a:off x="5189538" y="3392488"/>
            <a:ext cx="2716212" cy="2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直接连接符 41"/>
          <p:cNvCxnSpPr>
            <a:cxnSpLocks noChangeShapeType="1"/>
          </p:cNvCxnSpPr>
          <p:nvPr/>
        </p:nvCxnSpPr>
        <p:spPr bwMode="auto">
          <a:xfrm flipV="1">
            <a:off x="5765800" y="2803525"/>
            <a:ext cx="1404938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9522" name="文本框 43"/>
          <p:cNvSpPr txBox="1">
            <a:spLocks noChangeArrowheads="1"/>
          </p:cNvSpPr>
          <p:nvPr/>
        </p:nvSpPr>
        <p:spPr bwMode="auto">
          <a:xfrm>
            <a:off x="7905750" y="3344863"/>
            <a:ext cx="735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429523" name="文本框 44"/>
          <p:cNvSpPr txBox="1">
            <a:spLocks noChangeArrowheads="1"/>
          </p:cNvSpPr>
          <p:nvPr/>
        </p:nvSpPr>
        <p:spPr bwMode="auto">
          <a:xfrm>
            <a:off x="6100763" y="2479675"/>
            <a:ext cx="735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grpSp>
        <p:nvGrpSpPr>
          <p:cNvPr id="56" name="组合 55"/>
          <p:cNvGrpSpPr/>
          <p:nvPr/>
        </p:nvGrpSpPr>
        <p:grpSpPr bwMode="auto">
          <a:xfrm>
            <a:off x="6313488" y="3006725"/>
            <a:ext cx="876300" cy="457200"/>
            <a:chOff x="9882" y="4134"/>
            <a:chExt cx="1380" cy="720"/>
          </a:xfrm>
        </p:grpSpPr>
        <p:sp>
          <p:nvSpPr>
            <p:cNvPr id="15381" name="弧形 52"/>
            <p:cNvSpPr>
              <a:spLocks noChangeArrowheads="1"/>
            </p:cNvSpPr>
            <p:nvPr/>
          </p:nvSpPr>
          <p:spPr bwMode="auto">
            <a:xfrm rot="1980000">
              <a:off x="9882" y="4337"/>
              <a:ext cx="839" cy="441"/>
            </a:xfrm>
            <a:custGeom>
              <a:avLst/>
              <a:gdLst>
                <a:gd name="T0" fmla="*/ 150 w 839"/>
                <a:gd name="T1" fmla="*/ 51 h 441"/>
                <a:gd name="T2" fmla="*/ 419 w 839"/>
                <a:gd name="T3" fmla="*/ 0 h 441"/>
                <a:gd name="T4" fmla="*/ 829 w 839"/>
                <a:gd name="T5" fmla="*/ 175 h 441"/>
                <a:gd name="T6" fmla="*/ 419 w 839"/>
                <a:gd name="T7" fmla="*/ 220 h 441"/>
                <a:gd name="T8" fmla="*/ 150 w 839"/>
                <a:gd name="T9" fmla="*/ 51 h 441"/>
                <a:gd name="T10" fmla="*/ 419 w 839"/>
                <a:gd name="T11" fmla="*/ 0 h 441"/>
                <a:gd name="T12" fmla="*/ 829 w 839"/>
                <a:gd name="T13" fmla="*/ 175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9" h="441" stroke="0">
                  <a:moveTo>
                    <a:pt x="150" y="51"/>
                  </a:moveTo>
                  <a:cubicBezTo>
                    <a:pt x="223" y="19"/>
                    <a:pt x="317" y="0"/>
                    <a:pt x="419" y="0"/>
                  </a:cubicBezTo>
                  <a:cubicBezTo>
                    <a:pt x="621" y="0"/>
                    <a:pt x="790" y="75"/>
                    <a:pt x="829" y="175"/>
                  </a:cubicBezTo>
                  <a:lnTo>
                    <a:pt x="419" y="220"/>
                  </a:lnTo>
                  <a:close/>
                </a:path>
                <a:path w="839" h="441" fill="none">
                  <a:moveTo>
                    <a:pt x="150" y="51"/>
                  </a:moveTo>
                  <a:cubicBezTo>
                    <a:pt x="223" y="19"/>
                    <a:pt x="317" y="0"/>
                    <a:pt x="419" y="0"/>
                  </a:cubicBezTo>
                  <a:cubicBezTo>
                    <a:pt x="621" y="0"/>
                    <a:pt x="790" y="75"/>
                    <a:pt x="829" y="175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2" name="文本框 54"/>
            <p:cNvSpPr txBox="1">
              <a:spLocks noChangeArrowheads="1"/>
            </p:cNvSpPr>
            <p:nvPr/>
          </p:nvSpPr>
          <p:spPr bwMode="auto">
            <a:xfrm>
              <a:off x="10634" y="4134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59" name="组合 58"/>
          <p:cNvGrpSpPr/>
          <p:nvPr/>
        </p:nvGrpSpPr>
        <p:grpSpPr bwMode="auto">
          <a:xfrm>
            <a:off x="5905500" y="3292475"/>
            <a:ext cx="584200" cy="539750"/>
            <a:chOff x="9242" y="4639"/>
            <a:chExt cx="920" cy="852"/>
          </a:xfrm>
        </p:grpSpPr>
        <p:sp>
          <p:nvSpPr>
            <p:cNvPr id="15384" name="弧形 56"/>
            <p:cNvSpPr>
              <a:spLocks noChangeArrowheads="1"/>
            </p:cNvSpPr>
            <p:nvPr/>
          </p:nvSpPr>
          <p:spPr bwMode="auto">
            <a:xfrm rot="-6180000">
              <a:off x="9519" y="4835"/>
              <a:ext cx="839" cy="441"/>
            </a:xfrm>
            <a:custGeom>
              <a:avLst/>
              <a:gdLst>
                <a:gd name="T0" fmla="*/ 0 w 839"/>
                <a:gd name="T1" fmla="*/ 211 h 441"/>
                <a:gd name="T2" fmla="*/ 419 w 839"/>
                <a:gd name="T3" fmla="*/ 0 h 441"/>
                <a:gd name="T4" fmla="*/ 719 w 839"/>
                <a:gd name="T5" fmla="*/ 66 h 441"/>
                <a:gd name="T6" fmla="*/ 419 w 839"/>
                <a:gd name="T7" fmla="*/ 220 h 441"/>
                <a:gd name="T8" fmla="*/ 0 w 839"/>
                <a:gd name="T9" fmla="*/ 211 h 441"/>
                <a:gd name="T10" fmla="*/ 419 w 839"/>
                <a:gd name="T11" fmla="*/ 0 h 441"/>
                <a:gd name="T12" fmla="*/ 719 w 839"/>
                <a:gd name="T13" fmla="*/ 66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9" h="441" stroke="0">
                  <a:moveTo>
                    <a:pt x="0" y="211"/>
                  </a:moveTo>
                  <a:cubicBezTo>
                    <a:pt x="9" y="94"/>
                    <a:pt x="193" y="0"/>
                    <a:pt x="419" y="0"/>
                  </a:cubicBezTo>
                  <a:cubicBezTo>
                    <a:pt x="536" y="0"/>
                    <a:pt x="642" y="25"/>
                    <a:pt x="719" y="66"/>
                  </a:cubicBezTo>
                  <a:lnTo>
                    <a:pt x="419" y="220"/>
                  </a:lnTo>
                  <a:close/>
                </a:path>
                <a:path w="839" h="441" fill="none">
                  <a:moveTo>
                    <a:pt x="0" y="211"/>
                  </a:moveTo>
                  <a:cubicBezTo>
                    <a:pt x="9" y="94"/>
                    <a:pt x="193" y="0"/>
                    <a:pt x="419" y="0"/>
                  </a:cubicBezTo>
                  <a:cubicBezTo>
                    <a:pt x="536" y="0"/>
                    <a:pt x="642" y="25"/>
                    <a:pt x="719" y="66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5" name="文本框 57"/>
            <p:cNvSpPr txBox="1">
              <a:spLocks noChangeArrowheads="1"/>
            </p:cNvSpPr>
            <p:nvPr/>
          </p:nvSpPr>
          <p:spPr bwMode="auto">
            <a:xfrm rot="-180000">
              <a:off x="9242" y="4771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429530" name="文本框 60"/>
          <p:cNvSpPr txBox="1">
            <a:spLocks noChangeArrowheads="1"/>
          </p:cNvSpPr>
          <p:nvPr/>
        </p:nvSpPr>
        <p:spPr bwMode="auto">
          <a:xfrm>
            <a:off x="6515100" y="3454400"/>
            <a:ext cx="3841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1429531" name="文本框 61"/>
          <p:cNvSpPr txBox="1">
            <a:spLocks noChangeArrowheads="1"/>
          </p:cNvSpPr>
          <p:nvPr/>
        </p:nvSpPr>
        <p:spPr bwMode="auto">
          <a:xfrm>
            <a:off x="5397500" y="4327525"/>
            <a:ext cx="262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同时增大</a:t>
            </a:r>
          </a:p>
        </p:txBody>
      </p:sp>
      <p:sp>
        <p:nvSpPr>
          <p:cNvPr id="1429532" name="文本框 77"/>
          <p:cNvSpPr txBox="1">
            <a:spLocks noChangeArrowheads="1"/>
          </p:cNvSpPr>
          <p:nvPr/>
        </p:nvSpPr>
        <p:spPr bwMode="auto">
          <a:xfrm>
            <a:off x="5495925" y="5013325"/>
            <a:ext cx="262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同时减小</a:t>
            </a:r>
          </a:p>
        </p:txBody>
      </p:sp>
      <p:grpSp>
        <p:nvGrpSpPr>
          <p:cNvPr id="82" name="组合 81"/>
          <p:cNvGrpSpPr/>
          <p:nvPr/>
        </p:nvGrpSpPr>
        <p:grpSpPr bwMode="auto">
          <a:xfrm>
            <a:off x="1582738" y="4573588"/>
            <a:ext cx="2976562" cy="896937"/>
            <a:chOff x="938" y="6602"/>
            <a:chExt cx="4688" cy="1412"/>
          </a:xfrm>
        </p:grpSpPr>
        <p:sp>
          <p:nvSpPr>
            <p:cNvPr id="15390" name="云形 79"/>
            <p:cNvSpPr>
              <a:spLocks noChangeArrowheads="1"/>
            </p:cNvSpPr>
            <p:nvPr/>
          </p:nvSpPr>
          <p:spPr bwMode="auto">
            <a:xfrm>
              <a:off x="938" y="6602"/>
              <a:ext cx="4689" cy="1413"/>
            </a:xfrm>
            <a:custGeom>
              <a:avLst/>
              <a:gdLst>
                <a:gd name="T0" fmla="*/ 3900 w 43200"/>
                <a:gd name="T1" fmla="*/ 14370 h 43200"/>
                <a:gd name="T2" fmla="*/ 3838 w 43200"/>
                <a:gd name="T3" fmla="*/ 13131 h 43200"/>
                <a:gd name="T4" fmla="*/ 10591 w 43200"/>
                <a:gd name="T5" fmla="*/ 3941 h 43200"/>
                <a:gd name="T6" fmla="*/ 14006 w 43200"/>
                <a:gd name="T7" fmla="*/ 5201 h 43200"/>
                <a:gd name="T8" fmla="*/ 18716 w 43200"/>
                <a:gd name="T9" fmla="*/ 1343 h 43200"/>
                <a:gd name="T10" fmla="*/ 22457 w 43200"/>
                <a:gd name="T11" fmla="*/ 3431 h 43200"/>
                <a:gd name="T12" fmla="*/ 26363 w 43200"/>
                <a:gd name="T13" fmla="*/ 140 h 43200"/>
                <a:gd name="T14" fmla="*/ 29834 w 43200"/>
                <a:gd name="T15" fmla="*/ 2480 h 43200"/>
                <a:gd name="T16" fmla="*/ 33539 w 43200"/>
                <a:gd name="T17" fmla="*/ 149 h 43200"/>
                <a:gd name="T18" fmla="*/ 38319 w 43200"/>
                <a:gd name="T19" fmla="*/ 5572 h 43200"/>
                <a:gd name="T20" fmla="*/ 42251 w 43200"/>
                <a:gd name="T21" fmla="*/ 12590 h 43200"/>
                <a:gd name="T22" fmla="*/ 41820 w 43200"/>
                <a:gd name="T23" fmla="*/ 15458 h 43200"/>
                <a:gd name="T24" fmla="*/ 43222 w 43200"/>
                <a:gd name="T25" fmla="*/ 21074 h 43200"/>
                <a:gd name="T26" fmla="*/ 37409 w 43200"/>
                <a:gd name="T27" fmla="*/ 30202 h 43200"/>
                <a:gd name="T28" fmla="*/ 31624 w 43200"/>
                <a:gd name="T29" fmla="*/ 38006 h 43200"/>
                <a:gd name="T30" fmla="*/ 28560 w 43200"/>
                <a:gd name="T31" fmla="*/ 36813 h 43200"/>
                <a:gd name="T32" fmla="*/ 22098 w 43200"/>
                <a:gd name="T33" fmla="*/ 43358 h 43200"/>
                <a:gd name="T34" fmla="*/ 16484 w 43200"/>
                <a:gd name="T35" fmla="*/ 39265 h 43200"/>
                <a:gd name="T36" fmla="*/ 12507 w 43200"/>
                <a:gd name="T37" fmla="*/ 40772 h 43200"/>
                <a:gd name="T38" fmla="*/ 5808 w 43200"/>
                <a:gd name="T39" fmla="*/ 35473 h 43200"/>
                <a:gd name="T40" fmla="*/ 5300 w 43200"/>
                <a:gd name="T41" fmla="*/ 35513 h 43200"/>
                <a:gd name="T42" fmla="*/ 940 w 43200"/>
                <a:gd name="T43" fmla="*/ 29595 h 43200"/>
                <a:gd name="T44" fmla="*/ 2117 w 43200"/>
                <a:gd name="T45" fmla="*/ 25551 h 43200"/>
                <a:gd name="T46" fmla="*/ -32 w 43200"/>
                <a:gd name="T47" fmla="*/ 20421 h 43200"/>
                <a:gd name="T48" fmla="*/ 3866 w 43200"/>
                <a:gd name="T49" fmla="*/ 14507 h 43200"/>
                <a:gd name="T50" fmla="*/ 4693 w 43200"/>
                <a:gd name="T51" fmla="*/ 26177 h 43200"/>
                <a:gd name="T52" fmla="*/ 4356 w 43200"/>
                <a:gd name="T53" fmla="*/ 26195 h 43200"/>
                <a:gd name="T54" fmla="*/ 2160 w 43200"/>
                <a:gd name="T55" fmla="*/ 25381 h 43200"/>
                <a:gd name="T56" fmla="*/ 6928 w 43200"/>
                <a:gd name="T57" fmla="*/ 34899 h 43200"/>
                <a:gd name="T58" fmla="*/ 5821 w 43200"/>
                <a:gd name="T59" fmla="*/ 35281 h 43200"/>
                <a:gd name="T60" fmla="*/ 16478 w 43200"/>
                <a:gd name="T61" fmla="*/ 39090 h 43200"/>
                <a:gd name="T62" fmla="*/ 15809 w 43200"/>
                <a:gd name="T63" fmla="*/ 37354 h 43200"/>
                <a:gd name="T64" fmla="*/ 28827 w 43200"/>
                <a:gd name="T65" fmla="*/ 34751 h 43200"/>
                <a:gd name="T66" fmla="*/ 28562 w 43200"/>
                <a:gd name="T67" fmla="*/ 36663 h 43200"/>
                <a:gd name="T68" fmla="*/ 34129 w 43200"/>
                <a:gd name="T69" fmla="*/ 22954 h 43200"/>
                <a:gd name="T70" fmla="*/ 37381 w 43200"/>
                <a:gd name="T71" fmla="*/ 30027 h 43200"/>
                <a:gd name="T72" fmla="*/ 37381 w 43200"/>
                <a:gd name="T73" fmla="*/ 30090 h 43200"/>
                <a:gd name="T74" fmla="*/ 41798 w 43200"/>
                <a:gd name="T75" fmla="*/ 15354 h 43200"/>
                <a:gd name="T76" fmla="*/ 40351 w 43200"/>
                <a:gd name="T77" fmla="*/ 18030 h 43200"/>
                <a:gd name="T78" fmla="*/ 38324 w 43200"/>
                <a:gd name="T79" fmla="*/ 5426 h 43200"/>
                <a:gd name="T80" fmla="*/ 38401 w 43200"/>
                <a:gd name="T81" fmla="*/ 6595 h 43200"/>
                <a:gd name="T82" fmla="*/ 38401 w 43200"/>
                <a:gd name="T83" fmla="*/ 6690 h 43200"/>
                <a:gd name="T84" fmla="*/ 29078 w 43200"/>
                <a:gd name="T85" fmla="*/ 3952 h 43200"/>
                <a:gd name="T86" fmla="*/ 29820 w 43200"/>
                <a:gd name="T87" fmla="*/ 2341 h 43200"/>
                <a:gd name="T88" fmla="*/ 22141 w 43200"/>
                <a:gd name="T89" fmla="*/ 4720 h 43200"/>
                <a:gd name="T90" fmla="*/ 22499 w 43200"/>
                <a:gd name="T91" fmla="*/ 3329 h 43200"/>
                <a:gd name="T92" fmla="*/ 14000 w 43200"/>
                <a:gd name="T93" fmla="*/ 5192 h 43200"/>
                <a:gd name="T94" fmla="*/ 15300 w 43200"/>
                <a:gd name="T95" fmla="*/ 6540 h 43200"/>
                <a:gd name="T96" fmla="*/ 4127 w 43200"/>
                <a:gd name="T97" fmla="*/ 15789 h 43200"/>
                <a:gd name="T98" fmla="*/ 3900 w 43200"/>
                <a:gd name="T99" fmla="*/ 14375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200" h="43200">
                  <a:moveTo>
                    <a:pt x="3900" y="14370"/>
                  </a:moveTo>
                  <a:cubicBezTo>
                    <a:pt x="3859" y="13965"/>
                    <a:pt x="3838" y="13551"/>
                    <a:pt x="3838" y="13131"/>
                  </a:cubicBezTo>
                  <a:cubicBezTo>
                    <a:pt x="3838" y="8056"/>
                    <a:pt x="6861" y="3941"/>
                    <a:pt x="10591" y="3941"/>
                  </a:cubicBezTo>
                  <a:cubicBezTo>
                    <a:pt x="11837" y="3941"/>
                    <a:pt x="13004" y="4400"/>
                    <a:pt x="14006" y="5201"/>
                  </a:cubicBezTo>
                  <a:cubicBezTo>
                    <a:pt x="14902" y="2905"/>
                    <a:pt x="16675" y="1343"/>
                    <a:pt x="18716" y="1343"/>
                  </a:cubicBezTo>
                  <a:cubicBezTo>
                    <a:pt x="20174" y="1343"/>
                    <a:pt x="21494" y="2140"/>
                    <a:pt x="22457" y="3431"/>
                  </a:cubicBezTo>
                  <a:cubicBezTo>
                    <a:pt x="23173" y="1479"/>
                    <a:pt x="24653" y="140"/>
                    <a:pt x="26363" y="140"/>
                  </a:cubicBezTo>
                  <a:cubicBezTo>
                    <a:pt x="27778" y="140"/>
                    <a:pt x="29037" y="1058"/>
                    <a:pt x="29834" y="2480"/>
                  </a:cubicBezTo>
                  <a:cubicBezTo>
                    <a:pt x="30725" y="1054"/>
                    <a:pt x="32054" y="149"/>
                    <a:pt x="33539" y="149"/>
                  </a:cubicBezTo>
                  <a:cubicBezTo>
                    <a:pt x="35927" y="149"/>
                    <a:pt x="37913" y="2490"/>
                    <a:pt x="38319" y="5572"/>
                  </a:cubicBezTo>
                  <a:cubicBezTo>
                    <a:pt x="40586" y="6412"/>
                    <a:pt x="42251" y="9236"/>
                    <a:pt x="42251" y="12590"/>
                  </a:cubicBezTo>
                  <a:cubicBezTo>
                    <a:pt x="42251" y="13609"/>
                    <a:pt x="42097" y="14578"/>
                    <a:pt x="41820" y="15458"/>
                  </a:cubicBezTo>
                  <a:cubicBezTo>
                    <a:pt x="42699" y="17013"/>
                    <a:pt x="43222" y="18960"/>
                    <a:pt x="43222" y="21074"/>
                  </a:cubicBezTo>
                  <a:cubicBezTo>
                    <a:pt x="43222" y="25723"/>
                    <a:pt x="40694" y="29568"/>
                    <a:pt x="37409" y="30202"/>
                  </a:cubicBezTo>
                  <a:cubicBezTo>
                    <a:pt x="37384" y="34518"/>
                    <a:pt x="34803" y="38006"/>
                    <a:pt x="31624" y="38006"/>
                  </a:cubicBezTo>
                  <a:cubicBezTo>
                    <a:pt x="30499" y="38006"/>
                    <a:pt x="29448" y="37569"/>
                    <a:pt x="28560" y="36813"/>
                  </a:cubicBezTo>
                  <a:cubicBezTo>
                    <a:pt x="27721" y="40603"/>
                    <a:pt x="25145" y="43358"/>
                    <a:pt x="22098" y="43358"/>
                  </a:cubicBezTo>
                  <a:cubicBezTo>
                    <a:pt x="19758" y="43358"/>
                    <a:pt x="17696" y="41733"/>
                    <a:pt x="16484" y="39265"/>
                  </a:cubicBezTo>
                  <a:cubicBezTo>
                    <a:pt x="15323" y="40222"/>
                    <a:pt x="13962" y="40772"/>
                    <a:pt x="12507" y="40772"/>
                  </a:cubicBezTo>
                  <a:cubicBezTo>
                    <a:pt x="9641" y="40772"/>
                    <a:pt x="7140" y="38639"/>
                    <a:pt x="5808" y="35473"/>
                  </a:cubicBezTo>
                  <a:cubicBezTo>
                    <a:pt x="5642" y="35499"/>
                    <a:pt x="5472" y="35513"/>
                    <a:pt x="5300" y="35513"/>
                  </a:cubicBezTo>
                  <a:cubicBezTo>
                    <a:pt x="2892" y="35513"/>
                    <a:pt x="940" y="32863"/>
                    <a:pt x="940" y="29595"/>
                  </a:cubicBezTo>
                  <a:cubicBezTo>
                    <a:pt x="940" y="28031"/>
                    <a:pt x="1387" y="26609"/>
                    <a:pt x="2117" y="25551"/>
                  </a:cubicBezTo>
                  <a:cubicBezTo>
                    <a:pt x="831" y="24519"/>
                    <a:pt x="-32" y="22608"/>
                    <a:pt x="-32" y="20421"/>
                  </a:cubicBezTo>
                  <a:cubicBezTo>
                    <a:pt x="-32" y="17344"/>
                    <a:pt x="1677" y="14813"/>
                    <a:pt x="3866" y="14507"/>
                  </a:cubicBezTo>
                  <a:close/>
                </a:path>
                <a:path w="43200" h="43200" fill="none">
                  <a:moveTo>
                    <a:pt x="4693" y="26177"/>
                  </a:moveTo>
                  <a:cubicBezTo>
                    <a:pt x="4582" y="26189"/>
                    <a:pt x="4470" y="26195"/>
                    <a:pt x="4356" y="26195"/>
                  </a:cubicBezTo>
                  <a:cubicBezTo>
                    <a:pt x="3555" y="26195"/>
                    <a:pt x="2804" y="25898"/>
                    <a:pt x="2160" y="25381"/>
                  </a:cubicBezTo>
                  <a:moveTo>
                    <a:pt x="6928" y="34899"/>
                  </a:moveTo>
                  <a:cubicBezTo>
                    <a:pt x="6579" y="35090"/>
                    <a:pt x="6207" y="35220"/>
                    <a:pt x="5821" y="35281"/>
                  </a:cubicBezTo>
                  <a:moveTo>
                    <a:pt x="16478" y="39090"/>
                  </a:moveTo>
                  <a:cubicBezTo>
                    <a:pt x="16211" y="38549"/>
                    <a:pt x="15986" y="37967"/>
                    <a:pt x="15809" y="37354"/>
                  </a:cubicBezTo>
                  <a:moveTo>
                    <a:pt x="28827" y="34751"/>
                  </a:moveTo>
                  <a:cubicBezTo>
                    <a:pt x="28787" y="35413"/>
                    <a:pt x="28697" y="36052"/>
                    <a:pt x="28562" y="36663"/>
                  </a:cubicBezTo>
                  <a:moveTo>
                    <a:pt x="34129" y="22954"/>
                  </a:moveTo>
                  <a:cubicBezTo>
                    <a:pt x="36055" y="24231"/>
                    <a:pt x="37381" y="26919"/>
                    <a:pt x="37381" y="30027"/>
                  </a:cubicBezTo>
                  <a:cubicBezTo>
                    <a:pt x="37381" y="30048"/>
                    <a:pt x="37381" y="30069"/>
                    <a:pt x="37381" y="30090"/>
                  </a:cubicBezTo>
                  <a:moveTo>
                    <a:pt x="41798" y="15354"/>
                  </a:moveTo>
                  <a:cubicBezTo>
                    <a:pt x="41472" y="16395"/>
                    <a:pt x="40973" y="17308"/>
                    <a:pt x="40351" y="18030"/>
                  </a:cubicBezTo>
                  <a:moveTo>
                    <a:pt x="38324" y="5426"/>
                  </a:moveTo>
                  <a:cubicBezTo>
                    <a:pt x="38375" y="5804"/>
                    <a:pt x="38401" y="6196"/>
                    <a:pt x="38401" y="6595"/>
                  </a:cubicBezTo>
                  <a:cubicBezTo>
                    <a:pt x="38401" y="6627"/>
                    <a:pt x="38401" y="6658"/>
                    <a:pt x="38401" y="6690"/>
                  </a:cubicBezTo>
                  <a:moveTo>
                    <a:pt x="29078" y="3952"/>
                  </a:moveTo>
                  <a:cubicBezTo>
                    <a:pt x="29268" y="3364"/>
                    <a:pt x="29519" y="2823"/>
                    <a:pt x="29820" y="2341"/>
                  </a:cubicBezTo>
                  <a:moveTo>
                    <a:pt x="22141" y="4720"/>
                  </a:moveTo>
                  <a:cubicBezTo>
                    <a:pt x="22218" y="4229"/>
                    <a:pt x="22340" y="3764"/>
                    <a:pt x="22499" y="3329"/>
                  </a:cubicBezTo>
                  <a:moveTo>
                    <a:pt x="14000" y="5192"/>
                  </a:moveTo>
                  <a:cubicBezTo>
                    <a:pt x="14474" y="5569"/>
                    <a:pt x="14910" y="6023"/>
                    <a:pt x="15300" y="6540"/>
                  </a:cubicBezTo>
                  <a:moveTo>
                    <a:pt x="4127" y="15789"/>
                  </a:moveTo>
                  <a:cubicBezTo>
                    <a:pt x="4024" y="15332"/>
                    <a:pt x="3948" y="14858"/>
                    <a:pt x="3900" y="14375"/>
                  </a:cubicBezTo>
                </a:path>
              </a:pathLst>
            </a:custGeom>
            <a:solidFill>
              <a:srgbClr val="D6F5F5"/>
            </a:solidFill>
            <a:ln w="9525">
              <a:solidFill>
                <a:srgbClr val="00B0F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1" name="文本框 80"/>
            <p:cNvSpPr txBox="1">
              <a:spLocks noChangeArrowheads="1"/>
            </p:cNvSpPr>
            <p:nvPr/>
          </p:nvSpPr>
          <p:spPr bwMode="auto">
            <a:xfrm>
              <a:off x="1446" y="6935"/>
              <a:ext cx="355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猜想：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∠1=∠3.</a:t>
              </a:r>
            </a:p>
          </p:txBody>
        </p:sp>
      </p:grpSp>
      <p:cxnSp>
        <p:nvCxnSpPr>
          <p:cNvPr id="2" name="直接连接符 8"/>
          <p:cNvCxnSpPr>
            <a:cxnSpLocks noChangeShapeType="1"/>
          </p:cNvCxnSpPr>
          <p:nvPr/>
        </p:nvCxnSpPr>
        <p:spPr bwMode="auto">
          <a:xfrm flipV="1">
            <a:off x="5776913" y="2782888"/>
            <a:ext cx="1404937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组合 6"/>
          <p:cNvGrpSpPr/>
          <p:nvPr/>
        </p:nvGrpSpPr>
        <p:grpSpPr bwMode="auto">
          <a:xfrm>
            <a:off x="7013575" y="2984500"/>
            <a:ext cx="657225" cy="457200"/>
            <a:chOff x="10926" y="4099"/>
            <a:chExt cx="1034" cy="720"/>
          </a:xfrm>
        </p:grpSpPr>
        <p:sp>
          <p:nvSpPr>
            <p:cNvPr id="15394" name="弧形 10"/>
            <p:cNvSpPr>
              <a:spLocks noChangeArrowheads="1"/>
            </p:cNvSpPr>
            <p:nvPr/>
          </p:nvSpPr>
          <p:spPr bwMode="auto">
            <a:xfrm rot="3540000">
              <a:off x="10835" y="4399"/>
              <a:ext cx="476" cy="305"/>
            </a:xfrm>
            <a:custGeom>
              <a:avLst/>
              <a:gdLst>
                <a:gd name="T0" fmla="*/ 146 w 453"/>
                <a:gd name="T1" fmla="*/ 14 h 453"/>
                <a:gd name="T2" fmla="*/ 226 w 453"/>
                <a:gd name="T3" fmla="*/ 0 h 453"/>
                <a:gd name="T4" fmla="*/ 452 w 453"/>
                <a:gd name="T5" fmla="*/ 226 h 453"/>
                <a:gd name="T6" fmla="*/ 447 w 453"/>
                <a:gd name="T7" fmla="*/ 273 h 453"/>
                <a:gd name="T8" fmla="*/ 226 w 453"/>
                <a:gd name="T9" fmla="*/ 226 h 453"/>
                <a:gd name="T10" fmla="*/ 146 w 453"/>
                <a:gd name="T11" fmla="*/ 14 h 453"/>
                <a:gd name="T12" fmla="*/ 226 w 453"/>
                <a:gd name="T13" fmla="*/ 0 h 453"/>
                <a:gd name="T14" fmla="*/ 452 w 453"/>
                <a:gd name="T15" fmla="*/ 226 h 453"/>
                <a:gd name="T16" fmla="*/ 447 w 453"/>
                <a:gd name="T17" fmla="*/ 27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3" h="453" stroke="0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42"/>
                    <a:pt x="450" y="258"/>
                    <a:pt x="447" y="273"/>
                  </a:cubicBezTo>
                  <a:lnTo>
                    <a:pt x="226" y="226"/>
                  </a:lnTo>
                  <a:close/>
                </a:path>
                <a:path w="453" h="453" fill="none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42"/>
                    <a:pt x="450" y="258"/>
                    <a:pt x="447" y="273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5" name="文本框 11"/>
            <p:cNvSpPr txBox="1">
              <a:spLocks noChangeArrowheads="1"/>
            </p:cNvSpPr>
            <p:nvPr/>
          </p:nvSpPr>
          <p:spPr bwMode="auto">
            <a:xfrm>
              <a:off x="11332" y="4099"/>
              <a:ext cx="629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5448300" y="3321050"/>
            <a:ext cx="652463" cy="457200"/>
            <a:chOff x="10287" y="4234"/>
            <a:chExt cx="1029" cy="720"/>
          </a:xfrm>
        </p:grpSpPr>
        <p:sp>
          <p:nvSpPr>
            <p:cNvPr id="15397" name="弧形 10"/>
            <p:cNvSpPr>
              <a:spLocks noChangeArrowheads="1"/>
            </p:cNvSpPr>
            <p:nvPr/>
          </p:nvSpPr>
          <p:spPr bwMode="auto">
            <a:xfrm rot="-8700000">
              <a:off x="10840" y="4405"/>
              <a:ext cx="476" cy="305"/>
            </a:xfrm>
            <a:custGeom>
              <a:avLst/>
              <a:gdLst>
                <a:gd name="T0" fmla="*/ 146 w 453"/>
                <a:gd name="T1" fmla="*/ 14 h 453"/>
                <a:gd name="T2" fmla="*/ 226 w 453"/>
                <a:gd name="T3" fmla="*/ 0 h 453"/>
                <a:gd name="T4" fmla="*/ 452 w 453"/>
                <a:gd name="T5" fmla="*/ 226 h 453"/>
                <a:gd name="T6" fmla="*/ 447 w 453"/>
                <a:gd name="T7" fmla="*/ 273 h 453"/>
                <a:gd name="T8" fmla="*/ 226 w 453"/>
                <a:gd name="T9" fmla="*/ 226 h 453"/>
                <a:gd name="T10" fmla="*/ 146 w 453"/>
                <a:gd name="T11" fmla="*/ 14 h 453"/>
                <a:gd name="T12" fmla="*/ 226 w 453"/>
                <a:gd name="T13" fmla="*/ 0 h 453"/>
                <a:gd name="T14" fmla="*/ 452 w 453"/>
                <a:gd name="T15" fmla="*/ 226 h 453"/>
                <a:gd name="T16" fmla="*/ 447 w 453"/>
                <a:gd name="T17" fmla="*/ 27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3" h="453" stroke="0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42"/>
                    <a:pt x="450" y="258"/>
                    <a:pt x="447" y="273"/>
                  </a:cubicBezTo>
                  <a:lnTo>
                    <a:pt x="226" y="226"/>
                  </a:lnTo>
                  <a:close/>
                </a:path>
                <a:path w="453" h="453" fill="none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42"/>
                    <a:pt x="450" y="258"/>
                    <a:pt x="447" y="273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8" name="文本框 11"/>
            <p:cNvSpPr txBox="1">
              <a:spLocks noChangeArrowheads="1"/>
            </p:cNvSpPr>
            <p:nvPr/>
          </p:nvSpPr>
          <p:spPr bwMode="auto">
            <a:xfrm>
              <a:off x="10287" y="4234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2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29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29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29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29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29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29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2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29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9506" grpId="0"/>
      <p:bldP spid="1429519" grpId="0" bldLvl="0"/>
      <p:bldP spid="1429522" grpId="0"/>
      <p:bldP spid="1429523" grpId="0"/>
      <p:bldP spid="1429530" grpId="0"/>
      <p:bldP spid="1429531" grpId="0"/>
      <p:bldP spid="14295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7"/>
          <p:cNvSpPr txBox="1">
            <a:spLocks noChangeArrowheads="1"/>
          </p:cNvSpPr>
          <p:nvPr/>
        </p:nvSpPr>
        <p:spPr bwMode="auto">
          <a:xfrm>
            <a:off x="6035675" y="32019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6387" name="Text Box 18"/>
          <p:cNvSpPr txBox="1">
            <a:spLocks noChangeArrowheads="1"/>
          </p:cNvSpPr>
          <p:nvPr/>
        </p:nvSpPr>
        <p:spPr bwMode="auto">
          <a:xfrm>
            <a:off x="4156075" y="29479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6388" name="Text Box 19"/>
          <p:cNvSpPr txBox="1">
            <a:spLocks noChangeArrowheads="1"/>
          </p:cNvSpPr>
          <p:nvPr/>
        </p:nvSpPr>
        <p:spPr bwMode="auto">
          <a:xfrm>
            <a:off x="7966075" y="29098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389" name="Text Box 20"/>
          <p:cNvSpPr txBox="1">
            <a:spLocks noChangeArrowheads="1"/>
          </p:cNvSpPr>
          <p:nvPr/>
        </p:nvSpPr>
        <p:spPr bwMode="auto">
          <a:xfrm>
            <a:off x="4518025" y="192881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390" name="Text Box 21"/>
          <p:cNvSpPr txBox="1">
            <a:spLocks noChangeArrowheads="1"/>
          </p:cNvSpPr>
          <p:nvPr/>
        </p:nvSpPr>
        <p:spPr bwMode="auto">
          <a:xfrm>
            <a:off x="6975475" y="39766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D</a:t>
            </a:r>
          </a:p>
        </p:txBody>
      </p:sp>
      <p:grpSp>
        <p:nvGrpSpPr>
          <p:cNvPr id="16391" name="Group 23"/>
          <p:cNvGrpSpPr/>
          <p:nvPr/>
        </p:nvGrpSpPr>
        <p:grpSpPr bwMode="auto">
          <a:xfrm>
            <a:off x="4625975" y="2224088"/>
            <a:ext cx="3352800" cy="1968500"/>
            <a:chOff x="0" y="0"/>
            <a:chExt cx="2112" cy="1240"/>
          </a:xfrm>
        </p:grpSpPr>
        <p:sp>
          <p:nvSpPr>
            <p:cNvPr id="16392" name="Text Box 24"/>
            <p:cNvSpPr txBox="1">
              <a:spLocks noChangeArrowheads="1"/>
            </p:cNvSpPr>
            <p:nvPr/>
          </p:nvSpPr>
          <p:spPr bwMode="auto">
            <a:xfrm>
              <a:off x="760" y="76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393" name="Text Box 25"/>
            <p:cNvSpPr txBox="1">
              <a:spLocks noChangeArrowheads="1"/>
            </p:cNvSpPr>
            <p:nvPr/>
          </p:nvSpPr>
          <p:spPr bwMode="auto">
            <a:xfrm>
              <a:off x="1224" y="59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394" name="Text Box 26"/>
            <p:cNvSpPr txBox="1">
              <a:spLocks noChangeArrowheads="1"/>
            </p:cNvSpPr>
            <p:nvPr/>
          </p:nvSpPr>
          <p:spPr bwMode="auto">
            <a:xfrm>
              <a:off x="952" y="24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395" name="Text Box 27"/>
            <p:cNvSpPr txBox="1">
              <a:spLocks noChangeArrowheads="1"/>
            </p:cNvSpPr>
            <p:nvPr/>
          </p:nvSpPr>
          <p:spPr bwMode="auto">
            <a:xfrm>
              <a:off x="472" y="38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grpSp>
          <p:nvGrpSpPr>
            <p:cNvPr id="16396" name="Group 28"/>
            <p:cNvGrpSpPr/>
            <p:nvPr/>
          </p:nvGrpSpPr>
          <p:grpSpPr bwMode="auto">
            <a:xfrm>
              <a:off x="0" y="0"/>
              <a:ext cx="2112" cy="1240"/>
              <a:chOff x="0" y="0"/>
              <a:chExt cx="2112" cy="1240"/>
            </a:xfrm>
          </p:grpSpPr>
          <p:sp>
            <p:nvSpPr>
              <p:cNvPr id="16397" name="Line 29"/>
              <p:cNvSpPr>
                <a:spLocks noChangeShapeType="1"/>
              </p:cNvSpPr>
              <p:nvPr/>
            </p:nvSpPr>
            <p:spPr bwMode="auto">
              <a:xfrm flipV="1">
                <a:off x="0" y="624"/>
                <a:ext cx="1056" cy="32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8" name="Line 30"/>
              <p:cNvSpPr>
                <a:spLocks noChangeShapeType="1"/>
              </p:cNvSpPr>
              <p:nvPr/>
            </p:nvSpPr>
            <p:spPr bwMode="auto">
              <a:xfrm>
                <a:off x="240" y="0"/>
                <a:ext cx="816" cy="624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9" name="Line 31"/>
              <p:cNvSpPr>
                <a:spLocks noChangeShapeType="1"/>
              </p:cNvSpPr>
              <p:nvPr/>
            </p:nvSpPr>
            <p:spPr bwMode="auto">
              <a:xfrm>
                <a:off x="1048" y="616"/>
                <a:ext cx="816" cy="624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0" name="Line 32"/>
              <p:cNvSpPr>
                <a:spLocks noChangeShapeType="1"/>
              </p:cNvSpPr>
              <p:nvPr/>
            </p:nvSpPr>
            <p:spPr bwMode="auto">
              <a:xfrm flipV="1">
                <a:off x="1056" y="592"/>
                <a:ext cx="1056" cy="32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01" name="Arc 33"/>
            <p:cNvSpPr>
              <a:spLocks noChangeArrowheads="1"/>
            </p:cNvSpPr>
            <p:nvPr/>
          </p:nvSpPr>
          <p:spPr bwMode="auto">
            <a:xfrm rot="-830376">
              <a:off x="921" y="480"/>
              <a:ext cx="238" cy="192"/>
            </a:xfrm>
            <a:custGeom>
              <a:avLst/>
              <a:gdLst>
                <a:gd name="T0" fmla="*/ 1540 w 21414"/>
                <a:gd name="T1" fmla="*/ -1 h 21545"/>
                <a:gd name="T2" fmla="*/ 21414 w 21414"/>
                <a:gd name="T3" fmla="*/ 18718 h 21545"/>
                <a:gd name="T4" fmla="*/ 1540 w 21414"/>
                <a:gd name="T5" fmla="*/ -1 h 21545"/>
                <a:gd name="T6" fmla="*/ 21414 w 21414"/>
                <a:gd name="T7" fmla="*/ 18718 h 21545"/>
                <a:gd name="T8" fmla="*/ 0 w 21414"/>
                <a:gd name="T9" fmla="*/ 21545 h 2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4" h="21545" fill="none">
                  <a:moveTo>
                    <a:pt x="1540" y="-1"/>
                  </a:moveTo>
                  <a:cubicBezTo>
                    <a:pt x="11768" y="731"/>
                    <a:pt x="20072" y="8552"/>
                    <a:pt x="21414" y="18718"/>
                  </a:cubicBezTo>
                </a:path>
                <a:path w="21414" h="21545" stroke="0">
                  <a:moveTo>
                    <a:pt x="1540" y="-1"/>
                  </a:moveTo>
                  <a:cubicBezTo>
                    <a:pt x="11768" y="731"/>
                    <a:pt x="20072" y="8552"/>
                    <a:pt x="21414" y="18718"/>
                  </a:cubicBezTo>
                  <a:lnTo>
                    <a:pt x="0" y="21545"/>
                  </a:lnTo>
                  <a:close/>
                </a:path>
              </a:pathLst>
            </a:custGeom>
            <a:noFill/>
            <a:ln w="38100" cmpd="dbl">
              <a:solidFill>
                <a:srgbClr val="D60093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Arc 34"/>
            <p:cNvSpPr>
              <a:spLocks noChangeArrowheads="1"/>
            </p:cNvSpPr>
            <p:nvPr/>
          </p:nvSpPr>
          <p:spPr bwMode="auto">
            <a:xfrm rot="-6694028">
              <a:off x="768" y="513"/>
              <a:ext cx="112" cy="9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66006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3" name="Arc 35"/>
            <p:cNvSpPr>
              <a:spLocks noChangeArrowheads="1"/>
            </p:cNvSpPr>
            <p:nvPr/>
          </p:nvSpPr>
          <p:spPr bwMode="auto">
            <a:xfrm rot="9969623">
              <a:off x="912" y="592"/>
              <a:ext cx="238" cy="192"/>
            </a:xfrm>
            <a:custGeom>
              <a:avLst/>
              <a:gdLst>
                <a:gd name="T0" fmla="*/ 1540 w 21414"/>
                <a:gd name="T1" fmla="*/ -1 h 21545"/>
                <a:gd name="T2" fmla="*/ 21414 w 21414"/>
                <a:gd name="T3" fmla="*/ 18718 h 21545"/>
                <a:gd name="T4" fmla="*/ 1540 w 21414"/>
                <a:gd name="T5" fmla="*/ -1 h 21545"/>
                <a:gd name="T6" fmla="*/ 21414 w 21414"/>
                <a:gd name="T7" fmla="*/ 18718 h 21545"/>
                <a:gd name="T8" fmla="*/ 0 w 21414"/>
                <a:gd name="T9" fmla="*/ 21545 h 2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4" h="21545" fill="none">
                  <a:moveTo>
                    <a:pt x="1540" y="-1"/>
                  </a:moveTo>
                  <a:cubicBezTo>
                    <a:pt x="11768" y="731"/>
                    <a:pt x="20072" y="8552"/>
                    <a:pt x="21414" y="18718"/>
                  </a:cubicBezTo>
                </a:path>
                <a:path w="21414" h="21545" stroke="0">
                  <a:moveTo>
                    <a:pt x="1540" y="-1"/>
                  </a:moveTo>
                  <a:cubicBezTo>
                    <a:pt x="11768" y="731"/>
                    <a:pt x="20072" y="8552"/>
                    <a:pt x="21414" y="18718"/>
                  </a:cubicBezTo>
                  <a:lnTo>
                    <a:pt x="0" y="21545"/>
                  </a:lnTo>
                  <a:close/>
                </a:path>
              </a:pathLst>
            </a:custGeom>
            <a:noFill/>
            <a:ln w="38100" cmpd="dbl">
              <a:solidFill>
                <a:srgbClr val="D60093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4" name="Arc 36"/>
            <p:cNvSpPr>
              <a:spLocks noChangeArrowheads="1"/>
            </p:cNvSpPr>
            <p:nvPr/>
          </p:nvSpPr>
          <p:spPr bwMode="auto">
            <a:xfrm rot="9752093" flipH="1">
              <a:off x="1208" y="624"/>
              <a:ext cx="107" cy="123"/>
            </a:xfrm>
            <a:custGeom>
              <a:avLst/>
              <a:gdLst>
                <a:gd name="T0" fmla="*/ 3153 w 21600"/>
                <a:gd name="T1" fmla="*/ 0 h 27492"/>
                <a:gd name="T2" fmla="*/ 21600 w 21600"/>
                <a:gd name="T3" fmla="*/ 21369 h 27492"/>
                <a:gd name="T4" fmla="*/ 20713 w 21600"/>
                <a:gd name="T5" fmla="*/ 27491 h 27492"/>
                <a:gd name="T6" fmla="*/ 3153 w 21600"/>
                <a:gd name="T7" fmla="*/ 0 h 27492"/>
                <a:gd name="T8" fmla="*/ 21600 w 21600"/>
                <a:gd name="T9" fmla="*/ 21369 h 27492"/>
                <a:gd name="T10" fmla="*/ 20713 w 21600"/>
                <a:gd name="T11" fmla="*/ 27491 h 27492"/>
                <a:gd name="T12" fmla="*/ 0 w 21600"/>
                <a:gd name="T13" fmla="*/ 21369 h 27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7492" fill="none">
                  <a:moveTo>
                    <a:pt x="3153" y="0"/>
                  </a:moveTo>
                  <a:cubicBezTo>
                    <a:pt x="13750" y="1564"/>
                    <a:pt x="21600" y="10657"/>
                    <a:pt x="21600" y="21369"/>
                  </a:cubicBezTo>
                  <a:cubicBezTo>
                    <a:pt x="21600" y="23441"/>
                    <a:pt x="21301" y="25504"/>
                    <a:pt x="20713" y="27491"/>
                  </a:cubicBezTo>
                </a:path>
                <a:path w="21600" h="27492" stroke="0">
                  <a:moveTo>
                    <a:pt x="3153" y="0"/>
                  </a:moveTo>
                  <a:cubicBezTo>
                    <a:pt x="13750" y="1564"/>
                    <a:pt x="21600" y="10657"/>
                    <a:pt x="21600" y="21369"/>
                  </a:cubicBezTo>
                  <a:cubicBezTo>
                    <a:pt x="21600" y="23441"/>
                    <a:pt x="21301" y="25504"/>
                    <a:pt x="20713" y="27491"/>
                  </a:cubicBezTo>
                  <a:lnTo>
                    <a:pt x="0" y="21369"/>
                  </a:lnTo>
                  <a:close/>
                </a:path>
              </a:pathLst>
            </a:custGeom>
            <a:noFill/>
            <a:ln w="38100">
              <a:solidFill>
                <a:srgbClr val="66006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05" name="Group 37"/>
          <p:cNvGrpSpPr/>
          <p:nvPr/>
        </p:nvGrpSpPr>
        <p:grpSpPr bwMode="auto">
          <a:xfrm>
            <a:off x="4625975" y="2236788"/>
            <a:ext cx="3352800" cy="1968500"/>
            <a:chOff x="0" y="0"/>
            <a:chExt cx="2112" cy="1240"/>
          </a:xfrm>
        </p:grpSpPr>
        <p:sp>
          <p:nvSpPr>
            <p:cNvPr id="16406" name="Line 38"/>
            <p:cNvSpPr>
              <a:spLocks noChangeShapeType="1"/>
            </p:cNvSpPr>
            <p:nvPr/>
          </p:nvSpPr>
          <p:spPr bwMode="auto">
            <a:xfrm flipV="1">
              <a:off x="0" y="624"/>
              <a:ext cx="1056" cy="3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7" name="Line 39"/>
            <p:cNvSpPr>
              <a:spLocks noChangeShapeType="1"/>
            </p:cNvSpPr>
            <p:nvPr/>
          </p:nvSpPr>
          <p:spPr bwMode="auto">
            <a:xfrm>
              <a:off x="240" y="0"/>
              <a:ext cx="816" cy="62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8" name="Line 40"/>
            <p:cNvSpPr>
              <a:spLocks noChangeShapeType="1"/>
            </p:cNvSpPr>
            <p:nvPr/>
          </p:nvSpPr>
          <p:spPr bwMode="auto">
            <a:xfrm>
              <a:off x="1048" y="616"/>
              <a:ext cx="816" cy="62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9" name="Line 41"/>
            <p:cNvSpPr>
              <a:spLocks noChangeShapeType="1"/>
            </p:cNvSpPr>
            <p:nvPr/>
          </p:nvSpPr>
          <p:spPr bwMode="auto">
            <a:xfrm flipV="1">
              <a:off x="1056" y="592"/>
              <a:ext cx="1056" cy="3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0" name="Arc 42"/>
            <p:cNvSpPr>
              <a:spLocks noChangeArrowheads="1"/>
            </p:cNvSpPr>
            <p:nvPr/>
          </p:nvSpPr>
          <p:spPr bwMode="auto">
            <a:xfrm rot="9752093" flipH="1">
              <a:off x="1208" y="624"/>
              <a:ext cx="107" cy="123"/>
            </a:xfrm>
            <a:custGeom>
              <a:avLst/>
              <a:gdLst>
                <a:gd name="T0" fmla="*/ 3153 w 21600"/>
                <a:gd name="T1" fmla="*/ 0 h 27492"/>
                <a:gd name="T2" fmla="*/ 21600 w 21600"/>
                <a:gd name="T3" fmla="*/ 21369 h 27492"/>
                <a:gd name="T4" fmla="*/ 20713 w 21600"/>
                <a:gd name="T5" fmla="*/ 27491 h 27492"/>
                <a:gd name="T6" fmla="*/ 3153 w 21600"/>
                <a:gd name="T7" fmla="*/ 0 h 27492"/>
                <a:gd name="T8" fmla="*/ 21600 w 21600"/>
                <a:gd name="T9" fmla="*/ 21369 h 27492"/>
                <a:gd name="T10" fmla="*/ 20713 w 21600"/>
                <a:gd name="T11" fmla="*/ 27491 h 27492"/>
                <a:gd name="T12" fmla="*/ 0 w 21600"/>
                <a:gd name="T13" fmla="*/ 21369 h 27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7492" fill="none">
                  <a:moveTo>
                    <a:pt x="3153" y="0"/>
                  </a:moveTo>
                  <a:cubicBezTo>
                    <a:pt x="13750" y="1564"/>
                    <a:pt x="21600" y="10657"/>
                    <a:pt x="21600" y="21369"/>
                  </a:cubicBezTo>
                  <a:cubicBezTo>
                    <a:pt x="21600" y="23441"/>
                    <a:pt x="21301" y="25504"/>
                    <a:pt x="20713" y="27491"/>
                  </a:cubicBezTo>
                </a:path>
                <a:path w="21600" h="27492" stroke="0">
                  <a:moveTo>
                    <a:pt x="3153" y="0"/>
                  </a:moveTo>
                  <a:cubicBezTo>
                    <a:pt x="13750" y="1564"/>
                    <a:pt x="21600" y="10657"/>
                    <a:pt x="21600" y="21369"/>
                  </a:cubicBezTo>
                  <a:cubicBezTo>
                    <a:pt x="21600" y="23441"/>
                    <a:pt x="21301" y="25504"/>
                    <a:pt x="20713" y="27491"/>
                  </a:cubicBezTo>
                  <a:lnTo>
                    <a:pt x="0" y="21369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43"/>
          <p:cNvGrpSpPr/>
          <p:nvPr/>
        </p:nvGrpSpPr>
        <p:grpSpPr bwMode="auto">
          <a:xfrm>
            <a:off x="4613275" y="2224088"/>
            <a:ext cx="3352800" cy="1968500"/>
            <a:chOff x="0" y="0"/>
            <a:chExt cx="2112" cy="1240"/>
          </a:xfrm>
        </p:grpSpPr>
        <p:sp>
          <p:nvSpPr>
            <p:cNvPr id="16412" name="Line 44"/>
            <p:cNvSpPr>
              <a:spLocks noChangeShapeType="1"/>
            </p:cNvSpPr>
            <p:nvPr/>
          </p:nvSpPr>
          <p:spPr bwMode="auto">
            <a:xfrm flipV="1">
              <a:off x="0" y="624"/>
              <a:ext cx="1056" cy="32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3" name="Line 45"/>
            <p:cNvSpPr>
              <a:spLocks noChangeShapeType="1"/>
            </p:cNvSpPr>
            <p:nvPr/>
          </p:nvSpPr>
          <p:spPr bwMode="auto">
            <a:xfrm>
              <a:off x="240" y="0"/>
              <a:ext cx="816" cy="62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4" name="Line 46"/>
            <p:cNvSpPr>
              <a:spLocks noChangeShapeType="1"/>
            </p:cNvSpPr>
            <p:nvPr/>
          </p:nvSpPr>
          <p:spPr bwMode="auto">
            <a:xfrm>
              <a:off x="1048" y="616"/>
              <a:ext cx="816" cy="624"/>
            </a:xfrm>
            <a:prstGeom prst="line">
              <a:avLst/>
            </a:prstGeom>
            <a:noFill/>
            <a:ln w="57150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5" name="Line 47"/>
            <p:cNvSpPr>
              <a:spLocks noChangeShapeType="1"/>
            </p:cNvSpPr>
            <p:nvPr/>
          </p:nvSpPr>
          <p:spPr bwMode="auto">
            <a:xfrm flipV="1">
              <a:off x="1056" y="592"/>
              <a:ext cx="1056" cy="32"/>
            </a:xfrm>
            <a:prstGeom prst="line">
              <a:avLst/>
            </a:prstGeom>
            <a:noFill/>
            <a:ln w="57150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6" name="Arc 48"/>
            <p:cNvSpPr>
              <a:spLocks noChangeArrowheads="1"/>
            </p:cNvSpPr>
            <p:nvPr/>
          </p:nvSpPr>
          <p:spPr bwMode="auto">
            <a:xfrm rot="9752093" flipH="1">
              <a:off x="1208" y="624"/>
              <a:ext cx="107" cy="123"/>
            </a:xfrm>
            <a:custGeom>
              <a:avLst/>
              <a:gdLst>
                <a:gd name="T0" fmla="*/ 3153 w 21600"/>
                <a:gd name="T1" fmla="*/ 0 h 27492"/>
                <a:gd name="T2" fmla="*/ 21600 w 21600"/>
                <a:gd name="T3" fmla="*/ 21369 h 27492"/>
                <a:gd name="T4" fmla="*/ 20713 w 21600"/>
                <a:gd name="T5" fmla="*/ 27491 h 27492"/>
                <a:gd name="T6" fmla="*/ 3153 w 21600"/>
                <a:gd name="T7" fmla="*/ 0 h 27492"/>
                <a:gd name="T8" fmla="*/ 21600 w 21600"/>
                <a:gd name="T9" fmla="*/ 21369 h 27492"/>
                <a:gd name="T10" fmla="*/ 20713 w 21600"/>
                <a:gd name="T11" fmla="*/ 27491 h 27492"/>
                <a:gd name="T12" fmla="*/ 0 w 21600"/>
                <a:gd name="T13" fmla="*/ 21369 h 27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7492" fill="none">
                  <a:moveTo>
                    <a:pt x="3153" y="0"/>
                  </a:moveTo>
                  <a:cubicBezTo>
                    <a:pt x="13750" y="1564"/>
                    <a:pt x="21600" y="10657"/>
                    <a:pt x="21600" y="21369"/>
                  </a:cubicBezTo>
                  <a:cubicBezTo>
                    <a:pt x="21600" y="23441"/>
                    <a:pt x="21301" y="25504"/>
                    <a:pt x="20713" y="27491"/>
                  </a:cubicBezTo>
                </a:path>
                <a:path w="21600" h="27492" stroke="0">
                  <a:moveTo>
                    <a:pt x="3153" y="0"/>
                  </a:moveTo>
                  <a:cubicBezTo>
                    <a:pt x="13750" y="1564"/>
                    <a:pt x="21600" y="10657"/>
                    <a:pt x="21600" y="21369"/>
                  </a:cubicBezTo>
                  <a:cubicBezTo>
                    <a:pt x="21600" y="23441"/>
                    <a:pt x="21301" y="25504"/>
                    <a:pt x="20713" y="27491"/>
                  </a:cubicBezTo>
                  <a:lnTo>
                    <a:pt x="0" y="21369"/>
                  </a:lnTo>
                  <a:close/>
                </a:path>
              </a:pathLst>
            </a:custGeom>
            <a:noFill/>
            <a:ln w="38100">
              <a:solidFill>
                <a:srgbClr val="00CC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0561" name="Text Box 3"/>
          <p:cNvSpPr txBox="1">
            <a:spLocks noChangeArrowheads="1"/>
          </p:cNvSpPr>
          <p:nvPr/>
        </p:nvSpPr>
        <p:spPr bwMode="auto">
          <a:xfrm>
            <a:off x="701675" y="1047750"/>
            <a:ext cx="72771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你能用测量、折叠或是旋转的方法验证你的猜想吗？</a:t>
            </a:r>
          </a:p>
        </p:txBody>
      </p:sp>
      <p:sp>
        <p:nvSpPr>
          <p:cNvPr id="1430562" name="Text Box 3"/>
          <p:cNvSpPr txBox="1">
            <a:spLocks noChangeArrowheads="1"/>
          </p:cNvSpPr>
          <p:nvPr/>
        </p:nvSpPr>
        <p:spPr bwMode="auto">
          <a:xfrm>
            <a:off x="784225" y="4192588"/>
            <a:ext cx="72771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你能用说理的方法来验证你的猜想吗？</a:t>
            </a:r>
          </a:p>
        </p:txBody>
      </p:sp>
      <p:sp>
        <p:nvSpPr>
          <p:cNvPr id="1430563" name="文本框 2"/>
          <p:cNvSpPr txBox="1">
            <a:spLocks noChangeArrowheads="1"/>
          </p:cNvSpPr>
          <p:nvPr/>
        </p:nvSpPr>
        <p:spPr bwMode="auto">
          <a:xfrm>
            <a:off x="1235075" y="4984750"/>
            <a:ext cx="597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理由：因为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互补，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互补，</a:t>
            </a:r>
          </a:p>
        </p:txBody>
      </p:sp>
      <p:sp>
        <p:nvSpPr>
          <p:cNvPr id="1430564" name="文本框 3"/>
          <p:cNvSpPr txBox="1">
            <a:spLocks noChangeArrowheads="1"/>
          </p:cNvSpPr>
          <p:nvPr/>
        </p:nvSpPr>
        <p:spPr bwMode="auto">
          <a:xfrm>
            <a:off x="2220913" y="5541963"/>
            <a:ext cx="4754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∠1=∠3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（同角的补角相等）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1019175" y="2667000"/>
            <a:ext cx="2574925" cy="896938"/>
            <a:chOff x="938" y="6602"/>
            <a:chExt cx="5898" cy="1413"/>
          </a:xfrm>
        </p:grpSpPr>
        <p:sp>
          <p:nvSpPr>
            <p:cNvPr id="13352" name="云形 5"/>
            <p:cNvSpPr/>
            <p:nvPr/>
          </p:nvSpPr>
          <p:spPr>
            <a:xfrm>
              <a:off x="938" y="6602"/>
              <a:ext cx="5898" cy="1413"/>
            </a:xfrm>
            <a:custGeom>
              <a:avLst/>
              <a:gdLst/>
              <a:ahLst/>
              <a:cxnLst>
                <a:cxn ang="0">
                  <a:pos x="5893" y="706"/>
                </a:cxn>
                <a:cxn ang="5400000">
                  <a:pos x="2949" y="1411"/>
                </a:cxn>
                <a:cxn ang="10800000">
                  <a:pos x="18" y="706"/>
                </a:cxn>
                <a:cxn ang="16200000">
                  <a:pos x="2949" y="80"/>
                </a:cxn>
              </a:cxnLst>
              <a:rect l="0" t="0" r="0" b="0"/>
              <a:pathLst>
                <a:path w="43200" h="43200">
                  <a:moveTo>
                    <a:pt x="3900" y="14370"/>
                  </a:moveTo>
                  <a:cubicBezTo>
                    <a:pt x="3859" y="13965"/>
                    <a:pt x="3838" y="13551"/>
                    <a:pt x="3838" y="13131"/>
                  </a:cubicBezTo>
                  <a:cubicBezTo>
                    <a:pt x="3838" y="8056"/>
                    <a:pt x="6861" y="3941"/>
                    <a:pt x="10591" y="3941"/>
                  </a:cubicBezTo>
                  <a:cubicBezTo>
                    <a:pt x="11837" y="3941"/>
                    <a:pt x="13004" y="4400"/>
                    <a:pt x="14006" y="5201"/>
                  </a:cubicBezTo>
                  <a:cubicBezTo>
                    <a:pt x="14902" y="2905"/>
                    <a:pt x="16675" y="1343"/>
                    <a:pt x="18716" y="1343"/>
                  </a:cubicBezTo>
                  <a:cubicBezTo>
                    <a:pt x="20174" y="1343"/>
                    <a:pt x="21494" y="2140"/>
                    <a:pt x="22457" y="3431"/>
                  </a:cubicBezTo>
                  <a:cubicBezTo>
                    <a:pt x="23173" y="1479"/>
                    <a:pt x="24653" y="140"/>
                    <a:pt x="26363" y="140"/>
                  </a:cubicBezTo>
                  <a:cubicBezTo>
                    <a:pt x="27778" y="140"/>
                    <a:pt x="29037" y="1058"/>
                    <a:pt x="29834" y="2480"/>
                  </a:cubicBezTo>
                  <a:cubicBezTo>
                    <a:pt x="30725" y="1054"/>
                    <a:pt x="32054" y="149"/>
                    <a:pt x="33539" y="149"/>
                  </a:cubicBezTo>
                  <a:cubicBezTo>
                    <a:pt x="35927" y="149"/>
                    <a:pt x="37913" y="2490"/>
                    <a:pt x="38319" y="5572"/>
                  </a:cubicBezTo>
                  <a:cubicBezTo>
                    <a:pt x="40586" y="6412"/>
                    <a:pt x="42251" y="9236"/>
                    <a:pt x="42251" y="12590"/>
                  </a:cubicBezTo>
                  <a:cubicBezTo>
                    <a:pt x="42251" y="13609"/>
                    <a:pt x="42097" y="14578"/>
                    <a:pt x="41820" y="15458"/>
                  </a:cubicBezTo>
                  <a:cubicBezTo>
                    <a:pt x="42699" y="17013"/>
                    <a:pt x="43222" y="18960"/>
                    <a:pt x="43222" y="21074"/>
                  </a:cubicBezTo>
                  <a:cubicBezTo>
                    <a:pt x="43222" y="25723"/>
                    <a:pt x="40694" y="29568"/>
                    <a:pt x="37409" y="30202"/>
                  </a:cubicBezTo>
                  <a:cubicBezTo>
                    <a:pt x="37384" y="34518"/>
                    <a:pt x="34803" y="38006"/>
                    <a:pt x="31624" y="38006"/>
                  </a:cubicBezTo>
                  <a:cubicBezTo>
                    <a:pt x="30499" y="38006"/>
                    <a:pt x="29448" y="37569"/>
                    <a:pt x="28560" y="36813"/>
                  </a:cubicBezTo>
                  <a:cubicBezTo>
                    <a:pt x="27721" y="40603"/>
                    <a:pt x="25145" y="43358"/>
                    <a:pt x="22098" y="43358"/>
                  </a:cubicBezTo>
                  <a:cubicBezTo>
                    <a:pt x="19758" y="43358"/>
                    <a:pt x="17696" y="41733"/>
                    <a:pt x="16484" y="39265"/>
                  </a:cubicBezTo>
                  <a:cubicBezTo>
                    <a:pt x="15323" y="40222"/>
                    <a:pt x="13962" y="40772"/>
                    <a:pt x="12507" y="40772"/>
                  </a:cubicBezTo>
                  <a:cubicBezTo>
                    <a:pt x="9641" y="40772"/>
                    <a:pt x="7140" y="38639"/>
                    <a:pt x="5808" y="35473"/>
                  </a:cubicBezTo>
                  <a:cubicBezTo>
                    <a:pt x="5642" y="35499"/>
                    <a:pt x="5472" y="35513"/>
                    <a:pt x="5300" y="35513"/>
                  </a:cubicBezTo>
                  <a:cubicBezTo>
                    <a:pt x="2892" y="35513"/>
                    <a:pt x="940" y="32863"/>
                    <a:pt x="940" y="29595"/>
                  </a:cubicBezTo>
                  <a:cubicBezTo>
                    <a:pt x="940" y="28031"/>
                    <a:pt x="1387" y="26609"/>
                    <a:pt x="2117" y="25551"/>
                  </a:cubicBezTo>
                  <a:cubicBezTo>
                    <a:pt x="831" y="24519"/>
                    <a:pt x="-32" y="22608"/>
                    <a:pt x="-32" y="20421"/>
                  </a:cubicBezTo>
                  <a:cubicBezTo>
                    <a:pt x="-32" y="17344"/>
                    <a:pt x="1677" y="14813"/>
                    <a:pt x="3866" y="14507"/>
                  </a:cubicBezTo>
                  <a:close/>
                </a:path>
                <a:path w="43200" h="43200" fill="none">
                  <a:moveTo>
                    <a:pt x="4693" y="26177"/>
                  </a:moveTo>
                  <a:cubicBezTo>
                    <a:pt x="4582" y="26189"/>
                    <a:pt x="4470" y="26195"/>
                    <a:pt x="4356" y="26195"/>
                  </a:cubicBezTo>
                  <a:cubicBezTo>
                    <a:pt x="3555" y="26195"/>
                    <a:pt x="2804" y="25898"/>
                    <a:pt x="2160" y="25381"/>
                  </a:cubicBezTo>
                  <a:moveTo>
                    <a:pt x="6928" y="34899"/>
                  </a:moveTo>
                  <a:cubicBezTo>
                    <a:pt x="6579" y="35090"/>
                    <a:pt x="6207" y="35220"/>
                    <a:pt x="5821" y="35281"/>
                  </a:cubicBezTo>
                  <a:moveTo>
                    <a:pt x="16478" y="39090"/>
                  </a:moveTo>
                  <a:cubicBezTo>
                    <a:pt x="16211" y="38549"/>
                    <a:pt x="15986" y="37967"/>
                    <a:pt x="15809" y="37354"/>
                  </a:cubicBezTo>
                  <a:moveTo>
                    <a:pt x="28827" y="34751"/>
                  </a:moveTo>
                  <a:cubicBezTo>
                    <a:pt x="28787" y="35413"/>
                    <a:pt x="28697" y="36052"/>
                    <a:pt x="28562" y="36663"/>
                  </a:cubicBezTo>
                  <a:moveTo>
                    <a:pt x="34129" y="22954"/>
                  </a:moveTo>
                  <a:cubicBezTo>
                    <a:pt x="36055" y="24231"/>
                    <a:pt x="37381" y="26919"/>
                    <a:pt x="37381" y="30027"/>
                  </a:cubicBezTo>
                  <a:cubicBezTo>
                    <a:pt x="37381" y="30048"/>
                    <a:pt x="37381" y="30069"/>
                    <a:pt x="37381" y="30090"/>
                  </a:cubicBezTo>
                  <a:moveTo>
                    <a:pt x="41798" y="15354"/>
                  </a:moveTo>
                  <a:cubicBezTo>
                    <a:pt x="41472" y="16395"/>
                    <a:pt x="40973" y="17308"/>
                    <a:pt x="40351" y="18030"/>
                  </a:cubicBezTo>
                  <a:moveTo>
                    <a:pt x="38324" y="5426"/>
                  </a:moveTo>
                  <a:cubicBezTo>
                    <a:pt x="38375" y="5804"/>
                    <a:pt x="38401" y="6196"/>
                    <a:pt x="38401" y="6595"/>
                  </a:cubicBezTo>
                  <a:cubicBezTo>
                    <a:pt x="38401" y="6627"/>
                    <a:pt x="38401" y="6658"/>
                    <a:pt x="38401" y="6690"/>
                  </a:cubicBezTo>
                  <a:moveTo>
                    <a:pt x="29078" y="3952"/>
                  </a:moveTo>
                  <a:cubicBezTo>
                    <a:pt x="29268" y="3364"/>
                    <a:pt x="29519" y="2823"/>
                    <a:pt x="29820" y="2341"/>
                  </a:cubicBezTo>
                  <a:moveTo>
                    <a:pt x="22141" y="4720"/>
                  </a:moveTo>
                  <a:cubicBezTo>
                    <a:pt x="22218" y="4229"/>
                    <a:pt x="22340" y="3764"/>
                    <a:pt x="22499" y="3329"/>
                  </a:cubicBezTo>
                  <a:moveTo>
                    <a:pt x="14000" y="5192"/>
                  </a:moveTo>
                  <a:cubicBezTo>
                    <a:pt x="14474" y="5569"/>
                    <a:pt x="14910" y="6023"/>
                    <a:pt x="15300" y="6540"/>
                  </a:cubicBezTo>
                  <a:moveTo>
                    <a:pt x="4127" y="15789"/>
                  </a:moveTo>
                  <a:cubicBezTo>
                    <a:pt x="4024" y="15332"/>
                    <a:pt x="3948" y="14858"/>
                    <a:pt x="3900" y="14375"/>
                  </a:cubicBezTo>
                </a:path>
              </a:pathLst>
            </a:custGeom>
            <a:solidFill>
              <a:schemeClr val="accent3">
                <a:lumMod val="90000"/>
              </a:schemeClr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16423" name="文本框 6"/>
            <p:cNvSpPr txBox="1">
              <a:spLocks noChangeArrowheads="1"/>
            </p:cNvSpPr>
            <p:nvPr/>
          </p:nvSpPr>
          <p:spPr bwMode="auto">
            <a:xfrm>
              <a:off x="1950" y="6935"/>
              <a:ext cx="43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对顶角相等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79958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3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61" grpId="0"/>
      <p:bldP spid="1430562" grpId="0"/>
      <p:bldP spid="1430563" grpId="0"/>
      <p:bldP spid="14305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圆角矩形 31"/>
          <p:cNvSpPr>
            <a:spLocks noChangeArrowheads="1"/>
          </p:cNvSpPr>
          <p:nvPr/>
        </p:nvSpPr>
        <p:spPr bwMode="auto">
          <a:xfrm>
            <a:off x="609600" y="1352550"/>
            <a:ext cx="1517650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sp>
        <p:nvSpPr>
          <p:cNvPr id="17411" name="Rectangle 30"/>
          <p:cNvSpPr>
            <a:spLocks noChangeArrowheads="1"/>
          </p:cNvSpPr>
          <p:nvPr/>
        </p:nvSpPr>
        <p:spPr bwMode="auto">
          <a:xfrm>
            <a:off x="457200" y="2011363"/>
            <a:ext cx="8632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</a:rPr>
              <a:t>、</a:t>
            </a:r>
            <a:r>
              <a:rPr lang="en-US" altLang="zh-CN" sz="2400" i="1">
                <a:latin typeface="Times New Roman" panose="02020603050405020304" pitchFamily="18" charset="0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相交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>
                <a:latin typeface="Times New Roman" panose="02020603050405020304" pitchFamily="18" charset="0"/>
              </a:rPr>
              <a:t>∠1=40°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求</a:t>
            </a:r>
            <a:r>
              <a:rPr lang="zh-CN" altLang="en-US" sz="2400"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</a:rPr>
              <a:t>∠2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</a:rPr>
              <a:t>∠3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</a:rPr>
              <a:t>∠4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的度数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7412" name="Group 17"/>
          <p:cNvGrpSpPr/>
          <p:nvPr/>
        </p:nvGrpSpPr>
        <p:grpSpPr bwMode="auto">
          <a:xfrm>
            <a:off x="5554663" y="2724150"/>
            <a:ext cx="2832100" cy="1866900"/>
            <a:chOff x="0" y="48"/>
            <a:chExt cx="1784" cy="1176"/>
          </a:xfrm>
        </p:grpSpPr>
        <p:sp>
          <p:nvSpPr>
            <p:cNvPr id="17413" name="Line 18"/>
            <p:cNvSpPr>
              <a:spLocks noChangeShapeType="1"/>
            </p:cNvSpPr>
            <p:nvPr/>
          </p:nvSpPr>
          <p:spPr bwMode="auto">
            <a:xfrm>
              <a:off x="0" y="725"/>
              <a:ext cx="1784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4" name="Line 19"/>
            <p:cNvSpPr>
              <a:spLocks noChangeShapeType="1"/>
            </p:cNvSpPr>
            <p:nvPr/>
          </p:nvSpPr>
          <p:spPr bwMode="auto">
            <a:xfrm>
              <a:off x="136" y="272"/>
              <a:ext cx="1542" cy="9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5" name="Text Box 20"/>
            <p:cNvSpPr txBox="1">
              <a:spLocks noChangeArrowheads="1"/>
            </p:cNvSpPr>
            <p:nvPr/>
          </p:nvSpPr>
          <p:spPr bwMode="auto">
            <a:xfrm>
              <a:off x="0" y="633"/>
              <a:ext cx="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i="1">
                  <a:solidFill>
                    <a:srgbClr val="660066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7416" name="Text Box 21"/>
            <p:cNvSpPr txBox="1">
              <a:spLocks noChangeArrowheads="1"/>
            </p:cNvSpPr>
            <p:nvPr/>
          </p:nvSpPr>
          <p:spPr bwMode="auto">
            <a:xfrm>
              <a:off x="136" y="48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i="1">
                  <a:solidFill>
                    <a:srgbClr val="660066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7417" name="Text Box 22"/>
            <p:cNvSpPr txBox="1">
              <a:spLocks noChangeArrowheads="1"/>
            </p:cNvSpPr>
            <p:nvPr/>
          </p:nvSpPr>
          <p:spPr bwMode="auto">
            <a:xfrm>
              <a:off x="1045" y="671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>
                  <a:solidFill>
                    <a:srgbClr val="660066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</a:p>
          </p:txBody>
        </p:sp>
        <p:sp>
          <p:nvSpPr>
            <p:cNvPr id="17418" name="Text Box 23"/>
            <p:cNvSpPr txBox="1">
              <a:spLocks noChangeArrowheads="1"/>
            </p:cNvSpPr>
            <p:nvPr/>
          </p:nvSpPr>
          <p:spPr bwMode="auto">
            <a:xfrm>
              <a:off x="401" y="523"/>
              <a:ext cx="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>
                  <a:solidFill>
                    <a:srgbClr val="660066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</a:p>
          </p:txBody>
        </p:sp>
        <p:sp>
          <p:nvSpPr>
            <p:cNvPr id="17419" name="Text Box 24"/>
            <p:cNvSpPr txBox="1">
              <a:spLocks noChangeArrowheads="1"/>
            </p:cNvSpPr>
            <p:nvPr/>
          </p:nvSpPr>
          <p:spPr bwMode="auto">
            <a:xfrm>
              <a:off x="321" y="462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7420" name="Text Box 25"/>
            <p:cNvSpPr txBox="1">
              <a:spLocks noChangeArrowheads="1"/>
            </p:cNvSpPr>
            <p:nvPr/>
          </p:nvSpPr>
          <p:spPr bwMode="auto">
            <a:xfrm>
              <a:off x="1156" y="680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17421" name="Text Box 26"/>
            <p:cNvSpPr txBox="1">
              <a:spLocks noChangeArrowheads="1"/>
            </p:cNvSpPr>
            <p:nvPr/>
          </p:nvSpPr>
          <p:spPr bwMode="auto">
            <a:xfrm>
              <a:off x="675" y="731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17422" name="Text Box 27"/>
            <p:cNvSpPr txBox="1">
              <a:spLocks noChangeArrowheads="1"/>
            </p:cNvSpPr>
            <p:nvPr/>
          </p:nvSpPr>
          <p:spPr bwMode="auto">
            <a:xfrm>
              <a:off x="789" y="368"/>
              <a:ext cx="2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7423" name="Text Box 28"/>
            <p:cNvSpPr txBox="1">
              <a:spLocks noChangeArrowheads="1"/>
            </p:cNvSpPr>
            <p:nvPr/>
          </p:nvSpPr>
          <p:spPr bwMode="auto">
            <a:xfrm>
              <a:off x="694" y="676"/>
              <a:ext cx="3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/>
            <a:p>
              <a:pPr eaLnBrk="0" hangingPunct="0"/>
              <a:r>
                <a:rPr lang="zh-CN" altLang="en-US" sz="2400" i="1">
                  <a:solidFill>
                    <a:srgbClr val="660066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</a:p>
          </p:txBody>
        </p:sp>
        <p:sp>
          <p:nvSpPr>
            <p:cNvPr id="17424" name="Text Box 29"/>
            <p:cNvSpPr txBox="1">
              <a:spLocks noChangeArrowheads="1"/>
            </p:cNvSpPr>
            <p:nvPr/>
          </p:nvSpPr>
          <p:spPr bwMode="auto">
            <a:xfrm>
              <a:off x="734" y="467"/>
              <a:ext cx="346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/>
            <a:p>
              <a:pPr eaLnBrk="0" hangingPunct="0"/>
              <a:r>
                <a:rPr lang="zh-CN" altLang="en-US" sz="2400" i="1">
                  <a:solidFill>
                    <a:srgbClr val="660066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</a:p>
          </p:txBody>
        </p:sp>
      </p:grpSp>
      <p:sp>
        <p:nvSpPr>
          <p:cNvPr id="1431569" name="Text Box 31"/>
          <p:cNvSpPr txBox="1">
            <a:spLocks noChangeArrowheads="1"/>
          </p:cNvSpPr>
          <p:nvPr/>
        </p:nvSpPr>
        <p:spPr bwMode="auto">
          <a:xfrm>
            <a:off x="1317625" y="3022600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∵∠3=∠1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1570" name="Text Box 32"/>
          <p:cNvSpPr txBox="1">
            <a:spLocks noChangeArrowheads="1"/>
          </p:cNvSpPr>
          <p:nvPr/>
        </p:nvSpPr>
        <p:spPr bwMode="auto">
          <a:xfrm>
            <a:off x="2990850" y="3025775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∠1=40°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， 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1571" name="Text Box 33"/>
          <p:cNvSpPr txBox="1">
            <a:spLocks noChangeArrowheads="1"/>
          </p:cNvSpPr>
          <p:nvPr/>
        </p:nvSpPr>
        <p:spPr bwMode="auto">
          <a:xfrm>
            <a:off x="1260475" y="3597275"/>
            <a:ext cx="237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∴∠3=40°.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1572" name="Text Box 34"/>
          <p:cNvSpPr txBox="1">
            <a:spLocks noChangeArrowheads="1"/>
          </p:cNvSpPr>
          <p:nvPr/>
        </p:nvSpPr>
        <p:spPr bwMode="auto">
          <a:xfrm>
            <a:off x="679450" y="3021013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431573" name="Text Box 35"/>
          <p:cNvSpPr txBox="1">
            <a:spLocks noChangeArrowheads="1"/>
          </p:cNvSpPr>
          <p:nvPr/>
        </p:nvSpPr>
        <p:spPr bwMode="auto">
          <a:xfrm>
            <a:off x="1263650" y="4178300"/>
            <a:ext cx="475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∴∠2=180°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∠1=140°.</a:t>
            </a:r>
          </a:p>
        </p:txBody>
      </p:sp>
      <p:sp>
        <p:nvSpPr>
          <p:cNvPr id="1431574" name="Text Box 36"/>
          <p:cNvSpPr txBox="1">
            <a:spLocks noChangeArrowheads="1"/>
          </p:cNvSpPr>
          <p:nvPr/>
        </p:nvSpPr>
        <p:spPr bwMode="auto">
          <a:xfrm>
            <a:off x="1260475" y="4679950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∴∠4=∠2=140°.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1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1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1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1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1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1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1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1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1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1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1569" grpId="0"/>
      <p:bldP spid="1431570" grpId="0"/>
      <p:bldP spid="1431571" grpId="0"/>
      <p:bldP spid="1431572" grpId="0"/>
      <p:bldP spid="1431573" grpId="0"/>
      <p:bldP spid="14315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组合 6147"/>
          <p:cNvGrpSpPr/>
          <p:nvPr/>
        </p:nvGrpSpPr>
        <p:grpSpPr bwMode="auto">
          <a:xfrm>
            <a:off x="401638" y="474663"/>
            <a:ext cx="5006975" cy="822325"/>
            <a:chOff x="0" y="0"/>
            <a:chExt cx="7885" cy="1294"/>
          </a:xfrm>
        </p:grpSpPr>
        <p:sp>
          <p:nvSpPr>
            <p:cNvPr id="18435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6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7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zh-CN" sz="40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18438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7008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同位角、内错角及同旁内角</a:t>
              </a:r>
            </a:p>
          </p:txBody>
        </p:sp>
        <p:sp>
          <p:nvSpPr>
            <p:cNvPr id="18439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8440" name="圆角矩形 31"/>
          <p:cNvSpPr>
            <a:spLocks noChangeArrowheads="1"/>
          </p:cNvSpPr>
          <p:nvPr/>
        </p:nvSpPr>
        <p:spPr bwMode="auto">
          <a:xfrm>
            <a:off x="401638" y="1628775"/>
            <a:ext cx="2100262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</a:p>
        </p:txBody>
      </p:sp>
      <p:sp>
        <p:nvSpPr>
          <p:cNvPr id="18441" name="Text Box 49"/>
          <p:cNvSpPr txBox="1">
            <a:spLocks noChangeArrowheads="1"/>
          </p:cNvSpPr>
          <p:nvPr/>
        </p:nvSpPr>
        <p:spPr bwMode="auto">
          <a:xfrm>
            <a:off x="415925" y="2038350"/>
            <a:ext cx="78009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如图，一条直线</a:t>
            </a:r>
            <a:r>
              <a:rPr lang="en-US" altLang="zh-CN" sz="2400" i="1" dirty="0">
                <a:latin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，分别于两条直线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a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相交（也说直线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a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被直线所截，构成了几个角？</a:t>
            </a:r>
          </a:p>
        </p:txBody>
      </p:sp>
      <p:grpSp>
        <p:nvGrpSpPr>
          <p:cNvPr id="26" name="Group 18"/>
          <p:cNvGrpSpPr/>
          <p:nvPr/>
        </p:nvGrpSpPr>
        <p:grpSpPr bwMode="auto">
          <a:xfrm>
            <a:off x="5105400" y="4289425"/>
            <a:ext cx="642938" cy="893763"/>
            <a:chOff x="0" y="222"/>
            <a:chExt cx="405" cy="563"/>
          </a:xfrm>
        </p:grpSpPr>
        <p:sp>
          <p:nvSpPr>
            <p:cNvPr id="18443" name="Arc 19"/>
            <p:cNvSpPr>
              <a:spLocks noChangeArrowheads="1"/>
            </p:cNvSpPr>
            <p:nvPr/>
          </p:nvSpPr>
          <p:spPr bwMode="auto">
            <a:xfrm rot="-5614922">
              <a:off x="63" y="436"/>
              <a:ext cx="280" cy="405"/>
            </a:xfrm>
            <a:custGeom>
              <a:avLst/>
              <a:gdLst>
                <a:gd name="T0" fmla="*/ 11081 w 21600"/>
                <a:gd name="T1" fmla="*/ -1 h 33294"/>
                <a:gd name="T2" fmla="*/ 21600 w 21600"/>
                <a:gd name="T3" fmla="*/ 18541 h 33294"/>
                <a:gd name="T4" fmla="*/ 15776 w 21600"/>
                <a:gd name="T5" fmla="*/ 33293 h 33294"/>
                <a:gd name="T6" fmla="*/ 11081 w 21600"/>
                <a:gd name="T7" fmla="*/ -1 h 33294"/>
                <a:gd name="T8" fmla="*/ 21600 w 21600"/>
                <a:gd name="T9" fmla="*/ 18541 h 33294"/>
                <a:gd name="T10" fmla="*/ 15776 w 21600"/>
                <a:gd name="T11" fmla="*/ 33293 h 33294"/>
                <a:gd name="T12" fmla="*/ 0 w 21600"/>
                <a:gd name="T13" fmla="*/ 18541 h 33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3294" fill="none">
                  <a:moveTo>
                    <a:pt x="11081" y="-1"/>
                  </a:moveTo>
                  <a:cubicBezTo>
                    <a:pt x="17605" y="3899"/>
                    <a:pt x="21600" y="10940"/>
                    <a:pt x="21600" y="18541"/>
                  </a:cubicBezTo>
                  <a:cubicBezTo>
                    <a:pt x="21600" y="24019"/>
                    <a:pt x="19518" y="29292"/>
                    <a:pt x="15776" y="33293"/>
                  </a:cubicBezTo>
                </a:path>
                <a:path w="21600" h="33294" stroke="0">
                  <a:moveTo>
                    <a:pt x="11081" y="-1"/>
                  </a:moveTo>
                  <a:cubicBezTo>
                    <a:pt x="17605" y="3899"/>
                    <a:pt x="21600" y="10940"/>
                    <a:pt x="21600" y="18541"/>
                  </a:cubicBezTo>
                  <a:cubicBezTo>
                    <a:pt x="21600" y="24019"/>
                    <a:pt x="19518" y="29292"/>
                    <a:pt x="15776" y="33293"/>
                  </a:cubicBezTo>
                  <a:lnTo>
                    <a:pt x="0" y="18541"/>
                  </a:lnTo>
                  <a:close/>
                </a:path>
              </a:pathLst>
            </a:custGeom>
            <a:noFill/>
            <a:ln w="508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4" name="Text Box 20"/>
            <p:cNvSpPr txBox="1">
              <a:spLocks noChangeArrowheads="1"/>
            </p:cNvSpPr>
            <p:nvPr/>
          </p:nvSpPr>
          <p:spPr bwMode="auto">
            <a:xfrm>
              <a:off x="114" y="222"/>
              <a:ext cx="21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  <a:ea typeface="微软雅黑" panose="020B0503020204020204" pitchFamily="34" charset="-122"/>
                </a:rPr>
                <a:t>6</a:t>
              </a:r>
            </a:p>
          </p:txBody>
        </p:sp>
      </p:grpSp>
      <p:grpSp>
        <p:nvGrpSpPr>
          <p:cNvPr id="29" name="Group 21"/>
          <p:cNvGrpSpPr/>
          <p:nvPr/>
        </p:nvGrpSpPr>
        <p:grpSpPr bwMode="auto">
          <a:xfrm>
            <a:off x="5715000" y="4718050"/>
            <a:ext cx="544513" cy="630238"/>
            <a:chOff x="0" y="83"/>
            <a:chExt cx="343" cy="397"/>
          </a:xfrm>
        </p:grpSpPr>
        <p:sp>
          <p:nvSpPr>
            <p:cNvPr id="18446" name="Arc 22"/>
            <p:cNvSpPr>
              <a:spLocks noChangeArrowheads="1"/>
            </p:cNvSpPr>
            <p:nvPr/>
          </p:nvSpPr>
          <p:spPr bwMode="auto">
            <a:xfrm>
              <a:off x="0" y="192"/>
              <a:ext cx="144" cy="288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7" name="Text Box 23"/>
            <p:cNvSpPr txBox="1">
              <a:spLocks noChangeArrowheads="1"/>
            </p:cNvSpPr>
            <p:nvPr/>
          </p:nvSpPr>
          <p:spPr bwMode="auto">
            <a:xfrm>
              <a:off x="132" y="83"/>
              <a:ext cx="21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  <a:ea typeface="微软雅黑" panose="020B0503020204020204" pitchFamily="34" charset="-122"/>
                </a:rPr>
                <a:t>7</a:t>
              </a:r>
            </a:p>
          </p:txBody>
        </p:sp>
      </p:grpSp>
      <p:grpSp>
        <p:nvGrpSpPr>
          <p:cNvPr id="32" name="Group 24"/>
          <p:cNvGrpSpPr/>
          <p:nvPr/>
        </p:nvGrpSpPr>
        <p:grpSpPr bwMode="auto">
          <a:xfrm>
            <a:off x="4572000" y="5030788"/>
            <a:ext cx="606425" cy="520700"/>
            <a:chOff x="166" y="17"/>
            <a:chExt cx="382" cy="328"/>
          </a:xfrm>
        </p:grpSpPr>
        <p:sp>
          <p:nvSpPr>
            <p:cNvPr id="18449" name="Text Box 25"/>
            <p:cNvSpPr txBox="1">
              <a:spLocks noChangeArrowheads="1"/>
            </p:cNvSpPr>
            <p:nvPr/>
          </p:nvSpPr>
          <p:spPr bwMode="auto">
            <a:xfrm>
              <a:off x="166" y="45"/>
              <a:ext cx="16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  <a:ea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18450" name="Arc 26"/>
            <p:cNvSpPr>
              <a:spLocks noChangeArrowheads="1"/>
            </p:cNvSpPr>
            <p:nvPr/>
          </p:nvSpPr>
          <p:spPr bwMode="auto">
            <a:xfrm rot="-6182351">
              <a:off x="312" y="109"/>
              <a:ext cx="328" cy="144"/>
            </a:xfrm>
            <a:custGeom>
              <a:avLst/>
              <a:gdLst>
                <a:gd name="T0" fmla="*/ -1 w 37782"/>
                <a:gd name="T1" fmla="*/ 7626 h 21600"/>
                <a:gd name="T2" fmla="*/ 16471 w 37782"/>
                <a:gd name="T3" fmla="*/ 0 h 21600"/>
                <a:gd name="T4" fmla="*/ 37781 w 37782"/>
                <a:gd name="T5" fmla="*/ 18077 h 21600"/>
                <a:gd name="T6" fmla="*/ -1 w 37782"/>
                <a:gd name="T7" fmla="*/ 7626 h 21600"/>
                <a:gd name="T8" fmla="*/ 16471 w 37782"/>
                <a:gd name="T9" fmla="*/ 0 h 21600"/>
                <a:gd name="T10" fmla="*/ 37781 w 37782"/>
                <a:gd name="T11" fmla="*/ 18077 h 21600"/>
                <a:gd name="T12" fmla="*/ 16471 w 37782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82" h="21600" fill="none">
                  <a:moveTo>
                    <a:pt x="-1" y="7626"/>
                  </a:moveTo>
                  <a:cubicBezTo>
                    <a:pt x="4103" y="2788"/>
                    <a:pt x="10126" y="-1"/>
                    <a:pt x="16471" y="0"/>
                  </a:cubicBezTo>
                  <a:cubicBezTo>
                    <a:pt x="27040" y="0"/>
                    <a:pt x="36057" y="7648"/>
                    <a:pt x="37781" y="18077"/>
                  </a:cubicBezTo>
                </a:path>
                <a:path w="37782" h="21600" stroke="0">
                  <a:moveTo>
                    <a:pt x="-1" y="7626"/>
                  </a:moveTo>
                  <a:cubicBezTo>
                    <a:pt x="4103" y="2788"/>
                    <a:pt x="10126" y="-1"/>
                    <a:pt x="16471" y="0"/>
                  </a:cubicBezTo>
                  <a:cubicBezTo>
                    <a:pt x="27040" y="0"/>
                    <a:pt x="36057" y="7648"/>
                    <a:pt x="37781" y="18077"/>
                  </a:cubicBezTo>
                  <a:lnTo>
                    <a:pt x="16471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" name="Group 27"/>
          <p:cNvGrpSpPr/>
          <p:nvPr/>
        </p:nvGrpSpPr>
        <p:grpSpPr bwMode="auto">
          <a:xfrm>
            <a:off x="5105400" y="5276850"/>
            <a:ext cx="846138" cy="708025"/>
            <a:chOff x="0" y="0"/>
            <a:chExt cx="533" cy="446"/>
          </a:xfrm>
        </p:grpSpPr>
        <p:sp>
          <p:nvSpPr>
            <p:cNvPr id="18452" name="Arc 28"/>
            <p:cNvSpPr>
              <a:spLocks noChangeArrowheads="1"/>
            </p:cNvSpPr>
            <p:nvPr/>
          </p:nvSpPr>
          <p:spPr bwMode="auto">
            <a:xfrm rot="4532636">
              <a:off x="148" y="-148"/>
              <a:ext cx="238" cy="533"/>
            </a:xfrm>
            <a:custGeom>
              <a:avLst/>
              <a:gdLst>
                <a:gd name="T0" fmla="*/ 8860 w 21600"/>
                <a:gd name="T1" fmla="*/ -1 h 37791"/>
                <a:gd name="T2" fmla="*/ 21600 w 21600"/>
                <a:gd name="T3" fmla="*/ 19699 h 37791"/>
                <a:gd name="T4" fmla="*/ 11799 w 21600"/>
                <a:gd name="T5" fmla="*/ 37790 h 37791"/>
                <a:gd name="T6" fmla="*/ 8860 w 21600"/>
                <a:gd name="T7" fmla="*/ -1 h 37791"/>
                <a:gd name="T8" fmla="*/ 21600 w 21600"/>
                <a:gd name="T9" fmla="*/ 19699 h 37791"/>
                <a:gd name="T10" fmla="*/ 11799 w 21600"/>
                <a:gd name="T11" fmla="*/ 37790 h 37791"/>
                <a:gd name="T12" fmla="*/ 0 w 21600"/>
                <a:gd name="T13" fmla="*/ 19699 h 37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7791" fill="none">
                  <a:moveTo>
                    <a:pt x="8860" y="-1"/>
                  </a:moveTo>
                  <a:cubicBezTo>
                    <a:pt x="16613" y="3486"/>
                    <a:pt x="21600" y="11197"/>
                    <a:pt x="21600" y="19699"/>
                  </a:cubicBezTo>
                  <a:cubicBezTo>
                    <a:pt x="21600" y="26998"/>
                    <a:pt x="17913" y="33803"/>
                    <a:pt x="11799" y="37790"/>
                  </a:cubicBezTo>
                </a:path>
                <a:path w="21600" h="37791" stroke="0">
                  <a:moveTo>
                    <a:pt x="8860" y="-1"/>
                  </a:moveTo>
                  <a:cubicBezTo>
                    <a:pt x="16613" y="3486"/>
                    <a:pt x="21600" y="11197"/>
                    <a:pt x="21600" y="19699"/>
                  </a:cubicBezTo>
                  <a:cubicBezTo>
                    <a:pt x="21600" y="26998"/>
                    <a:pt x="17913" y="33803"/>
                    <a:pt x="11799" y="37790"/>
                  </a:cubicBezTo>
                  <a:lnTo>
                    <a:pt x="0" y="19699"/>
                  </a:lnTo>
                  <a:close/>
                </a:path>
              </a:pathLst>
            </a:custGeom>
            <a:noFill/>
            <a:ln w="5715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3" name="Text Box 29"/>
            <p:cNvSpPr txBox="1">
              <a:spLocks noChangeArrowheads="1"/>
            </p:cNvSpPr>
            <p:nvPr/>
          </p:nvSpPr>
          <p:spPr bwMode="auto">
            <a:xfrm>
              <a:off x="192" y="192"/>
              <a:ext cx="210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170" tIns="46990" rIns="90170" bIns="46990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  <a:ea typeface="微软雅黑" panose="020B0503020204020204" pitchFamily="34" charset="-122"/>
                </a:rPr>
                <a:t>8</a:t>
              </a:r>
            </a:p>
          </p:txBody>
        </p:sp>
      </p:grpSp>
      <p:grpSp>
        <p:nvGrpSpPr>
          <p:cNvPr id="49" name="组合 48"/>
          <p:cNvGrpSpPr/>
          <p:nvPr/>
        </p:nvGrpSpPr>
        <p:grpSpPr bwMode="auto">
          <a:xfrm>
            <a:off x="1066800" y="3074988"/>
            <a:ext cx="3827463" cy="2201862"/>
            <a:chOff x="1680" y="4842"/>
            <a:chExt cx="6027" cy="3469"/>
          </a:xfrm>
        </p:grpSpPr>
        <p:sp>
          <p:nvSpPr>
            <p:cNvPr id="18455" name="Line 4"/>
            <p:cNvSpPr>
              <a:spLocks noChangeShapeType="1"/>
            </p:cNvSpPr>
            <p:nvPr/>
          </p:nvSpPr>
          <p:spPr bwMode="auto">
            <a:xfrm flipV="1">
              <a:off x="1680" y="5310"/>
              <a:ext cx="5520" cy="300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6" name="TextBox 51"/>
            <p:cNvSpPr txBox="1">
              <a:spLocks noChangeArrowheads="1"/>
            </p:cNvSpPr>
            <p:nvPr/>
          </p:nvSpPr>
          <p:spPr bwMode="auto">
            <a:xfrm>
              <a:off x="7257" y="4842"/>
              <a:ext cx="450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</a:p>
          </p:txBody>
        </p:sp>
      </p:grpSp>
      <p:grpSp>
        <p:nvGrpSpPr>
          <p:cNvPr id="50" name="组合 49"/>
          <p:cNvGrpSpPr/>
          <p:nvPr/>
        </p:nvGrpSpPr>
        <p:grpSpPr bwMode="auto">
          <a:xfrm>
            <a:off x="4343400" y="3432175"/>
            <a:ext cx="2871788" cy="3063875"/>
            <a:chOff x="6840" y="5406"/>
            <a:chExt cx="4523" cy="4825"/>
          </a:xfrm>
        </p:grpSpPr>
        <p:sp>
          <p:nvSpPr>
            <p:cNvPr id="18458" name="Line 17"/>
            <p:cNvSpPr>
              <a:spLocks noChangeShapeType="1"/>
            </p:cNvSpPr>
            <p:nvPr/>
          </p:nvSpPr>
          <p:spPr bwMode="auto">
            <a:xfrm flipH="1">
              <a:off x="6840" y="5790"/>
              <a:ext cx="3840" cy="444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9" name="TextBox 52"/>
            <p:cNvSpPr txBox="1">
              <a:spLocks noChangeArrowheads="1"/>
            </p:cNvSpPr>
            <p:nvPr/>
          </p:nvSpPr>
          <p:spPr bwMode="auto">
            <a:xfrm>
              <a:off x="10912" y="5405"/>
              <a:ext cx="450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 i="1"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</p:grpSp>
      <p:grpSp>
        <p:nvGrpSpPr>
          <p:cNvPr id="51" name="组合 50"/>
          <p:cNvGrpSpPr/>
          <p:nvPr/>
        </p:nvGrpSpPr>
        <p:grpSpPr bwMode="auto">
          <a:xfrm>
            <a:off x="571500" y="3432175"/>
            <a:ext cx="7146925" cy="2454275"/>
            <a:chOff x="900" y="5406"/>
            <a:chExt cx="11254" cy="3865"/>
          </a:xfrm>
        </p:grpSpPr>
        <p:sp>
          <p:nvSpPr>
            <p:cNvPr id="18461" name="Line 3"/>
            <p:cNvSpPr>
              <a:spLocks noChangeShapeType="1"/>
            </p:cNvSpPr>
            <p:nvPr/>
          </p:nvSpPr>
          <p:spPr bwMode="auto">
            <a:xfrm>
              <a:off x="1440" y="5790"/>
              <a:ext cx="10715" cy="3480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2" name="TextBox 55"/>
            <p:cNvSpPr txBox="1">
              <a:spLocks noChangeArrowheads="1"/>
            </p:cNvSpPr>
            <p:nvPr/>
          </p:nvSpPr>
          <p:spPr bwMode="auto">
            <a:xfrm>
              <a:off x="900" y="5405"/>
              <a:ext cx="450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sym typeface="宋体" panose="02010600030101010101" pitchFamily="2" charset="-122"/>
                </a:rPr>
                <a:t>c</a:t>
              </a:r>
            </a:p>
          </p:txBody>
        </p:sp>
      </p:grpSp>
      <p:grpSp>
        <p:nvGrpSpPr>
          <p:cNvPr id="57" name="组合 56"/>
          <p:cNvGrpSpPr/>
          <p:nvPr/>
        </p:nvGrpSpPr>
        <p:grpSpPr bwMode="auto">
          <a:xfrm>
            <a:off x="2139950" y="3217863"/>
            <a:ext cx="1136650" cy="1069975"/>
            <a:chOff x="3370" y="5068"/>
            <a:chExt cx="1790" cy="1685"/>
          </a:xfrm>
        </p:grpSpPr>
        <p:sp>
          <p:nvSpPr>
            <p:cNvPr id="18464" name="Arc 7"/>
            <p:cNvSpPr>
              <a:spLocks noChangeArrowheads="1"/>
            </p:cNvSpPr>
            <p:nvPr/>
          </p:nvSpPr>
          <p:spPr bwMode="auto">
            <a:xfrm rot="-5614922">
              <a:off x="3836" y="5430"/>
              <a:ext cx="845" cy="1790"/>
            </a:xfrm>
            <a:custGeom>
              <a:avLst/>
              <a:gdLst>
                <a:gd name="T0" fmla="*/ 11081 w 21600"/>
                <a:gd name="T1" fmla="*/ -1 h 39078"/>
                <a:gd name="T2" fmla="*/ 21600 w 21600"/>
                <a:gd name="T3" fmla="*/ 18541 h 39078"/>
                <a:gd name="T4" fmla="*/ 6691 w 21600"/>
                <a:gd name="T5" fmla="*/ 39078 h 39078"/>
                <a:gd name="T6" fmla="*/ 11081 w 21600"/>
                <a:gd name="T7" fmla="*/ -1 h 39078"/>
                <a:gd name="T8" fmla="*/ 21600 w 21600"/>
                <a:gd name="T9" fmla="*/ 18541 h 39078"/>
                <a:gd name="T10" fmla="*/ 6691 w 21600"/>
                <a:gd name="T11" fmla="*/ 39078 h 39078"/>
                <a:gd name="T12" fmla="*/ 0 w 21600"/>
                <a:gd name="T13" fmla="*/ 18541 h 39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9078" fill="none">
                  <a:moveTo>
                    <a:pt x="11081" y="-1"/>
                  </a:moveTo>
                  <a:cubicBezTo>
                    <a:pt x="17605" y="3899"/>
                    <a:pt x="21600" y="10940"/>
                    <a:pt x="21600" y="18541"/>
                  </a:cubicBezTo>
                  <a:cubicBezTo>
                    <a:pt x="21600" y="27892"/>
                    <a:pt x="15582" y="36181"/>
                    <a:pt x="6691" y="39078"/>
                  </a:cubicBezTo>
                </a:path>
                <a:path w="21600" h="39078" stroke="0">
                  <a:moveTo>
                    <a:pt x="11081" y="-1"/>
                  </a:moveTo>
                  <a:cubicBezTo>
                    <a:pt x="17605" y="3899"/>
                    <a:pt x="21600" y="10940"/>
                    <a:pt x="21600" y="18541"/>
                  </a:cubicBezTo>
                  <a:cubicBezTo>
                    <a:pt x="21600" y="27892"/>
                    <a:pt x="15582" y="36181"/>
                    <a:pt x="6691" y="39078"/>
                  </a:cubicBezTo>
                  <a:lnTo>
                    <a:pt x="0" y="18541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5" name="TextBox 57"/>
            <p:cNvSpPr txBox="1">
              <a:spLocks noChangeArrowheads="1"/>
            </p:cNvSpPr>
            <p:nvPr/>
          </p:nvSpPr>
          <p:spPr bwMode="auto">
            <a:xfrm>
              <a:off x="3937" y="5068"/>
              <a:ext cx="787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54" name="组合 53"/>
          <p:cNvGrpSpPr/>
          <p:nvPr/>
        </p:nvGrpSpPr>
        <p:grpSpPr bwMode="auto">
          <a:xfrm>
            <a:off x="3387725" y="3829050"/>
            <a:ext cx="1041400" cy="822325"/>
            <a:chOff x="5335" y="6031"/>
            <a:chExt cx="1639" cy="1294"/>
          </a:xfrm>
        </p:grpSpPr>
        <p:sp>
          <p:nvSpPr>
            <p:cNvPr id="18467" name="Arc 8"/>
            <p:cNvSpPr>
              <a:spLocks noChangeArrowheads="1"/>
            </p:cNvSpPr>
            <p:nvPr/>
          </p:nvSpPr>
          <p:spPr bwMode="auto">
            <a:xfrm>
              <a:off x="5335" y="6030"/>
              <a:ext cx="840" cy="1295"/>
            </a:xfrm>
            <a:custGeom>
              <a:avLst/>
              <a:gdLst>
                <a:gd name="T0" fmla="*/ 13479 w 21600"/>
                <a:gd name="T1" fmla="*/ -1 h 28182"/>
                <a:gd name="T2" fmla="*/ 21600 w 21600"/>
                <a:gd name="T3" fmla="*/ 16878 h 28182"/>
                <a:gd name="T4" fmla="*/ 18405 w 21600"/>
                <a:gd name="T5" fmla="*/ 28181 h 28182"/>
                <a:gd name="T6" fmla="*/ 13479 w 21600"/>
                <a:gd name="T7" fmla="*/ -1 h 28182"/>
                <a:gd name="T8" fmla="*/ 21600 w 21600"/>
                <a:gd name="T9" fmla="*/ 16878 h 28182"/>
                <a:gd name="T10" fmla="*/ 18405 w 21600"/>
                <a:gd name="T11" fmla="*/ 28181 h 28182"/>
                <a:gd name="T12" fmla="*/ 0 w 21600"/>
                <a:gd name="T13" fmla="*/ 16878 h 28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8182" fill="none">
                  <a:moveTo>
                    <a:pt x="13479" y="-1"/>
                  </a:moveTo>
                  <a:cubicBezTo>
                    <a:pt x="18611" y="4098"/>
                    <a:pt x="21600" y="10309"/>
                    <a:pt x="21600" y="16878"/>
                  </a:cubicBezTo>
                  <a:cubicBezTo>
                    <a:pt x="21600" y="20868"/>
                    <a:pt x="20494" y="24781"/>
                    <a:pt x="18405" y="28181"/>
                  </a:cubicBezTo>
                </a:path>
                <a:path w="21600" h="28182" stroke="0">
                  <a:moveTo>
                    <a:pt x="13479" y="-1"/>
                  </a:moveTo>
                  <a:cubicBezTo>
                    <a:pt x="18611" y="4098"/>
                    <a:pt x="21600" y="10309"/>
                    <a:pt x="21600" y="16878"/>
                  </a:cubicBezTo>
                  <a:cubicBezTo>
                    <a:pt x="21600" y="20868"/>
                    <a:pt x="20494" y="24781"/>
                    <a:pt x="18405" y="28181"/>
                  </a:cubicBezTo>
                  <a:lnTo>
                    <a:pt x="0" y="16878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8" name="TextBox 58"/>
            <p:cNvSpPr txBox="1">
              <a:spLocks noChangeArrowheads="1"/>
            </p:cNvSpPr>
            <p:nvPr/>
          </p:nvSpPr>
          <p:spPr bwMode="auto">
            <a:xfrm>
              <a:off x="6187" y="6193"/>
              <a:ext cx="787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56" name="组合 55"/>
          <p:cNvGrpSpPr/>
          <p:nvPr/>
        </p:nvGrpSpPr>
        <p:grpSpPr bwMode="auto">
          <a:xfrm>
            <a:off x="1712913" y="4083050"/>
            <a:ext cx="519112" cy="604838"/>
            <a:chOff x="2698" y="6431"/>
            <a:chExt cx="817" cy="952"/>
          </a:xfrm>
        </p:grpSpPr>
        <p:sp>
          <p:nvSpPr>
            <p:cNvPr id="18470" name="Arc 5"/>
            <p:cNvSpPr>
              <a:spLocks noChangeArrowheads="1"/>
            </p:cNvSpPr>
            <p:nvPr/>
          </p:nvSpPr>
          <p:spPr bwMode="auto">
            <a:xfrm rot="-6182351">
              <a:off x="3045" y="6780"/>
              <a:ext cx="820" cy="120"/>
            </a:xfrm>
            <a:custGeom>
              <a:avLst/>
              <a:gdLst>
                <a:gd name="T0" fmla="*/ -1 w 37782"/>
                <a:gd name="T1" fmla="*/ 7626 h 21600"/>
                <a:gd name="T2" fmla="*/ 16471 w 37782"/>
                <a:gd name="T3" fmla="*/ 0 h 21600"/>
                <a:gd name="T4" fmla="*/ 37781 w 37782"/>
                <a:gd name="T5" fmla="*/ 18077 h 21600"/>
                <a:gd name="T6" fmla="*/ -1 w 37782"/>
                <a:gd name="T7" fmla="*/ 7626 h 21600"/>
                <a:gd name="T8" fmla="*/ 16471 w 37782"/>
                <a:gd name="T9" fmla="*/ 0 h 21600"/>
                <a:gd name="T10" fmla="*/ 37781 w 37782"/>
                <a:gd name="T11" fmla="*/ 18077 h 21600"/>
                <a:gd name="T12" fmla="*/ 16471 w 37782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82" h="21600" fill="none">
                  <a:moveTo>
                    <a:pt x="-1" y="7626"/>
                  </a:moveTo>
                  <a:cubicBezTo>
                    <a:pt x="4103" y="2788"/>
                    <a:pt x="10126" y="-1"/>
                    <a:pt x="16471" y="0"/>
                  </a:cubicBezTo>
                  <a:cubicBezTo>
                    <a:pt x="27040" y="0"/>
                    <a:pt x="36057" y="7648"/>
                    <a:pt x="37781" y="18077"/>
                  </a:cubicBezTo>
                </a:path>
                <a:path w="37782" h="21600" stroke="0">
                  <a:moveTo>
                    <a:pt x="-1" y="7626"/>
                  </a:moveTo>
                  <a:cubicBezTo>
                    <a:pt x="4103" y="2788"/>
                    <a:pt x="10126" y="-1"/>
                    <a:pt x="16471" y="0"/>
                  </a:cubicBezTo>
                  <a:cubicBezTo>
                    <a:pt x="27040" y="0"/>
                    <a:pt x="36057" y="7648"/>
                    <a:pt x="37781" y="18077"/>
                  </a:cubicBezTo>
                  <a:lnTo>
                    <a:pt x="16471" y="2160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1" name="TextBox 59"/>
            <p:cNvSpPr txBox="1">
              <a:spLocks noChangeArrowheads="1"/>
            </p:cNvSpPr>
            <p:nvPr/>
          </p:nvSpPr>
          <p:spPr bwMode="auto">
            <a:xfrm>
              <a:off x="2698" y="6558"/>
              <a:ext cx="787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55" name="组合 54"/>
          <p:cNvGrpSpPr/>
          <p:nvPr/>
        </p:nvGrpSpPr>
        <p:grpSpPr bwMode="auto">
          <a:xfrm>
            <a:off x="2233613" y="4210050"/>
            <a:ext cx="1249362" cy="1174750"/>
            <a:chOff x="3518" y="6631"/>
            <a:chExt cx="1966" cy="1849"/>
          </a:xfrm>
        </p:grpSpPr>
        <p:sp>
          <p:nvSpPr>
            <p:cNvPr id="18473" name="Arc 6"/>
            <p:cNvSpPr>
              <a:spLocks noChangeArrowheads="1"/>
            </p:cNvSpPr>
            <p:nvPr/>
          </p:nvSpPr>
          <p:spPr bwMode="auto">
            <a:xfrm rot="5228323">
              <a:off x="3899" y="6242"/>
              <a:ext cx="1197" cy="1967"/>
            </a:xfrm>
            <a:custGeom>
              <a:avLst/>
              <a:gdLst>
                <a:gd name="T0" fmla="*/ 8860 w 21600"/>
                <a:gd name="T1" fmla="*/ -1 h 37791"/>
                <a:gd name="T2" fmla="*/ 21600 w 21600"/>
                <a:gd name="T3" fmla="*/ 19699 h 37791"/>
                <a:gd name="T4" fmla="*/ 11799 w 21600"/>
                <a:gd name="T5" fmla="*/ 37790 h 37791"/>
                <a:gd name="T6" fmla="*/ 8860 w 21600"/>
                <a:gd name="T7" fmla="*/ -1 h 37791"/>
                <a:gd name="T8" fmla="*/ 21600 w 21600"/>
                <a:gd name="T9" fmla="*/ 19699 h 37791"/>
                <a:gd name="T10" fmla="*/ 11799 w 21600"/>
                <a:gd name="T11" fmla="*/ 37790 h 37791"/>
                <a:gd name="T12" fmla="*/ 0 w 21600"/>
                <a:gd name="T13" fmla="*/ 19699 h 37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7791" fill="none">
                  <a:moveTo>
                    <a:pt x="8860" y="-1"/>
                  </a:moveTo>
                  <a:cubicBezTo>
                    <a:pt x="16613" y="3486"/>
                    <a:pt x="21600" y="11197"/>
                    <a:pt x="21600" y="19699"/>
                  </a:cubicBezTo>
                  <a:cubicBezTo>
                    <a:pt x="21600" y="26998"/>
                    <a:pt x="17913" y="33803"/>
                    <a:pt x="11799" y="37790"/>
                  </a:cubicBezTo>
                </a:path>
                <a:path w="21600" h="37791" stroke="0">
                  <a:moveTo>
                    <a:pt x="8860" y="-1"/>
                  </a:moveTo>
                  <a:cubicBezTo>
                    <a:pt x="16613" y="3486"/>
                    <a:pt x="21600" y="11197"/>
                    <a:pt x="21600" y="19699"/>
                  </a:cubicBezTo>
                  <a:cubicBezTo>
                    <a:pt x="21600" y="26998"/>
                    <a:pt x="17913" y="33803"/>
                    <a:pt x="11799" y="37790"/>
                  </a:cubicBezTo>
                  <a:lnTo>
                    <a:pt x="0" y="19699"/>
                  </a:lnTo>
                  <a:close/>
                </a:path>
              </a:pathLst>
            </a:custGeom>
            <a:noFill/>
            <a:ln w="508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4" name="TextBox 60"/>
            <p:cNvSpPr txBox="1">
              <a:spLocks noChangeArrowheads="1"/>
            </p:cNvSpPr>
            <p:nvPr/>
          </p:nvSpPr>
          <p:spPr bwMode="auto">
            <a:xfrm>
              <a:off x="4500" y="7655"/>
              <a:ext cx="787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9"/>
          <p:cNvSpPr txBox="1">
            <a:spLocks noChangeArrowheads="1"/>
          </p:cNvSpPr>
          <p:nvPr/>
        </p:nvSpPr>
        <p:spPr bwMode="auto">
          <a:xfrm>
            <a:off x="611188" y="869950"/>
            <a:ext cx="780256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观察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的位置关系，试描述它们的位置特征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459" name="Text Box 18"/>
          <p:cNvSpPr txBox="1">
            <a:spLocks noChangeArrowheads="1"/>
          </p:cNvSpPr>
          <p:nvPr/>
        </p:nvSpPr>
        <p:spPr bwMode="auto">
          <a:xfrm>
            <a:off x="3416300" y="579437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433604" name="Text Box 20"/>
          <p:cNvSpPr txBox="1">
            <a:spLocks noChangeArrowheads="1"/>
          </p:cNvSpPr>
          <p:nvPr/>
        </p:nvSpPr>
        <p:spPr bwMode="auto">
          <a:xfrm>
            <a:off x="1155700" y="2058988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 b="1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①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在直线</a:t>
            </a:r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c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的同旁（</a:t>
            </a:r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右边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433605" name="Text Box 21"/>
          <p:cNvSpPr txBox="1">
            <a:spLocks noChangeArrowheads="1"/>
          </p:cNvSpPr>
          <p:nvPr/>
        </p:nvSpPr>
        <p:spPr bwMode="auto">
          <a:xfrm>
            <a:off x="1155700" y="2559050"/>
            <a:ext cx="568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 b="1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②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在直线</a:t>
            </a:r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en-US" sz="2400" i="1"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的同一侧（</a:t>
            </a:r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上方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9462" name="Line 22"/>
          <p:cNvSpPr>
            <a:spLocks noChangeShapeType="1"/>
          </p:cNvSpPr>
          <p:nvPr/>
        </p:nvSpPr>
        <p:spPr bwMode="auto">
          <a:xfrm flipV="1">
            <a:off x="763588" y="4987925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Line 23"/>
          <p:cNvSpPr>
            <a:spLocks noChangeShapeType="1"/>
          </p:cNvSpPr>
          <p:nvPr/>
        </p:nvSpPr>
        <p:spPr bwMode="auto">
          <a:xfrm flipV="1">
            <a:off x="611188" y="3463925"/>
            <a:ext cx="3048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Line 24"/>
          <p:cNvSpPr>
            <a:spLocks noChangeShapeType="1"/>
          </p:cNvSpPr>
          <p:nvPr/>
        </p:nvSpPr>
        <p:spPr bwMode="auto">
          <a:xfrm>
            <a:off x="1803400" y="3295650"/>
            <a:ext cx="1716088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5" name="Text Box 25"/>
          <p:cNvSpPr txBox="1">
            <a:spLocks noChangeArrowheads="1"/>
          </p:cNvSpPr>
          <p:nvPr/>
        </p:nvSpPr>
        <p:spPr bwMode="auto">
          <a:xfrm>
            <a:off x="434975" y="399415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endParaRPr lang="zh-CN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9466" name="Text Box 26"/>
          <p:cNvSpPr txBox="1">
            <a:spLocks noChangeArrowheads="1"/>
          </p:cNvSpPr>
          <p:nvPr/>
        </p:nvSpPr>
        <p:spPr bwMode="auto">
          <a:xfrm>
            <a:off x="671513" y="4930775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i="1"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endParaRPr lang="zh-CN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19467" name="Text Box 29"/>
          <p:cNvSpPr txBox="1">
            <a:spLocks noChangeArrowheads="1"/>
          </p:cNvSpPr>
          <p:nvPr/>
        </p:nvSpPr>
        <p:spPr bwMode="auto">
          <a:xfrm>
            <a:off x="1663700" y="292417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c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9468" name="Freeform 30"/>
          <p:cNvSpPr>
            <a:spLocks noChangeArrowheads="1"/>
          </p:cNvSpPr>
          <p:nvPr/>
        </p:nvSpPr>
        <p:spPr bwMode="auto">
          <a:xfrm>
            <a:off x="1973263" y="3500438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9" name="Freeform 31"/>
          <p:cNvSpPr>
            <a:spLocks noChangeArrowheads="1"/>
          </p:cNvSpPr>
          <p:nvPr/>
        </p:nvSpPr>
        <p:spPr bwMode="auto">
          <a:xfrm>
            <a:off x="1793875" y="3844925"/>
            <a:ext cx="395288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0" name="Freeform 32"/>
          <p:cNvSpPr>
            <a:spLocks noChangeArrowheads="1"/>
          </p:cNvSpPr>
          <p:nvPr/>
        </p:nvSpPr>
        <p:spPr bwMode="auto">
          <a:xfrm>
            <a:off x="2260600" y="3736975"/>
            <a:ext cx="125413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1" name="Freeform 33"/>
          <p:cNvSpPr>
            <a:spLocks noChangeArrowheads="1"/>
          </p:cNvSpPr>
          <p:nvPr/>
        </p:nvSpPr>
        <p:spPr bwMode="auto">
          <a:xfrm>
            <a:off x="1679575" y="3540125"/>
            <a:ext cx="239713" cy="322263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2" name="Freeform 34"/>
          <p:cNvSpPr>
            <a:spLocks noChangeArrowheads="1"/>
          </p:cNvSpPr>
          <p:nvPr/>
        </p:nvSpPr>
        <p:spPr bwMode="auto">
          <a:xfrm>
            <a:off x="2363788" y="4665663"/>
            <a:ext cx="239712" cy="322262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3" name="Freeform 35"/>
          <p:cNvSpPr>
            <a:spLocks noChangeArrowheads="1"/>
          </p:cNvSpPr>
          <p:nvPr/>
        </p:nvSpPr>
        <p:spPr bwMode="auto">
          <a:xfrm>
            <a:off x="2439988" y="4987925"/>
            <a:ext cx="395287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4" name="Freeform 36"/>
          <p:cNvSpPr>
            <a:spLocks noChangeArrowheads="1"/>
          </p:cNvSpPr>
          <p:nvPr/>
        </p:nvSpPr>
        <p:spPr bwMode="auto">
          <a:xfrm>
            <a:off x="2681288" y="4759325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5" name="Freeform 37"/>
          <p:cNvSpPr>
            <a:spLocks noChangeArrowheads="1"/>
          </p:cNvSpPr>
          <p:nvPr/>
        </p:nvSpPr>
        <p:spPr bwMode="auto">
          <a:xfrm>
            <a:off x="2973388" y="4987925"/>
            <a:ext cx="125412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6" name="Text Box 38"/>
          <p:cNvSpPr txBox="1">
            <a:spLocks noChangeArrowheads="1"/>
          </p:cNvSpPr>
          <p:nvPr/>
        </p:nvSpPr>
        <p:spPr bwMode="auto">
          <a:xfrm>
            <a:off x="2058988" y="316865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9477" name="Text Box 39"/>
          <p:cNvSpPr txBox="1">
            <a:spLocks noChangeArrowheads="1"/>
          </p:cNvSpPr>
          <p:nvPr/>
        </p:nvSpPr>
        <p:spPr bwMode="auto">
          <a:xfrm>
            <a:off x="1468438" y="331152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478" name="Text Box 40"/>
          <p:cNvSpPr txBox="1">
            <a:spLocks noChangeArrowheads="1"/>
          </p:cNvSpPr>
          <p:nvPr/>
        </p:nvSpPr>
        <p:spPr bwMode="auto">
          <a:xfrm>
            <a:off x="1677988" y="384492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9479" name="Text Box 41"/>
          <p:cNvSpPr txBox="1">
            <a:spLocks noChangeArrowheads="1"/>
          </p:cNvSpPr>
          <p:nvPr/>
        </p:nvSpPr>
        <p:spPr bwMode="auto">
          <a:xfrm>
            <a:off x="2363788" y="370681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480" name="Text Box 42"/>
          <p:cNvSpPr txBox="1">
            <a:spLocks noChangeArrowheads="1"/>
          </p:cNvSpPr>
          <p:nvPr/>
        </p:nvSpPr>
        <p:spPr bwMode="auto">
          <a:xfrm>
            <a:off x="2820988" y="437832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9481" name="Text Box 43"/>
          <p:cNvSpPr txBox="1">
            <a:spLocks noChangeArrowheads="1"/>
          </p:cNvSpPr>
          <p:nvPr/>
        </p:nvSpPr>
        <p:spPr bwMode="auto">
          <a:xfrm>
            <a:off x="2154238" y="446881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9482" name="Text Box 44"/>
          <p:cNvSpPr txBox="1">
            <a:spLocks noChangeArrowheads="1"/>
          </p:cNvSpPr>
          <p:nvPr/>
        </p:nvSpPr>
        <p:spPr bwMode="auto">
          <a:xfrm>
            <a:off x="2347913" y="500221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9483" name="Text Box 45"/>
          <p:cNvSpPr txBox="1">
            <a:spLocks noChangeArrowheads="1"/>
          </p:cNvSpPr>
          <p:nvPr/>
        </p:nvSpPr>
        <p:spPr bwMode="auto">
          <a:xfrm>
            <a:off x="3049588" y="492601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1811338" y="3309938"/>
            <a:ext cx="1716087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 flipV="1">
            <a:off x="763588" y="5002213"/>
            <a:ext cx="335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V="1">
            <a:off x="611188" y="3478213"/>
            <a:ext cx="30480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49"/>
          <p:cNvGrpSpPr/>
          <p:nvPr/>
        </p:nvGrpSpPr>
        <p:grpSpPr bwMode="auto">
          <a:xfrm>
            <a:off x="4441825" y="3706813"/>
            <a:ext cx="3429000" cy="1905000"/>
            <a:chOff x="0" y="0"/>
            <a:chExt cx="2160" cy="1200"/>
          </a:xfrm>
        </p:grpSpPr>
        <p:sp>
          <p:nvSpPr>
            <p:cNvPr id="19488" name="Line 50"/>
            <p:cNvSpPr>
              <a:spLocks noChangeShapeType="1"/>
            </p:cNvSpPr>
            <p:nvPr/>
          </p:nvSpPr>
          <p:spPr bwMode="auto">
            <a:xfrm flipV="1">
              <a:off x="864" y="240"/>
              <a:ext cx="1008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9" name="Line 51"/>
            <p:cNvSpPr>
              <a:spLocks noChangeShapeType="1"/>
            </p:cNvSpPr>
            <p:nvPr/>
          </p:nvSpPr>
          <p:spPr bwMode="auto">
            <a:xfrm>
              <a:off x="624" y="0"/>
              <a:ext cx="672" cy="120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0" name="Line 52"/>
            <p:cNvSpPr>
              <a:spLocks noChangeShapeType="1"/>
            </p:cNvSpPr>
            <p:nvPr/>
          </p:nvSpPr>
          <p:spPr bwMode="auto">
            <a:xfrm>
              <a:off x="1296" y="1200"/>
              <a:ext cx="86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1" name="Freeform 53"/>
            <p:cNvSpPr>
              <a:spLocks noChangeArrowheads="1"/>
            </p:cNvSpPr>
            <p:nvPr/>
          </p:nvSpPr>
          <p:spPr bwMode="auto">
            <a:xfrm>
              <a:off x="824" y="288"/>
              <a:ext cx="232" cy="138"/>
            </a:xfrm>
            <a:custGeom>
              <a:avLst/>
              <a:gdLst>
                <a:gd name="T0" fmla="*/ 0 w 232"/>
                <a:gd name="T1" fmla="*/ 25 h 138"/>
                <a:gd name="T2" fmla="*/ 136 w 232"/>
                <a:gd name="T3" fmla="*/ 25 h 138"/>
                <a:gd name="T4" fmla="*/ 192 w 232"/>
                <a:gd name="T5" fmla="*/ 93 h 138"/>
                <a:gd name="T6" fmla="*/ 226 w 232"/>
                <a:gd name="T7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138">
                  <a:moveTo>
                    <a:pt x="0" y="25"/>
                  </a:moveTo>
                  <a:cubicBezTo>
                    <a:pt x="53" y="8"/>
                    <a:pt x="61" y="0"/>
                    <a:pt x="136" y="25"/>
                  </a:cubicBezTo>
                  <a:cubicBezTo>
                    <a:pt x="166" y="35"/>
                    <a:pt x="173" y="74"/>
                    <a:pt x="192" y="93"/>
                  </a:cubicBezTo>
                  <a:cubicBezTo>
                    <a:pt x="232" y="133"/>
                    <a:pt x="226" y="93"/>
                    <a:pt x="226" y="13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2" name="Freeform 54"/>
            <p:cNvSpPr>
              <a:spLocks noChangeArrowheads="1"/>
            </p:cNvSpPr>
            <p:nvPr/>
          </p:nvSpPr>
          <p:spPr bwMode="auto">
            <a:xfrm>
              <a:off x="1256" y="1062"/>
              <a:ext cx="232" cy="138"/>
            </a:xfrm>
            <a:custGeom>
              <a:avLst/>
              <a:gdLst>
                <a:gd name="T0" fmla="*/ 0 w 232"/>
                <a:gd name="T1" fmla="*/ 25 h 138"/>
                <a:gd name="T2" fmla="*/ 136 w 232"/>
                <a:gd name="T3" fmla="*/ 25 h 138"/>
                <a:gd name="T4" fmla="*/ 192 w 232"/>
                <a:gd name="T5" fmla="*/ 93 h 138"/>
                <a:gd name="T6" fmla="*/ 226 w 232"/>
                <a:gd name="T7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138">
                  <a:moveTo>
                    <a:pt x="0" y="25"/>
                  </a:moveTo>
                  <a:cubicBezTo>
                    <a:pt x="53" y="8"/>
                    <a:pt x="61" y="0"/>
                    <a:pt x="136" y="25"/>
                  </a:cubicBezTo>
                  <a:cubicBezTo>
                    <a:pt x="166" y="35"/>
                    <a:pt x="173" y="74"/>
                    <a:pt x="192" y="93"/>
                  </a:cubicBezTo>
                  <a:cubicBezTo>
                    <a:pt x="232" y="133"/>
                    <a:pt x="226" y="93"/>
                    <a:pt x="226" y="13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3" name="Text Box 55"/>
            <p:cNvSpPr txBox="1">
              <a:spLocks noChangeArrowheads="1"/>
            </p:cNvSpPr>
            <p:nvPr/>
          </p:nvSpPr>
          <p:spPr bwMode="auto">
            <a:xfrm>
              <a:off x="924" y="48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494" name="Text Box 56"/>
            <p:cNvSpPr txBox="1">
              <a:spLocks noChangeArrowheads="1"/>
            </p:cNvSpPr>
            <p:nvPr/>
          </p:nvSpPr>
          <p:spPr bwMode="auto">
            <a:xfrm>
              <a:off x="1344" y="816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4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9495" name="Line 57"/>
            <p:cNvSpPr>
              <a:spLocks noChangeShapeType="1"/>
            </p:cNvSpPr>
            <p:nvPr/>
          </p:nvSpPr>
          <p:spPr bwMode="auto">
            <a:xfrm>
              <a:off x="0" y="768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496" name="Oval 58"/>
          <p:cNvSpPr>
            <a:spLocks noChangeArrowheads="1"/>
          </p:cNvSpPr>
          <p:nvPr/>
        </p:nvSpPr>
        <p:spPr bwMode="auto">
          <a:xfrm>
            <a:off x="1982788" y="3722688"/>
            <a:ext cx="152400" cy="152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endParaRPr lang="zh-CN" altLang="zh-CN"/>
          </a:p>
        </p:txBody>
      </p:sp>
      <p:sp>
        <p:nvSpPr>
          <p:cNvPr id="19497" name="Oval 59"/>
          <p:cNvSpPr>
            <a:spLocks noChangeArrowheads="1"/>
          </p:cNvSpPr>
          <p:nvPr/>
        </p:nvSpPr>
        <p:spPr bwMode="auto">
          <a:xfrm>
            <a:off x="2744788" y="4941888"/>
            <a:ext cx="152400" cy="152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endParaRPr lang="zh-CN" altLang="zh-CN"/>
          </a:p>
        </p:txBody>
      </p:sp>
      <p:sp>
        <p:nvSpPr>
          <p:cNvPr id="8252" name="Freeform 60"/>
          <p:cNvSpPr>
            <a:spLocks noChangeArrowheads="1"/>
          </p:cNvSpPr>
          <p:nvPr/>
        </p:nvSpPr>
        <p:spPr bwMode="auto">
          <a:xfrm>
            <a:off x="1906588" y="3494088"/>
            <a:ext cx="457200" cy="304800"/>
          </a:xfrm>
          <a:custGeom>
            <a:avLst/>
            <a:gdLst>
              <a:gd name="T0" fmla="*/ 96 w 288"/>
              <a:gd name="T1" fmla="*/ 144 h 192"/>
              <a:gd name="T2" fmla="*/ 0 w 288"/>
              <a:gd name="T3" fmla="*/ 0 h 192"/>
              <a:gd name="T4" fmla="*/ 144 w 288"/>
              <a:gd name="T5" fmla="*/ 0 h 192"/>
              <a:gd name="T6" fmla="*/ 240 w 288"/>
              <a:gd name="T7" fmla="*/ 96 h 192"/>
              <a:gd name="T8" fmla="*/ 288 w 288"/>
              <a:gd name="T9" fmla="*/ 144 h 192"/>
              <a:gd name="T10" fmla="*/ 144 w 288"/>
              <a:gd name="T11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8" h="192">
                <a:moveTo>
                  <a:pt x="96" y="144"/>
                </a:moveTo>
                <a:lnTo>
                  <a:pt x="0" y="0"/>
                </a:lnTo>
                <a:lnTo>
                  <a:pt x="144" y="0"/>
                </a:lnTo>
                <a:lnTo>
                  <a:pt x="240" y="96"/>
                </a:lnTo>
                <a:lnTo>
                  <a:pt x="288" y="144"/>
                </a:lnTo>
                <a:lnTo>
                  <a:pt x="144" y="192"/>
                </a:lnTo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53" name="Freeform 61"/>
          <p:cNvSpPr>
            <a:spLocks noChangeArrowheads="1"/>
          </p:cNvSpPr>
          <p:nvPr/>
        </p:nvSpPr>
        <p:spPr bwMode="auto">
          <a:xfrm>
            <a:off x="2673350" y="4779963"/>
            <a:ext cx="376238" cy="204787"/>
          </a:xfrm>
          <a:custGeom>
            <a:avLst/>
            <a:gdLst>
              <a:gd name="T0" fmla="*/ 56 w 237"/>
              <a:gd name="T1" fmla="*/ 125 h 129"/>
              <a:gd name="T2" fmla="*/ 214 w 237"/>
              <a:gd name="T3" fmla="*/ 113 h 129"/>
              <a:gd name="T4" fmla="*/ 169 w 237"/>
              <a:gd name="T5" fmla="*/ 57 h 129"/>
              <a:gd name="T6" fmla="*/ 113 w 237"/>
              <a:gd name="T7" fmla="*/ 0 h 129"/>
              <a:gd name="T8" fmla="*/ 0 w 237"/>
              <a:gd name="T9" fmla="*/ 12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7" h="129">
                <a:moveTo>
                  <a:pt x="56" y="125"/>
                </a:moveTo>
                <a:cubicBezTo>
                  <a:pt x="109" y="121"/>
                  <a:pt x="164" y="129"/>
                  <a:pt x="214" y="113"/>
                </a:cubicBezTo>
                <a:cubicBezTo>
                  <a:pt x="237" y="106"/>
                  <a:pt x="169" y="57"/>
                  <a:pt x="169" y="57"/>
                </a:cubicBezTo>
                <a:cubicBezTo>
                  <a:pt x="154" y="26"/>
                  <a:pt x="154" y="0"/>
                  <a:pt x="113" y="0"/>
                </a:cubicBezTo>
                <a:cubicBezTo>
                  <a:pt x="75" y="0"/>
                  <a:pt x="0" y="12"/>
                  <a:pt x="0" y="12"/>
                </a:cubicBezTo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3644" name="TextBox 69"/>
          <p:cNvSpPr txBox="1">
            <a:spLocks noChangeArrowheads="1"/>
          </p:cNvSpPr>
          <p:nvPr/>
        </p:nvSpPr>
        <p:spPr bwMode="auto">
          <a:xfrm>
            <a:off x="5794375" y="237331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同位角</a:t>
            </a:r>
          </a:p>
        </p:txBody>
      </p:sp>
      <p:sp>
        <p:nvSpPr>
          <p:cNvPr id="1433645" name="右大括号 70"/>
          <p:cNvSpPr/>
          <p:nvPr/>
        </p:nvSpPr>
        <p:spPr bwMode="auto">
          <a:xfrm>
            <a:off x="5294313" y="2159000"/>
            <a:ext cx="357187" cy="785813"/>
          </a:xfrm>
          <a:prstGeom prst="rightBrace">
            <a:avLst>
              <a:gd name="adj1" fmla="val 827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zh-CN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3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33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33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33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33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04" grpId="0"/>
      <p:bldP spid="1433605" grpId="0"/>
      <p:bldP spid="8238" grpId="0" animBg="1"/>
      <p:bldP spid="8239" grpId="0" animBg="1"/>
      <p:bldP spid="8240" grpId="0" animBg="1"/>
      <p:bldP spid="1433644" grpId="0"/>
      <p:bldP spid="1433645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9"/>
          <p:cNvSpPr txBox="1">
            <a:spLocks noChangeArrowheads="1"/>
          </p:cNvSpPr>
          <p:nvPr/>
        </p:nvSpPr>
        <p:spPr bwMode="auto">
          <a:xfrm>
            <a:off x="604838" y="1009650"/>
            <a:ext cx="78025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观察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∠6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∠5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，试描述它们的位置特征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20483" name="Line 18"/>
          <p:cNvSpPr>
            <a:spLocks noChangeShapeType="1"/>
          </p:cNvSpPr>
          <p:nvPr/>
        </p:nvSpPr>
        <p:spPr bwMode="auto">
          <a:xfrm flipV="1">
            <a:off x="990600" y="5108575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4" name="Line 19"/>
          <p:cNvSpPr>
            <a:spLocks noChangeShapeType="1"/>
          </p:cNvSpPr>
          <p:nvPr/>
        </p:nvSpPr>
        <p:spPr bwMode="auto">
          <a:xfrm flipV="1">
            <a:off x="838200" y="3584575"/>
            <a:ext cx="3048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5" name="Line 20"/>
          <p:cNvSpPr>
            <a:spLocks noChangeShapeType="1"/>
          </p:cNvSpPr>
          <p:nvPr/>
        </p:nvSpPr>
        <p:spPr bwMode="auto">
          <a:xfrm>
            <a:off x="1897063" y="3203575"/>
            <a:ext cx="1546225" cy="2741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6" name="Text Box 21"/>
          <p:cNvSpPr txBox="1">
            <a:spLocks noChangeArrowheads="1"/>
          </p:cNvSpPr>
          <p:nvPr/>
        </p:nvSpPr>
        <p:spPr bwMode="auto">
          <a:xfrm>
            <a:off x="604838" y="4010025"/>
            <a:ext cx="3857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i="1"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20487" name="Text Box 22"/>
          <p:cNvSpPr txBox="1">
            <a:spLocks noChangeArrowheads="1"/>
          </p:cNvSpPr>
          <p:nvPr/>
        </p:nvSpPr>
        <p:spPr bwMode="auto">
          <a:xfrm>
            <a:off x="898525" y="5013325"/>
            <a:ext cx="385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 i="1"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20488" name="Text Box 25"/>
          <p:cNvSpPr txBox="1">
            <a:spLocks noChangeArrowheads="1"/>
          </p:cNvSpPr>
          <p:nvPr/>
        </p:nvSpPr>
        <p:spPr bwMode="auto">
          <a:xfrm>
            <a:off x="1371600" y="2952750"/>
            <a:ext cx="363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i="1">
                <a:latin typeface="Times New Roman" panose="02020603050405020304" pitchFamily="18" charset="0"/>
                <a:sym typeface="宋体" panose="02010600030101010101" pitchFamily="2" charset="-122"/>
              </a:rPr>
              <a:t>c</a:t>
            </a:r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20489" name="Text Box 26"/>
          <p:cNvSpPr txBox="1">
            <a:spLocks noChangeArrowheads="1"/>
          </p:cNvSpPr>
          <p:nvPr/>
        </p:nvSpPr>
        <p:spPr bwMode="auto">
          <a:xfrm>
            <a:off x="3443288" y="5445125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2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0490" name="Freeform 27"/>
          <p:cNvSpPr>
            <a:spLocks noChangeArrowheads="1"/>
          </p:cNvSpPr>
          <p:nvPr/>
        </p:nvSpPr>
        <p:spPr bwMode="auto">
          <a:xfrm>
            <a:off x="2200275" y="3621088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1" name="Freeform 28"/>
          <p:cNvSpPr>
            <a:spLocks noChangeArrowheads="1"/>
          </p:cNvSpPr>
          <p:nvPr/>
        </p:nvSpPr>
        <p:spPr bwMode="auto">
          <a:xfrm>
            <a:off x="2020888" y="3965575"/>
            <a:ext cx="395287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2" name="Freeform 29"/>
          <p:cNvSpPr>
            <a:spLocks noChangeArrowheads="1"/>
          </p:cNvSpPr>
          <p:nvPr/>
        </p:nvSpPr>
        <p:spPr bwMode="auto">
          <a:xfrm>
            <a:off x="2487613" y="3857625"/>
            <a:ext cx="125412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3" name="Freeform 30"/>
          <p:cNvSpPr>
            <a:spLocks noChangeArrowheads="1"/>
          </p:cNvSpPr>
          <p:nvPr/>
        </p:nvSpPr>
        <p:spPr bwMode="auto">
          <a:xfrm>
            <a:off x="1906588" y="3660775"/>
            <a:ext cx="239712" cy="322263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4" name="Freeform 31"/>
          <p:cNvSpPr>
            <a:spLocks noChangeArrowheads="1"/>
          </p:cNvSpPr>
          <p:nvPr/>
        </p:nvSpPr>
        <p:spPr bwMode="auto">
          <a:xfrm>
            <a:off x="2590800" y="4786313"/>
            <a:ext cx="239713" cy="322262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5" name="Freeform 32"/>
          <p:cNvSpPr>
            <a:spLocks noChangeArrowheads="1"/>
          </p:cNvSpPr>
          <p:nvPr/>
        </p:nvSpPr>
        <p:spPr bwMode="auto">
          <a:xfrm>
            <a:off x="2667000" y="5108575"/>
            <a:ext cx="395288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6" name="Freeform 33"/>
          <p:cNvSpPr>
            <a:spLocks noChangeArrowheads="1"/>
          </p:cNvSpPr>
          <p:nvPr/>
        </p:nvSpPr>
        <p:spPr bwMode="auto">
          <a:xfrm>
            <a:off x="2908300" y="4879975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7" name="Freeform 34"/>
          <p:cNvSpPr>
            <a:spLocks noChangeArrowheads="1"/>
          </p:cNvSpPr>
          <p:nvPr/>
        </p:nvSpPr>
        <p:spPr bwMode="auto">
          <a:xfrm>
            <a:off x="3200400" y="5108575"/>
            <a:ext cx="125413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8" name="Text Box 35"/>
          <p:cNvSpPr txBox="1">
            <a:spLocks noChangeArrowheads="1"/>
          </p:cNvSpPr>
          <p:nvPr/>
        </p:nvSpPr>
        <p:spPr bwMode="auto">
          <a:xfrm>
            <a:off x="2286000" y="32178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499" name="Text Box 36"/>
          <p:cNvSpPr txBox="1">
            <a:spLocks noChangeArrowheads="1"/>
          </p:cNvSpPr>
          <p:nvPr/>
        </p:nvSpPr>
        <p:spPr bwMode="auto">
          <a:xfrm>
            <a:off x="1695450" y="34321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0500" name="Text Box 37"/>
          <p:cNvSpPr txBox="1">
            <a:spLocks noChangeArrowheads="1"/>
          </p:cNvSpPr>
          <p:nvPr/>
        </p:nvSpPr>
        <p:spPr bwMode="auto">
          <a:xfrm>
            <a:off x="1905000" y="39655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0501" name="Text Box 38"/>
          <p:cNvSpPr txBox="1">
            <a:spLocks noChangeArrowheads="1"/>
          </p:cNvSpPr>
          <p:nvPr/>
        </p:nvSpPr>
        <p:spPr bwMode="auto">
          <a:xfrm>
            <a:off x="2590800" y="3827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0502" name="Text Box 39"/>
          <p:cNvSpPr txBox="1">
            <a:spLocks noChangeArrowheads="1"/>
          </p:cNvSpPr>
          <p:nvPr/>
        </p:nvSpPr>
        <p:spPr bwMode="auto">
          <a:xfrm>
            <a:off x="3048000" y="44989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0503" name="Text Box 40"/>
          <p:cNvSpPr txBox="1">
            <a:spLocks noChangeArrowheads="1"/>
          </p:cNvSpPr>
          <p:nvPr/>
        </p:nvSpPr>
        <p:spPr bwMode="auto">
          <a:xfrm>
            <a:off x="2381250" y="45894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0504" name="Text Box 41"/>
          <p:cNvSpPr txBox="1">
            <a:spLocks noChangeArrowheads="1"/>
          </p:cNvSpPr>
          <p:nvPr/>
        </p:nvSpPr>
        <p:spPr bwMode="auto">
          <a:xfrm>
            <a:off x="2574925" y="51228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0505" name="Text Box 42"/>
          <p:cNvSpPr txBox="1">
            <a:spLocks noChangeArrowheads="1"/>
          </p:cNvSpPr>
          <p:nvPr/>
        </p:nvSpPr>
        <p:spPr bwMode="auto">
          <a:xfrm>
            <a:off x="3276600" y="50466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434650" name="Text Box 44"/>
          <p:cNvSpPr txBox="1">
            <a:spLocks noChangeArrowheads="1"/>
          </p:cNvSpPr>
          <p:nvPr/>
        </p:nvSpPr>
        <p:spPr bwMode="auto">
          <a:xfrm>
            <a:off x="1446213" y="1763713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在直线</a:t>
            </a:r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c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同旁</a:t>
            </a:r>
          </a:p>
        </p:txBody>
      </p:sp>
      <p:sp>
        <p:nvSpPr>
          <p:cNvPr id="1434651" name="Text Box 45"/>
          <p:cNvSpPr txBox="1">
            <a:spLocks noChangeArrowheads="1"/>
          </p:cNvSpPr>
          <p:nvPr/>
        </p:nvSpPr>
        <p:spPr bwMode="auto">
          <a:xfrm>
            <a:off x="1446213" y="227965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在直线</a:t>
            </a:r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en-US" altLang="en-US" sz="2400" i="1"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之间</a:t>
            </a:r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1905000" y="3203575"/>
            <a:ext cx="1538288" cy="26701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 flipV="1">
            <a:off x="1117600" y="5094288"/>
            <a:ext cx="3352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839788" y="3582988"/>
            <a:ext cx="3025775" cy="576262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49"/>
          <p:cNvGrpSpPr/>
          <p:nvPr/>
        </p:nvGrpSpPr>
        <p:grpSpPr bwMode="auto">
          <a:xfrm>
            <a:off x="4495800" y="3584575"/>
            <a:ext cx="3657600" cy="1524000"/>
            <a:chOff x="0" y="0"/>
            <a:chExt cx="2304" cy="960"/>
          </a:xfrm>
        </p:grpSpPr>
        <p:sp>
          <p:nvSpPr>
            <p:cNvPr id="20512" name="Line 50"/>
            <p:cNvSpPr>
              <a:spLocks noChangeShapeType="1"/>
            </p:cNvSpPr>
            <p:nvPr/>
          </p:nvSpPr>
          <p:spPr bwMode="auto">
            <a:xfrm>
              <a:off x="1008" y="192"/>
              <a:ext cx="432" cy="768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3" name="Line 51"/>
            <p:cNvSpPr>
              <a:spLocks noChangeShapeType="1"/>
            </p:cNvSpPr>
            <p:nvPr/>
          </p:nvSpPr>
          <p:spPr bwMode="auto">
            <a:xfrm flipV="1">
              <a:off x="1008" y="0"/>
              <a:ext cx="1008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4" name="Line 52"/>
            <p:cNvSpPr>
              <a:spLocks noChangeShapeType="1"/>
            </p:cNvSpPr>
            <p:nvPr/>
          </p:nvSpPr>
          <p:spPr bwMode="auto">
            <a:xfrm>
              <a:off x="1440" y="960"/>
              <a:ext cx="86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5" name="Freeform 53"/>
            <p:cNvSpPr>
              <a:spLocks noChangeArrowheads="1"/>
            </p:cNvSpPr>
            <p:nvPr/>
          </p:nvSpPr>
          <p:spPr bwMode="auto">
            <a:xfrm>
              <a:off x="1104" y="144"/>
              <a:ext cx="79" cy="215"/>
            </a:xfrm>
            <a:custGeom>
              <a:avLst/>
              <a:gdLst>
                <a:gd name="T0" fmla="*/ 0 w 79"/>
                <a:gd name="T1" fmla="*/ 215 h 215"/>
                <a:gd name="T2" fmla="*/ 79 w 79"/>
                <a:gd name="T3" fmla="*/ 136 h 215"/>
                <a:gd name="T4" fmla="*/ 34 w 79"/>
                <a:gd name="T5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215">
                  <a:moveTo>
                    <a:pt x="0" y="215"/>
                  </a:moveTo>
                  <a:cubicBezTo>
                    <a:pt x="46" y="200"/>
                    <a:pt x="64" y="182"/>
                    <a:pt x="79" y="136"/>
                  </a:cubicBezTo>
                  <a:cubicBezTo>
                    <a:pt x="70" y="61"/>
                    <a:pt x="78" y="48"/>
                    <a:pt x="34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6" name="Freeform 54"/>
            <p:cNvSpPr>
              <a:spLocks noChangeArrowheads="1"/>
            </p:cNvSpPr>
            <p:nvPr/>
          </p:nvSpPr>
          <p:spPr bwMode="auto">
            <a:xfrm>
              <a:off x="1352" y="822"/>
              <a:ext cx="232" cy="138"/>
            </a:xfrm>
            <a:custGeom>
              <a:avLst/>
              <a:gdLst>
                <a:gd name="T0" fmla="*/ 0 w 232"/>
                <a:gd name="T1" fmla="*/ 25 h 138"/>
                <a:gd name="T2" fmla="*/ 136 w 232"/>
                <a:gd name="T3" fmla="*/ 25 h 138"/>
                <a:gd name="T4" fmla="*/ 192 w 232"/>
                <a:gd name="T5" fmla="*/ 93 h 138"/>
                <a:gd name="T6" fmla="*/ 226 w 232"/>
                <a:gd name="T7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138">
                  <a:moveTo>
                    <a:pt x="0" y="25"/>
                  </a:moveTo>
                  <a:cubicBezTo>
                    <a:pt x="53" y="8"/>
                    <a:pt x="61" y="0"/>
                    <a:pt x="136" y="25"/>
                  </a:cubicBezTo>
                  <a:cubicBezTo>
                    <a:pt x="166" y="35"/>
                    <a:pt x="173" y="74"/>
                    <a:pt x="192" y="93"/>
                  </a:cubicBezTo>
                  <a:cubicBezTo>
                    <a:pt x="232" y="133"/>
                    <a:pt x="226" y="93"/>
                    <a:pt x="226" y="13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7" name="Text Box 55"/>
            <p:cNvSpPr txBox="1">
              <a:spLocks noChangeArrowheads="1"/>
            </p:cNvSpPr>
            <p:nvPr/>
          </p:nvSpPr>
          <p:spPr bwMode="auto">
            <a:xfrm>
              <a:off x="1164" y="14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8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0518" name="Text Box 56"/>
            <p:cNvSpPr txBox="1">
              <a:spLocks noChangeArrowheads="1"/>
            </p:cNvSpPr>
            <p:nvPr/>
          </p:nvSpPr>
          <p:spPr bwMode="auto">
            <a:xfrm>
              <a:off x="1452" y="56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zh-CN" sz="280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0519" name="Line 57"/>
            <p:cNvSpPr>
              <a:spLocks noChangeShapeType="1"/>
            </p:cNvSpPr>
            <p:nvPr/>
          </p:nvSpPr>
          <p:spPr bwMode="auto">
            <a:xfrm>
              <a:off x="0" y="624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46" name="Freeform 58"/>
          <p:cNvSpPr>
            <a:spLocks noChangeArrowheads="1"/>
          </p:cNvSpPr>
          <p:nvPr/>
        </p:nvSpPr>
        <p:spPr bwMode="auto">
          <a:xfrm>
            <a:off x="2895600" y="4879975"/>
            <a:ext cx="381000" cy="228600"/>
          </a:xfrm>
          <a:custGeom>
            <a:avLst/>
            <a:gdLst>
              <a:gd name="T0" fmla="*/ 48 w 240"/>
              <a:gd name="T1" fmla="*/ 144 h 144"/>
              <a:gd name="T2" fmla="*/ 240 w 240"/>
              <a:gd name="T3" fmla="*/ 144 h 144"/>
              <a:gd name="T4" fmla="*/ 192 w 240"/>
              <a:gd name="T5" fmla="*/ 48 h 144"/>
              <a:gd name="T6" fmla="*/ 144 w 240"/>
              <a:gd name="T7" fmla="*/ 0 h 144"/>
              <a:gd name="T8" fmla="*/ 48 w 240"/>
              <a:gd name="T9" fmla="*/ 0 h 144"/>
              <a:gd name="T10" fmla="*/ 0 w 240"/>
              <a:gd name="T11" fmla="*/ 4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0" h="144">
                <a:moveTo>
                  <a:pt x="48" y="144"/>
                </a:moveTo>
                <a:lnTo>
                  <a:pt x="240" y="144"/>
                </a:lnTo>
                <a:lnTo>
                  <a:pt x="192" y="48"/>
                </a:lnTo>
                <a:lnTo>
                  <a:pt x="144" y="0"/>
                </a:lnTo>
                <a:lnTo>
                  <a:pt x="48" y="0"/>
                </a:lnTo>
                <a:lnTo>
                  <a:pt x="0" y="48"/>
                </a:lnTo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47" name="Freeform 59"/>
          <p:cNvSpPr>
            <a:spLocks noChangeArrowheads="1"/>
          </p:cNvSpPr>
          <p:nvPr/>
        </p:nvSpPr>
        <p:spPr bwMode="auto">
          <a:xfrm>
            <a:off x="2286000" y="3813175"/>
            <a:ext cx="304800" cy="381000"/>
          </a:xfrm>
          <a:custGeom>
            <a:avLst/>
            <a:gdLst>
              <a:gd name="T0" fmla="*/ 0 w 192"/>
              <a:gd name="T1" fmla="*/ 48 h 240"/>
              <a:gd name="T2" fmla="*/ 144 w 192"/>
              <a:gd name="T3" fmla="*/ 240 h 240"/>
              <a:gd name="T4" fmla="*/ 192 w 192"/>
              <a:gd name="T5" fmla="*/ 192 h 240"/>
              <a:gd name="T6" fmla="*/ 192 w 192"/>
              <a:gd name="T7" fmla="*/ 96 h 240"/>
              <a:gd name="T8" fmla="*/ 144 w 192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240">
                <a:moveTo>
                  <a:pt x="0" y="48"/>
                </a:moveTo>
                <a:lnTo>
                  <a:pt x="144" y="240"/>
                </a:lnTo>
                <a:lnTo>
                  <a:pt x="192" y="192"/>
                </a:lnTo>
                <a:lnTo>
                  <a:pt x="192" y="96"/>
                </a:lnTo>
                <a:lnTo>
                  <a:pt x="144" y="0"/>
                </a:lnTo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666" name="TextBox 60"/>
          <p:cNvSpPr txBox="1">
            <a:spLocks noChangeArrowheads="1"/>
          </p:cNvSpPr>
          <p:nvPr/>
        </p:nvSpPr>
        <p:spPr bwMode="auto">
          <a:xfrm>
            <a:off x="5014913" y="2047875"/>
            <a:ext cx="1571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同旁内角</a:t>
            </a:r>
          </a:p>
        </p:txBody>
      </p:sp>
      <p:sp>
        <p:nvSpPr>
          <p:cNvPr id="1434667" name="右大括号 61"/>
          <p:cNvSpPr/>
          <p:nvPr/>
        </p:nvSpPr>
        <p:spPr bwMode="auto">
          <a:xfrm>
            <a:off x="4514850" y="1833563"/>
            <a:ext cx="357188" cy="785812"/>
          </a:xfrm>
          <a:prstGeom prst="rightBrace">
            <a:avLst>
              <a:gd name="adj1" fmla="val 827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zh-CN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34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34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34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34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50" grpId="0"/>
      <p:bldP spid="1434651" grpId="0"/>
      <p:bldP spid="12334" grpId="0" animBg="1"/>
      <p:bldP spid="12335" grpId="0" animBg="1"/>
      <p:bldP spid="12336" grpId="0" animBg="1"/>
      <p:bldP spid="1434666" grpId="0"/>
      <p:bldP spid="1434667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18"/>
          <p:cNvSpPr>
            <a:spLocks noChangeShapeType="1"/>
          </p:cNvSpPr>
          <p:nvPr/>
        </p:nvSpPr>
        <p:spPr bwMode="auto">
          <a:xfrm flipV="1">
            <a:off x="838200" y="5305425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7" name="Line 19"/>
          <p:cNvSpPr>
            <a:spLocks noChangeShapeType="1"/>
          </p:cNvSpPr>
          <p:nvPr/>
        </p:nvSpPr>
        <p:spPr bwMode="auto">
          <a:xfrm flipV="1">
            <a:off x="685800" y="3781425"/>
            <a:ext cx="3048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8" name="Line 20"/>
          <p:cNvSpPr>
            <a:spLocks noChangeShapeType="1"/>
          </p:cNvSpPr>
          <p:nvPr/>
        </p:nvSpPr>
        <p:spPr bwMode="auto">
          <a:xfrm>
            <a:off x="1744663" y="3400425"/>
            <a:ext cx="1617662" cy="282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9" name="Text Box 21"/>
          <p:cNvSpPr txBox="1">
            <a:spLocks noChangeArrowheads="1"/>
          </p:cNvSpPr>
          <p:nvPr/>
        </p:nvSpPr>
        <p:spPr bwMode="auto">
          <a:xfrm>
            <a:off x="379413" y="4179888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endParaRPr lang="zh-CN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21510" name="Text Box 22"/>
          <p:cNvSpPr txBox="1">
            <a:spLocks noChangeArrowheads="1"/>
          </p:cNvSpPr>
          <p:nvPr/>
        </p:nvSpPr>
        <p:spPr bwMode="auto">
          <a:xfrm>
            <a:off x="620713" y="5292725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i="1"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endParaRPr lang="zh-CN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21511" name="Text Box 25"/>
          <p:cNvSpPr txBox="1">
            <a:spLocks noChangeArrowheads="1"/>
          </p:cNvSpPr>
          <p:nvPr/>
        </p:nvSpPr>
        <p:spPr bwMode="auto">
          <a:xfrm>
            <a:off x="1719263" y="3014663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c</a:t>
            </a:r>
            <a:endParaRPr lang="zh-CN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21512" name="Freeform 27"/>
          <p:cNvSpPr>
            <a:spLocks noChangeArrowheads="1"/>
          </p:cNvSpPr>
          <p:nvPr/>
        </p:nvSpPr>
        <p:spPr bwMode="auto">
          <a:xfrm>
            <a:off x="2047875" y="3817938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3" name="Freeform 28"/>
          <p:cNvSpPr>
            <a:spLocks noChangeArrowheads="1"/>
          </p:cNvSpPr>
          <p:nvPr/>
        </p:nvSpPr>
        <p:spPr bwMode="auto">
          <a:xfrm>
            <a:off x="1868488" y="4162425"/>
            <a:ext cx="395287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4" name="Freeform 29"/>
          <p:cNvSpPr>
            <a:spLocks noChangeArrowheads="1"/>
          </p:cNvSpPr>
          <p:nvPr/>
        </p:nvSpPr>
        <p:spPr bwMode="auto">
          <a:xfrm>
            <a:off x="2335213" y="4054475"/>
            <a:ext cx="125412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5" name="Freeform 30"/>
          <p:cNvSpPr>
            <a:spLocks noChangeArrowheads="1"/>
          </p:cNvSpPr>
          <p:nvPr/>
        </p:nvSpPr>
        <p:spPr bwMode="auto">
          <a:xfrm>
            <a:off x="1754188" y="3857625"/>
            <a:ext cx="239712" cy="322263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6" name="Freeform 31"/>
          <p:cNvSpPr>
            <a:spLocks noChangeArrowheads="1"/>
          </p:cNvSpPr>
          <p:nvPr/>
        </p:nvSpPr>
        <p:spPr bwMode="auto">
          <a:xfrm>
            <a:off x="2438400" y="4983163"/>
            <a:ext cx="239713" cy="322262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7" name="Freeform 32"/>
          <p:cNvSpPr>
            <a:spLocks noChangeArrowheads="1"/>
          </p:cNvSpPr>
          <p:nvPr/>
        </p:nvSpPr>
        <p:spPr bwMode="auto">
          <a:xfrm>
            <a:off x="2514600" y="5305425"/>
            <a:ext cx="395288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8" name="Freeform 33"/>
          <p:cNvSpPr>
            <a:spLocks noChangeArrowheads="1"/>
          </p:cNvSpPr>
          <p:nvPr/>
        </p:nvSpPr>
        <p:spPr bwMode="auto">
          <a:xfrm>
            <a:off x="2755900" y="5076825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9" name="Freeform 34"/>
          <p:cNvSpPr>
            <a:spLocks noChangeArrowheads="1"/>
          </p:cNvSpPr>
          <p:nvPr/>
        </p:nvSpPr>
        <p:spPr bwMode="auto">
          <a:xfrm>
            <a:off x="3048000" y="5305425"/>
            <a:ext cx="125413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0" name="Text Box 35"/>
          <p:cNvSpPr txBox="1">
            <a:spLocks noChangeArrowheads="1"/>
          </p:cNvSpPr>
          <p:nvPr/>
        </p:nvSpPr>
        <p:spPr bwMode="auto">
          <a:xfrm>
            <a:off x="2133600" y="341471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21" name="Text Box 36"/>
          <p:cNvSpPr txBox="1">
            <a:spLocks noChangeArrowheads="1"/>
          </p:cNvSpPr>
          <p:nvPr/>
        </p:nvSpPr>
        <p:spPr bwMode="auto">
          <a:xfrm>
            <a:off x="1543050" y="3629025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1522" name="Text Box 37"/>
          <p:cNvSpPr txBox="1">
            <a:spLocks noChangeArrowheads="1"/>
          </p:cNvSpPr>
          <p:nvPr/>
        </p:nvSpPr>
        <p:spPr bwMode="auto">
          <a:xfrm>
            <a:off x="1752600" y="4162425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1523" name="Text Box 38"/>
          <p:cNvSpPr txBox="1">
            <a:spLocks noChangeArrowheads="1"/>
          </p:cNvSpPr>
          <p:nvPr/>
        </p:nvSpPr>
        <p:spPr bwMode="auto">
          <a:xfrm>
            <a:off x="2438400" y="402431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1524" name="Text Box 39"/>
          <p:cNvSpPr txBox="1">
            <a:spLocks noChangeArrowheads="1"/>
          </p:cNvSpPr>
          <p:nvPr/>
        </p:nvSpPr>
        <p:spPr bwMode="auto">
          <a:xfrm>
            <a:off x="2895600" y="4695825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1525" name="Text Box 40"/>
          <p:cNvSpPr txBox="1">
            <a:spLocks noChangeArrowheads="1"/>
          </p:cNvSpPr>
          <p:nvPr/>
        </p:nvSpPr>
        <p:spPr bwMode="auto">
          <a:xfrm>
            <a:off x="2228850" y="478631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1526" name="Text Box 41"/>
          <p:cNvSpPr txBox="1">
            <a:spLocks noChangeArrowheads="1"/>
          </p:cNvSpPr>
          <p:nvPr/>
        </p:nvSpPr>
        <p:spPr bwMode="auto">
          <a:xfrm>
            <a:off x="2422525" y="531971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1527" name="Text Box 42"/>
          <p:cNvSpPr txBox="1">
            <a:spLocks noChangeArrowheads="1"/>
          </p:cNvSpPr>
          <p:nvPr/>
        </p:nvSpPr>
        <p:spPr bwMode="auto">
          <a:xfrm>
            <a:off x="3124200" y="524351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435673" name="Text Box 44"/>
          <p:cNvSpPr txBox="1">
            <a:spLocks noChangeArrowheads="1"/>
          </p:cNvSpPr>
          <p:nvPr/>
        </p:nvSpPr>
        <p:spPr bwMode="auto">
          <a:xfrm>
            <a:off x="1171575" y="17272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 b="1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①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在直线</a:t>
            </a:r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c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两侧</a:t>
            </a:r>
          </a:p>
        </p:txBody>
      </p:sp>
      <p:sp>
        <p:nvSpPr>
          <p:cNvPr id="1435674" name="Text Box 45"/>
          <p:cNvSpPr txBox="1">
            <a:spLocks noChangeArrowheads="1"/>
          </p:cNvSpPr>
          <p:nvPr/>
        </p:nvSpPr>
        <p:spPr bwMode="auto">
          <a:xfrm>
            <a:off x="1149350" y="2298700"/>
            <a:ext cx="534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 b="1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②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在直线</a:t>
            </a:r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en-US" altLang="en-US" sz="2400" i="1"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之间</a:t>
            </a:r>
            <a:endParaRPr lang="zh-CN" altLang="zh-CN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1746250" y="3359150"/>
            <a:ext cx="1606550" cy="28209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 flipV="1">
            <a:off x="815975" y="5316538"/>
            <a:ext cx="3352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 flipV="1">
            <a:off x="696913" y="3768725"/>
            <a:ext cx="3048000" cy="609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49"/>
          <p:cNvGrpSpPr/>
          <p:nvPr/>
        </p:nvGrpSpPr>
        <p:grpSpPr bwMode="auto">
          <a:xfrm>
            <a:off x="4191000" y="4086225"/>
            <a:ext cx="4495800" cy="1219200"/>
            <a:chOff x="0" y="0"/>
            <a:chExt cx="2832" cy="768"/>
          </a:xfrm>
        </p:grpSpPr>
        <p:grpSp>
          <p:nvGrpSpPr>
            <p:cNvPr id="21534" name="Group 50"/>
            <p:cNvGrpSpPr/>
            <p:nvPr/>
          </p:nvGrpSpPr>
          <p:grpSpPr bwMode="auto">
            <a:xfrm>
              <a:off x="624" y="0"/>
              <a:ext cx="2208" cy="768"/>
              <a:chOff x="0" y="0"/>
              <a:chExt cx="2208" cy="768"/>
            </a:xfrm>
          </p:grpSpPr>
          <p:sp>
            <p:nvSpPr>
              <p:cNvPr id="21535" name="Line 51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432" cy="768"/>
              </a:xfrm>
              <a:prstGeom prst="line">
                <a:avLst/>
              </a:prstGeom>
              <a:noFill/>
              <a:ln w="38100">
                <a:solidFill>
                  <a:srgbClr val="FF5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6" name="Line 52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912" cy="19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7" name="Line 53"/>
              <p:cNvSpPr>
                <a:spLocks noChangeShapeType="1"/>
              </p:cNvSpPr>
              <p:nvPr/>
            </p:nvSpPr>
            <p:spPr bwMode="auto">
              <a:xfrm>
                <a:off x="1344" y="768"/>
                <a:ext cx="86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8" name="Freeform 54"/>
              <p:cNvSpPr>
                <a:spLocks noChangeArrowheads="1"/>
              </p:cNvSpPr>
              <p:nvPr/>
            </p:nvSpPr>
            <p:spPr bwMode="auto">
              <a:xfrm>
                <a:off x="720" y="48"/>
                <a:ext cx="249" cy="103"/>
              </a:xfrm>
              <a:custGeom>
                <a:avLst/>
                <a:gdLst>
                  <a:gd name="T0" fmla="*/ 0 w 249"/>
                  <a:gd name="T1" fmla="*/ 0 h 103"/>
                  <a:gd name="T2" fmla="*/ 249 w 249"/>
                  <a:gd name="T3" fmla="*/ 9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9" h="103">
                    <a:moveTo>
                      <a:pt x="0" y="0"/>
                    </a:moveTo>
                    <a:cubicBezTo>
                      <a:pt x="70" y="103"/>
                      <a:pt x="133" y="90"/>
                      <a:pt x="249" y="9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9" name="Freeform 55"/>
              <p:cNvSpPr>
                <a:spLocks noChangeArrowheads="1"/>
              </p:cNvSpPr>
              <p:nvPr/>
            </p:nvSpPr>
            <p:spPr bwMode="auto">
              <a:xfrm>
                <a:off x="1256" y="630"/>
                <a:ext cx="232" cy="138"/>
              </a:xfrm>
              <a:custGeom>
                <a:avLst/>
                <a:gdLst>
                  <a:gd name="T0" fmla="*/ 0 w 232"/>
                  <a:gd name="T1" fmla="*/ 25 h 138"/>
                  <a:gd name="T2" fmla="*/ 136 w 232"/>
                  <a:gd name="T3" fmla="*/ 25 h 138"/>
                  <a:gd name="T4" fmla="*/ 192 w 232"/>
                  <a:gd name="T5" fmla="*/ 93 h 138"/>
                  <a:gd name="T6" fmla="*/ 226 w 232"/>
                  <a:gd name="T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2" h="138">
                    <a:moveTo>
                      <a:pt x="0" y="25"/>
                    </a:moveTo>
                    <a:cubicBezTo>
                      <a:pt x="53" y="8"/>
                      <a:pt x="61" y="0"/>
                      <a:pt x="136" y="25"/>
                    </a:cubicBezTo>
                    <a:cubicBezTo>
                      <a:pt x="166" y="35"/>
                      <a:pt x="173" y="74"/>
                      <a:pt x="192" y="93"/>
                    </a:cubicBezTo>
                    <a:cubicBezTo>
                      <a:pt x="232" y="133"/>
                      <a:pt x="226" y="93"/>
                      <a:pt x="226" y="138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0" name="Text Box 56"/>
              <p:cNvSpPr txBox="1">
                <a:spLocks noChangeArrowheads="1"/>
              </p:cNvSpPr>
              <p:nvPr/>
            </p:nvSpPr>
            <p:spPr bwMode="auto">
              <a:xfrm>
                <a:off x="720" y="96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zh-CN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1541" name="Text Box 57"/>
              <p:cNvSpPr txBox="1">
                <a:spLocks noChangeArrowheads="1"/>
              </p:cNvSpPr>
              <p:nvPr/>
            </p:nvSpPr>
            <p:spPr bwMode="auto">
              <a:xfrm>
                <a:off x="1440" y="432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zh-CN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sp>
          <p:nvSpPr>
            <p:cNvPr id="21542" name="Line 58"/>
            <p:cNvSpPr>
              <a:spLocks noChangeShapeType="1"/>
            </p:cNvSpPr>
            <p:nvPr/>
          </p:nvSpPr>
          <p:spPr bwMode="auto">
            <a:xfrm flipV="1">
              <a:off x="0" y="480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99" name="Freeform 59"/>
          <p:cNvSpPr>
            <a:spLocks noChangeArrowheads="1"/>
          </p:cNvSpPr>
          <p:nvPr/>
        </p:nvSpPr>
        <p:spPr bwMode="auto">
          <a:xfrm>
            <a:off x="1905000" y="4086225"/>
            <a:ext cx="381000" cy="228600"/>
          </a:xfrm>
          <a:custGeom>
            <a:avLst/>
            <a:gdLst>
              <a:gd name="T0" fmla="*/ 144 w 240"/>
              <a:gd name="T1" fmla="*/ 0 h 144"/>
              <a:gd name="T2" fmla="*/ 240 w 240"/>
              <a:gd name="T3" fmla="*/ 144 h 144"/>
              <a:gd name="T4" fmla="*/ 96 w 240"/>
              <a:gd name="T5" fmla="*/ 144 h 144"/>
              <a:gd name="T6" fmla="*/ 48 w 240"/>
              <a:gd name="T7" fmla="*/ 96 h 144"/>
              <a:gd name="T8" fmla="*/ 0 w 240"/>
              <a:gd name="T9" fmla="*/ 4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144">
                <a:moveTo>
                  <a:pt x="144" y="0"/>
                </a:moveTo>
                <a:lnTo>
                  <a:pt x="240" y="144"/>
                </a:lnTo>
                <a:lnTo>
                  <a:pt x="96" y="144"/>
                </a:lnTo>
                <a:lnTo>
                  <a:pt x="48" y="96"/>
                </a:lnTo>
                <a:lnTo>
                  <a:pt x="0" y="48"/>
                </a:lnTo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0" name="Freeform 60"/>
          <p:cNvSpPr>
            <a:spLocks noChangeArrowheads="1"/>
          </p:cNvSpPr>
          <p:nvPr/>
        </p:nvSpPr>
        <p:spPr bwMode="auto">
          <a:xfrm>
            <a:off x="2743200" y="5076825"/>
            <a:ext cx="381000" cy="228600"/>
          </a:xfrm>
          <a:custGeom>
            <a:avLst/>
            <a:gdLst>
              <a:gd name="T0" fmla="*/ 48 w 240"/>
              <a:gd name="T1" fmla="*/ 144 h 144"/>
              <a:gd name="T2" fmla="*/ 0 w 240"/>
              <a:gd name="T3" fmla="*/ 0 h 144"/>
              <a:gd name="T4" fmla="*/ 144 w 240"/>
              <a:gd name="T5" fmla="*/ 0 h 144"/>
              <a:gd name="T6" fmla="*/ 192 w 240"/>
              <a:gd name="T7" fmla="*/ 48 h 144"/>
              <a:gd name="T8" fmla="*/ 240 w 240"/>
              <a:gd name="T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144">
                <a:moveTo>
                  <a:pt x="48" y="144"/>
                </a:moveTo>
                <a:lnTo>
                  <a:pt x="0" y="0"/>
                </a:lnTo>
                <a:lnTo>
                  <a:pt x="144" y="0"/>
                </a:lnTo>
                <a:lnTo>
                  <a:pt x="192" y="48"/>
                </a:lnTo>
                <a:lnTo>
                  <a:pt x="240" y="144"/>
                </a:lnTo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690" name="TextBox 57"/>
          <p:cNvSpPr txBox="1">
            <a:spLocks noChangeArrowheads="1"/>
          </p:cNvSpPr>
          <p:nvPr/>
        </p:nvSpPr>
        <p:spPr bwMode="auto">
          <a:xfrm>
            <a:off x="5649913" y="208438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内错角</a:t>
            </a:r>
          </a:p>
        </p:txBody>
      </p:sp>
      <p:sp>
        <p:nvSpPr>
          <p:cNvPr id="1435691" name="右大括号 58"/>
          <p:cNvSpPr/>
          <p:nvPr/>
        </p:nvSpPr>
        <p:spPr bwMode="auto">
          <a:xfrm>
            <a:off x="5149850" y="1870075"/>
            <a:ext cx="357188" cy="785813"/>
          </a:xfrm>
          <a:prstGeom prst="rightBrace">
            <a:avLst>
              <a:gd name="adj1" fmla="val 827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zh-CN" b="1"/>
          </a:p>
        </p:txBody>
      </p:sp>
      <p:sp>
        <p:nvSpPr>
          <p:cNvPr id="21547" name="Text Box 49"/>
          <p:cNvSpPr txBox="1">
            <a:spLocks noChangeArrowheads="1"/>
          </p:cNvSpPr>
          <p:nvPr/>
        </p:nvSpPr>
        <p:spPr bwMode="auto">
          <a:xfrm>
            <a:off x="452438" y="857250"/>
            <a:ext cx="79311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观察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∠5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∠6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，试描述它们的位置特征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35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35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35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35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73" grpId="0"/>
      <p:bldP spid="1435674" grpId="0"/>
      <p:bldP spid="10286" grpId="0" animBg="1"/>
      <p:bldP spid="10287" grpId="0" animBg="1"/>
      <p:bldP spid="10288" grpId="0" animBg="1"/>
      <p:bldP spid="1435690" grpId="0"/>
      <p:bldP spid="1435691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307975" y="1257300"/>
            <a:ext cx="85280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如图，直线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截直线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，构成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个角，指出所有的同位角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内错角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同旁内角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6675" name="Text Box 38"/>
          <p:cNvSpPr txBox="1">
            <a:spLocks noChangeArrowheads="1"/>
          </p:cNvSpPr>
          <p:nvPr/>
        </p:nvSpPr>
        <p:spPr bwMode="auto">
          <a:xfrm>
            <a:off x="571500" y="2643188"/>
            <a:ext cx="5099050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解：两条直线是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，截线是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，所以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个角中，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同位角：∠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8, 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内错角：∠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同旁内角：∠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</a:p>
        </p:txBody>
      </p:sp>
      <p:grpSp>
        <p:nvGrpSpPr>
          <p:cNvPr id="22532" name="Group 8"/>
          <p:cNvGrpSpPr/>
          <p:nvPr/>
        </p:nvGrpSpPr>
        <p:grpSpPr bwMode="auto">
          <a:xfrm>
            <a:off x="6072188" y="2357438"/>
            <a:ext cx="2605087" cy="1827212"/>
            <a:chOff x="-153" y="0"/>
            <a:chExt cx="2784" cy="1742"/>
          </a:xfrm>
        </p:grpSpPr>
        <p:sp>
          <p:nvSpPr>
            <p:cNvPr id="22533" name="AutoShape 9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631" cy="1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534" name="Arc 10"/>
            <p:cNvSpPr>
              <a:spLocks noChangeArrowheads="1"/>
            </p:cNvSpPr>
            <p:nvPr/>
          </p:nvSpPr>
          <p:spPr bwMode="auto">
            <a:xfrm>
              <a:off x="436" y="1164"/>
              <a:ext cx="199" cy="120"/>
            </a:xfrm>
            <a:custGeom>
              <a:avLst/>
              <a:gdLst>
                <a:gd name="T0" fmla="*/ 36915 w 36915"/>
                <a:gd name="T1" fmla="*/ 0 h 21600"/>
                <a:gd name="T2" fmla="*/ 15315 w 36915"/>
                <a:gd name="T3" fmla="*/ 21600 h 21600"/>
                <a:gd name="T4" fmla="*/ -1 w 36915"/>
                <a:gd name="T5" fmla="*/ 15231 h 21600"/>
                <a:gd name="T6" fmla="*/ 36915 w 36915"/>
                <a:gd name="T7" fmla="*/ 0 h 21600"/>
                <a:gd name="T8" fmla="*/ 15315 w 36915"/>
                <a:gd name="T9" fmla="*/ 21600 h 21600"/>
                <a:gd name="T10" fmla="*/ -1 w 36915"/>
                <a:gd name="T11" fmla="*/ 15231 h 21600"/>
                <a:gd name="T12" fmla="*/ 15315 w 36915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915" h="21600" fill="none">
                  <a:moveTo>
                    <a:pt x="36915" y="0"/>
                  </a:moveTo>
                  <a:cubicBezTo>
                    <a:pt x="36915" y="11929"/>
                    <a:pt x="27244" y="21600"/>
                    <a:pt x="15315" y="21600"/>
                  </a:cubicBezTo>
                  <a:cubicBezTo>
                    <a:pt x="9565" y="21600"/>
                    <a:pt x="4053" y="19307"/>
                    <a:pt x="-1" y="15231"/>
                  </a:cubicBezTo>
                </a:path>
                <a:path w="36915" h="21600" stroke="0">
                  <a:moveTo>
                    <a:pt x="36915" y="0"/>
                  </a:moveTo>
                  <a:cubicBezTo>
                    <a:pt x="36915" y="11929"/>
                    <a:pt x="27244" y="21600"/>
                    <a:pt x="15315" y="21600"/>
                  </a:cubicBezTo>
                  <a:cubicBezTo>
                    <a:pt x="9565" y="21600"/>
                    <a:pt x="4053" y="19307"/>
                    <a:pt x="-1" y="15231"/>
                  </a:cubicBezTo>
                  <a:lnTo>
                    <a:pt x="15315" y="0"/>
                  </a:lnTo>
                  <a:close/>
                </a:path>
              </a:pathLst>
            </a:custGeom>
            <a:noFill/>
            <a:ln w="3333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5" name="Arc 11"/>
            <p:cNvSpPr>
              <a:spLocks noChangeArrowheads="1"/>
            </p:cNvSpPr>
            <p:nvPr/>
          </p:nvSpPr>
          <p:spPr bwMode="auto">
            <a:xfrm>
              <a:off x="437" y="1164"/>
              <a:ext cx="82" cy="56"/>
            </a:xfrm>
            <a:custGeom>
              <a:avLst/>
              <a:gdLst>
                <a:gd name="T0" fmla="*/ 5428 w 21600"/>
                <a:gd name="T1" fmla="*/ 14318 h 14319"/>
                <a:gd name="T2" fmla="*/ 0 w 21600"/>
                <a:gd name="T3" fmla="*/ 0 h 14319"/>
                <a:gd name="T4" fmla="*/ 5428 w 21600"/>
                <a:gd name="T5" fmla="*/ 14318 h 14319"/>
                <a:gd name="T6" fmla="*/ 0 w 21600"/>
                <a:gd name="T7" fmla="*/ 0 h 14319"/>
                <a:gd name="T8" fmla="*/ 21600 w 21600"/>
                <a:gd name="T9" fmla="*/ 0 h 14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14319" fill="none">
                  <a:moveTo>
                    <a:pt x="5428" y="14318"/>
                  </a:moveTo>
                  <a:cubicBezTo>
                    <a:pt x="1930" y="10368"/>
                    <a:pt x="0" y="5275"/>
                    <a:pt x="0" y="0"/>
                  </a:cubicBezTo>
                </a:path>
                <a:path w="21600" h="14319" stroke="0">
                  <a:moveTo>
                    <a:pt x="5428" y="14318"/>
                  </a:moveTo>
                  <a:cubicBezTo>
                    <a:pt x="1930" y="10368"/>
                    <a:pt x="0" y="5275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3333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6" name="Arc 12"/>
            <p:cNvSpPr>
              <a:spLocks noChangeArrowheads="1"/>
            </p:cNvSpPr>
            <p:nvPr/>
          </p:nvSpPr>
          <p:spPr bwMode="auto">
            <a:xfrm>
              <a:off x="402" y="1051"/>
              <a:ext cx="199" cy="113"/>
            </a:xfrm>
            <a:custGeom>
              <a:avLst/>
              <a:gdLst>
                <a:gd name="T0" fmla="*/ 0 w 36929"/>
                <a:gd name="T1" fmla="*/ 21600 h 21600"/>
                <a:gd name="T2" fmla="*/ 21600 w 36929"/>
                <a:gd name="T3" fmla="*/ 0 h 21600"/>
                <a:gd name="T4" fmla="*/ 36928 w 36929"/>
                <a:gd name="T5" fmla="*/ 6382 h 21600"/>
                <a:gd name="T6" fmla="*/ 0 w 36929"/>
                <a:gd name="T7" fmla="*/ 21600 h 21600"/>
                <a:gd name="T8" fmla="*/ 21600 w 36929"/>
                <a:gd name="T9" fmla="*/ 0 h 21600"/>
                <a:gd name="T10" fmla="*/ 36928 w 36929"/>
                <a:gd name="T11" fmla="*/ 6382 h 21600"/>
                <a:gd name="T12" fmla="*/ 21600 w 36929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929" h="21600" fill="none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7355" y="0"/>
                    <a:pt x="32873" y="2297"/>
                    <a:pt x="36928" y="6382"/>
                  </a:cubicBezTo>
                </a:path>
                <a:path w="36929" h="21600" stroke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7355" y="0"/>
                    <a:pt x="32873" y="2297"/>
                    <a:pt x="36928" y="638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333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7" name="Arc 13"/>
            <p:cNvSpPr>
              <a:spLocks noChangeArrowheads="1"/>
            </p:cNvSpPr>
            <p:nvPr/>
          </p:nvSpPr>
          <p:spPr bwMode="auto">
            <a:xfrm>
              <a:off x="522" y="1099"/>
              <a:ext cx="92" cy="65"/>
            </a:xfrm>
            <a:custGeom>
              <a:avLst/>
              <a:gdLst>
                <a:gd name="T0" fmla="*/ 15110 w 21600"/>
                <a:gd name="T1" fmla="*/ 0 h 15435"/>
                <a:gd name="T2" fmla="*/ 21600 w 21600"/>
                <a:gd name="T3" fmla="*/ 15435 h 15435"/>
                <a:gd name="T4" fmla="*/ 15110 w 21600"/>
                <a:gd name="T5" fmla="*/ 0 h 15435"/>
                <a:gd name="T6" fmla="*/ 21600 w 21600"/>
                <a:gd name="T7" fmla="*/ 15435 h 15435"/>
                <a:gd name="T8" fmla="*/ 0 w 21600"/>
                <a:gd name="T9" fmla="*/ 15435 h 15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15435" fill="none">
                  <a:moveTo>
                    <a:pt x="15110" y="0"/>
                  </a:moveTo>
                  <a:cubicBezTo>
                    <a:pt x="19260" y="4063"/>
                    <a:pt x="21600" y="9626"/>
                    <a:pt x="21600" y="15435"/>
                  </a:cubicBezTo>
                </a:path>
                <a:path w="21600" h="15435" stroke="0">
                  <a:moveTo>
                    <a:pt x="15110" y="0"/>
                  </a:moveTo>
                  <a:cubicBezTo>
                    <a:pt x="19260" y="4063"/>
                    <a:pt x="21600" y="9626"/>
                    <a:pt x="21600" y="15435"/>
                  </a:cubicBezTo>
                  <a:lnTo>
                    <a:pt x="0" y="15435"/>
                  </a:lnTo>
                  <a:close/>
                </a:path>
              </a:pathLst>
            </a:custGeom>
            <a:noFill/>
            <a:ln w="3333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8" name="Arc 14"/>
            <p:cNvSpPr>
              <a:spLocks noChangeArrowheads="1"/>
            </p:cNvSpPr>
            <p:nvPr/>
          </p:nvSpPr>
          <p:spPr bwMode="auto">
            <a:xfrm>
              <a:off x="1905" y="1164"/>
              <a:ext cx="120" cy="109"/>
            </a:xfrm>
            <a:custGeom>
              <a:avLst/>
              <a:gdLst>
                <a:gd name="T0" fmla="*/ 21600 w 21600"/>
                <a:gd name="T1" fmla="*/ 0 h 19559"/>
                <a:gd name="T2" fmla="*/ 9165 w 21600"/>
                <a:gd name="T3" fmla="*/ 19558 h 19559"/>
                <a:gd name="T4" fmla="*/ 21600 w 21600"/>
                <a:gd name="T5" fmla="*/ 0 h 19559"/>
                <a:gd name="T6" fmla="*/ 9165 w 21600"/>
                <a:gd name="T7" fmla="*/ 19558 h 19559"/>
                <a:gd name="T8" fmla="*/ 0 w 21600"/>
                <a:gd name="T9" fmla="*/ 0 h 19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19559" fill="none">
                  <a:moveTo>
                    <a:pt x="21600" y="0"/>
                  </a:moveTo>
                  <a:cubicBezTo>
                    <a:pt x="21600" y="8379"/>
                    <a:pt x="16753" y="16002"/>
                    <a:pt x="9165" y="19558"/>
                  </a:cubicBezTo>
                </a:path>
                <a:path w="21600" h="19559" stroke="0">
                  <a:moveTo>
                    <a:pt x="21600" y="0"/>
                  </a:moveTo>
                  <a:cubicBezTo>
                    <a:pt x="21600" y="8379"/>
                    <a:pt x="16753" y="16002"/>
                    <a:pt x="9165" y="1955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333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9" name="Arc 15"/>
            <p:cNvSpPr>
              <a:spLocks noChangeArrowheads="1"/>
            </p:cNvSpPr>
            <p:nvPr/>
          </p:nvSpPr>
          <p:spPr bwMode="auto">
            <a:xfrm>
              <a:off x="1827" y="1164"/>
              <a:ext cx="112" cy="78"/>
            </a:xfrm>
            <a:custGeom>
              <a:avLst/>
              <a:gdLst>
                <a:gd name="T0" fmla="*/ 31259 w 31260"/>
                <a:gd name="T1" fmla="*/ 19319 h 21600"/>
                <a:gd name="T2" fmla="*/ 21600 w 31260"/>
                <a:gd name="T3" fmla="*/ 21600 h 21600"/>
                <a:gd name="T4" fmla="*/ 0 w 31260"/>
                <a:gd name="T5" fmla="*/ 0 h 21600"/>
                <a:gd name="T6" fmla="*/ 31259 w 31260"/>
                <a:gd name="T7" fmla="*/ 19319 h 21600"/>
                <a:gd name="T8" fmla="*/ 21600 w 31260"/>
                <a:gd name="T9" fmla="*/ 21600 h 21600"/>
                <a:gd name="T10" fmla="*/ 0 w 31260"/>
                <a:gd name="T11" fmla="*/ 0 h 21600"/>
                <a:gd name="T12" fmla="*/ 21600 w 3126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60" h="21600" fill="none">
                  <a:moveTo>
                    <a:pt x="31259" y="19319"/>
                  </a:moveTo>
                  <a:cubicBezTo>
                    <a:pt x="28260" y="20819"/>
                    <a:pt x="24953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31260" h="21600" stroke="0">
                  <a:moveTo>
                    <a:pt x="31259" y="19319"/>
                  </a:moveTo>
                  <a:cubicBezTo>
                    <a:pt x="28260" y="20819"/>
                    <a:pt x="24953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3333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0" name="Arc 16"/>
            <p:cNvSpPr>
              <a:spLocks noChangeArrowheads="1"/>
            </p:cNvSpPr>
            <p:nvPr/>
          </p:nvSpPr>
          <p:spPr bwMode="auto">
            <a:xfrm>
              <a:off x="1806" y="1075"/>
              <a:ext cx="102" cy="89"/>
            </a:xfrm>
            <a:custGeom>
              <a:avLst/>
              <a:gdLst>
                <a:gd name="T0" fmla="*/ 0 w 21600"/>
                <a:gd name="T1" fmla="*/ 19451 h 19451"/>
                <a:gd name="T2" fmla="*/ 12207 w 21600"/>
                <a:gd name="T3" fmla="*/ -1 h 19451"/>
                <a:gd name="T4" fmla="*/ 0 w 21600"/>
                <a:gd name="T5" fmla="*/ 19451 h 19451"/>
                <a:gd name="T6" fmla="*/ 12207 w 21600"/>
                <a:gd name="T7" fmla="*/ -1 h 19451"/>
                <a:gd name="T8" fmla="*/ 21600 w 21600"/>
                <a:gd name="T9" fmla="*/ 19451 h 19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19451" fill="none">
                  <a:moveTo>
                    <a:pt x="0" y="19451"/>
                  </a:moveTo>
                  <a:cubicBezTo>
                    <a:pt x="0" y="11161"/>
                    <a:pt x="4743" y="3604"/>
                    <a:pt x="12207" y="-1"/>
                  </a:cubicBezTo>
                </a:path>
                <a:path w="21600" h="19451" stroke="0">
                  <a:moveTo>
                    <a:pt x="0" y="19451"/>
                  </a:moveTo>
                  <a:cubicBezTo>
                    <a:pt x="0" y="11161"/>
                    <a:pt x="4743" y="3604"/>
                    <a:pt x="12207" y="-1"/>
                  </a:cubicBezTo>
                  <a:lnTo>
                    <a:pt x="21600" y="19451"/>
                  </a:lnTo>
                  <a:close/>
                </a:path>
              </a:pathLst>
            </a:custGeom>
            <a:noFill/>
            <a:ln w="3333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1" name="Arc 17"/>
            <p:cNvSpPr>
              <a:spLocks noChangeArrowheads="1"/>
            </p:cNvSpPr>
            <p:nvPr/>
          </p:nvSpPr>
          <p:spPr bwMode="auto">
            <a:xfrm>
              <a:off x="1876" y="1093"/>
              <a:ext cx="100" cy="71"/>
            </a:xfrm>
            <a:custGeom>
              <a:avLst/>
              <a:gdLst>
                <a:gd name="T0" fmla="*/ -1 w 30515"/>
                <a:gd name="T1" fmla="*/ 1925 h 21600"/>
                <a:gd name="T2" fmla="*/ 8915 w 30515"/>
                <a:gd name="T3" fmla="*/ 0 h 21600"/>
                <a:gd name="T4" fmla="*/ 30515 w 30515"/>
                <a:gd name="T5" fmla="*/ 21600 h 21600"/>
                <a:gd name="T6" fmla="*/ -1 w 30515"/>
                <a:gd name="T7" fmla="*/ 1925 h 21600"/>
                <a:gd name="T8" fmla="*/ 8915 w 30515"/>
                <a:gd name="T9" fmla="*/ 0 h 21600"/>
                <a:gd name="T10" fmla="*/ 30515 w 30515"/>
                <a:gd name="T11" fmla="*/ 21600 h 21600"/>
                <a:gd name="T12" fmla="*/ 8915 w 30515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515" h="21600" fill="none">
                  <a:moveTo>
                    <a:pt x="-1" y="1925"/>
                  </a:moveTo>
                  <a:cubicBezTo>
                    <a:pt x="2800" y="656"/>
                    <a:pt x="5840" y="-1"/>
                    <a:pt x="8915" y="0"/>
                  </a:cubicBezTo>
                  <a:cubicBezTo>
                    <a:pt x="20844" y="0"/>
                    <a:pt x="30515" y="9670"/>
                    <a:pt x="30515" y="21600"/>
                  </a:cubicBezTo>
                </a:path>
                <a:path w="30515" h="21600" stroke="0">
                  <a:moveTo>
                    <a:pt x="-1" y="1925"/>
                  </a:moveTo>
                  <a:cubicBezTo>
                    <a:pt x="2800" y="656"/>
                    <a:pt x="5840" y="-1"/>
                    <a:pt x="8915" y="0"/>
                  </a:cubicBezTo>
                  <a:cubicBezTo>
                    <a:pt x="20844" y="0"/>
                    <a:pt x="30515" y="9670"/>
                    <a:pt x="30515" y="21600"/>
                  </a:cubicBezTo>
                  <a:lnTo>
                    <a:pt x="8915" y="21600"/>
                  </a:lnTo>
                  <a:close/>
                </a:path>
              </a:pathLst>
            </a:custGeom>
            <a:noFill/>
            <a:ln w="3333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2" name="Line 18"/>
            <p:cNvSpPr>
              <a:spLocks noChangeShapeType="1"/>
            </p:cNvSpPr>
            <p:nvPr/>
          </p:nvSpPr>
          <p:spPr bwMode="auto">
            <a:xfrm flipH="1">
              <a:off x="169" y="219"/>
              <a:ext cx="1326" cy="1283"/>
            </a:xfrm>
            <a:prstGeom prst="line">
              <a:avLst/>
            </a:prstGeom>
            <a:noFill/>
            <a:ln w="333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3" name="Line 19"/>
            <p:cNvSpPr>
              <a:spLocks noChangeShapeType="1"/>
            </p:cNvSpPr>
            <p:nvPr/>
          </p:nvSpPr>
          <p:spPr bwMode="auto">
            <a:xfrm>
              <a:off x="1495" y="219"/>
              <a:ext cx="558" cy="1283"/>
            </a:xfrm>
            <a:prstGeom prst="line">
              <a:avLst/>
            </a:prstGeom>
            <a:noFill/>
            <a:ln w="333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4" name="Line 20"/>
            <p:cNvSpPr>
              <a:spLocks noChangeShapeType="1"/>
            </p:cNvSpPr>
            <p:nvPr/>
          </p:nvSpPr>
          <p:spPr bwMode="auto">
            <a:xfrm>
              <a:off x="85" y="1164"/>
              <a:ext cx="2461" cy="1"/>
            </a:xfrm>
            <a:prstGeom prst="line">
              <a:avLst/>
            </a:prstGeom>
            <a:noFill/>
            <a:ln w="333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5" name="Rectangle 21"/>
            <p:cNvSpPr>
              <a:spLocks noChangeArrowheads="1"/>
            </p:cNvSpPr>
            <p:nvPr/>
          </p:nvSpPr>
          <p:spPr bwMode="auto">
            <a:xfrm>
              <a:off x="2388" y="1164"/>
              <a:ext cx="8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2546" name="Rectangle 22"/>
            <p:cNvSpPr>
              <a:spLocks noChangeArrowheads="1"/>
            </p:cNvSpPr>
            <p:nvPr/>
          </p:nvSpPr>
          <p:spPr bwMode="auto">
            <a:xfrm>
              <a:off x="-153" y="959"/>
              <a:ext cx="8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2547" name="Rectangle 23"/>
            <p:cNvSpPr>
              <a:spLocks noChangeArrowheads="1"/>
            </p:cNvSpPr>
            <p:nvPr/>
          </p:nvSpPr>
          <p:spPr bwMode="auto">
            <a:xfrm>
              <a:off x="2161" y="1453"/>
              <a:ext cx="8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2548" name="Rectangle 24"/>
            <p:cNvSpPr>
              <a:spLocks noChangeArrowheads="1"/>
            </p:cNvSpPr>
            <p:nvPr/>
          </p:nvSpPr>
          <p:spPr bwMode="auto">
            <a:xfrm>
              <a:off x="257" y="1460"/>
              <a:ext cx="8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2549" name="Rectangle 25"/>
            <p:cNvSpPr>
              <a:spLocks noChangeArrowheads="1"/>
            </p:cNvSpPr>
            <p:nvPr/>
          </p:nvSpPr>
          <p:spPr bwMode="auto">
            <a:xfrm>
              <a:off x="1601" y="85"/>
              <a:ext cx="8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550" name="Rectangle 26"/>
            <p:cNvSpPr>
              <a:spLocks noChangeArrowheads="1"/>
            </p:cNvSpPr>
            <p:nvPr/>
          </p:nvSpPr>
          <p:spPr bwMode="auto">
            <a:xfrm>
              <a:off x="2004" y="987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400" b="1">
                  <a:solidFill>
                    <a:srgbClr val="000000"/>
                  </a:solidFill>
                  <a:latin typeface="宋体" panose="02010600030101010101" pitchFamily="2" charset="-122"/>
                </a:rPr>
                <a:t>8</a:t>
              </a:r>
              <a:endParaRPr lang="en-US" altLang="zh-CN">
                <a:latin typeface="宋体" panose="02010600030101010101" pitchFamily="2" charset="-122"/>
              </a:endParaRPr>
            </a:p>
          </p:txBody>
        </p:sp>
        <p:sp>
          <p:nvSpPr>
            <p:cNvPr id="22551" name="Rectangle 27"/>
            <p:cNvSpPr>
              <a:spLocks noChangeArrowheads="1"/>
            </p:cNvSpPr>
            <p:nvPr/>
          </p:nvSpPr>
          <p:spPr bwMode="auto">
            <a:xfrm>
              <a:off x="2067" y="121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400" b="1">
                  <a:solidFill>
                    <a:srgbClr val="000000"/>
                  </a:solidFill>
                  <a:latin typeface="宋体" panose="02010600030101010101" pitchFamily="2" charset="-122"/>
                </a:rPr>
                <a:t>7</a:t>
              </a:r>
              <a:endParaRPr lang="en-US" altLang="zh-CN">
                <a:latin typeface="宋体" panose="02010600030101010101" pitchFamily="2" charset="-122"/>
              </a:endParaRPr>
            </a:p>
          </p:txBody>
        </p:sp>
        <p:sp>
          <p:nvSpPr>
            <p:cNvPr id="22552" name="Rectangle 28"/>
            <p:cNvSpPr>
              <a:spLocks noChangeArrowheads="1"/>
            </p:cNvSpPr>
            <p:nvPr/>
          </p:nvSpPr>
          <p:spPr bwMode="auto">
            <a:xfrm>
              <a:off x="1849" y="1234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400" b="1">
                  <a:solidFill>
                    <a:srgbClr val="000000"/>
                  </a:solidFill>
                  <a:latin typeface="宋体" panose="02010600030101010101" pitchFamily="2" charset="-122"/>
                </a:rPr>
                <a:t>6</a:t>
              </a:r>
              <a:endParaRPr lang="en-US" altLang="zh-CN">
                <a:latin typeface="宋体" panose="02010600030101010101" pitchFamily="2" charset="-122"/>
              </a:endParaRPr>
            </a:p>
          </p:txBody>
        </p:sp>
        <p:sp>
          <p:nvSpPr>
            <p:cNvPr id="22553" name="Rectangle 29"/>
            <p:cNvSpPr>
              <a:spLocks noChangeArrowheads="1"/>
            </p:cNvSpPr>
            <p:nvPr/>
          </p:nvSpPr>
          <p:spPr bwMode="auto">
            <a:xfrm>
              <a:off x="1700" y="95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400" b="1">
                  <a:solidFill>
                    <a:srgbClr val="000000"/>
                  </a:solidFill>
                  <a:latin typeface="宋体" panose="02010600030101010101" pitchFamily="2" charset="-122"/>
                </a:rPr>
                <a:t>5</a:t>
              </a:r>
              <a:endParaRPr lang="en-US" altLang="zh-CN">
                <a:latin typeface="宋体" panose="02010600030101010101" pitchFamily="2" charset="-122"/>
              </a:endParaRPr>
            </a:p>
          </p:txBody>
        </p:sp>
        <p:sp>
          <p:nvSpPr>
            <p:cNvPr id="22554" name="Rectangle 30"/>
            <p:cNvSpPr>
              <a:spLocks noChangeArrowheads="1"/>
            </p:cNvSpPr>
            <p:nvPr/>
          </p:nvSpPr>
          <p:spPr bwMode="auto">
            <a:xfrm>
              <a:off x="586" y="1277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400" b="1">
                  <a:solidFill>
                    <a:srgbClr val="000000"/>
                  </a:solidFill>
                  <a:latin typeface="宋体" panose="02010600030101010101" pitchFamily="2" charset="-122"/>
                </a:rPr>
                <a:t>4</a:t>
              </a:r>
              <a:endParaRPr lang="en-US" altLang="zh-CN">
                <a:latin typeface="宋体" panose="02010600030101010101" pitchFamily="2" charset="-122"/>
              </a:endParaRPr>
            </a:p>
          </p:txBody>
        </p:sp>
        <p:sp>
          <p:nvSpPr>
            <p:cNvPr id="22555" name="Rectangle 31"/>
            <p:cNvSpPr>
              <a:spLocks noChangeArrowheads="1"/>
            </p:cNvSpPr>
            <p:nvPr/>
          </p:nvSpPr>
          <p:spPr bwMode="auto">
            <a:xfrm>
              <a:off x="229" y="1160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400" b="1">
                  <a:solidFill>
                    <a:srgbClr val="000000"/>
                  </a:solidFill>
                  <a:latin typeface="宋体" panose="02010600030101010101" pitchFamily="2" charset="-122"/>
                </a:rPr>
                <a:t>3</a:t>
              </a:r>
              <a:endParaRPr lang="en-US" altLang="zh-CN">
                <a:latin typeface="宋体" panose="02010600030101010101" pitchFamily="2" charset="-122"/>
              </a:endParaRPr>
            </a:p>
          </p:txBody>
        </p:sp>
        <p:sp>
          <p:nvSpPr>
            <p:cNvPr id="22556" name="Rectangle 32"/>
            <p:cNvSpPr>
              <a:spLocks noChangeArrowheads="1"/>
            </p:cNvSpPr>
            <p:nvPr/>
          </p:nvSpPr>
          <p:spPr bwMode="auto">
            <a:xfrm>
              <a:off x="382" y="888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400" b="1">
                  <a:solidFill>
                    <a:srgbClr val="000000"/>
                  </a:solidFill>
                  <a:latin typeface="宋体" panose="02010600030101010101" pitchFamily="2" charset="-122"/>
                </a:rPr>
                <a:t>2</a:t>
              </a:r>
              <a:endParaRPr lang="en-US" altLang="zh-CN">
                <a:latin typeface="宋体" panose="02010600030101010101" pitchFamily="2" charset="-122"/>
              </a:endParaRPr>
            </a:p>
          </p:txBody>
        </p:sp>
        <p:sp>
          <p:nvSpPr>
            <p:cNvPr id="22557" name="Rectangle 33"/>
            <p:cNvSpPr>
              <a:spLocks noChangeArrowheads="1"/>
            </p:cNvSpPr>
            <p:nvPr/>
          </p:nvSpPr>
          <p:spPr bwMode="auto">
            <a:xfrm>
              <a:off x="707" y="95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400" b="1">
                  <a:solidFill>
                    <a:srgbClr val="000000"/>
                  </a:solidFill>
                  <a:latin typeface="宋体" panose="02010600030101010101" pitchFamily="2" charset="-122"/>
                </a:rPr>
                <a:t>1</a:t>
              </a:r>
              <a:endParaRPr lang="en-US" altLang="zh-CN">
                <a:latin typeface="宋体" panose="02010600030101010101" pitchFamily="2" charset="-122"/>
              </a:endParaRPr>
            </a:p>
          </p:txBody>
        </p:sp>
      </p:grpSp>
      <p:sp>
        <p:nvSpPr>
          <p:cNvPr id="22558" name="圆角矩形 31"/>
          <p:cNvSpPr>
            <a:spLocks noChangeArrowheads="1"/>
          </p:cNvSpPr>
          <p:nvPr/>
        </p:nvSpPr>
        <p:spPr bwMode="auto">
          <a:xfrm>
            <a:off x="460375" y="895350"/>
            <a:ext cx="1454150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75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8"/>
          <p:cNvSpPr txBox="1">
            <a:spLocks noChangeArrowheads="1"/>
          </p:cNvSpPr>
          <p:nvPr/>
        </p:nvSpPr>
        <p:spPr bwMode="auto">
          <a:xfrm>
            <a:off x="1085850" y="5659438"/>
            <a:ext cx="7072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图形特征：在形如字母</a:t>
            </a:r>
            <a:r>
              <a:rPr lang="zh-CN" altLang="en-US" sz="2400" b="1">
                <a:latin typeface="Times New Roman" panose="02020603050405020304" pitchFamily="18" charset="0"/>
              </a:rPr>
              <a:t>“</a:t>
            </a:r>
            <a:r>
              <a:rPr lang="zh-CN" altLang="zh-CN" sz="2400" b="1">
                <a:solidFill>
                  <a:srgbClr val="F8081F"/>
                </a:solidFill>
                <a:latin typeface="Times New Roman" panose="02020603050405020304" pitchFamily="18" charset="0"/>
              </a:rPr>
              <a:t>F</a:t>
            </a:r>
            <a:r>
              <a:rPr lang="zh-CN" altLang="zh-CN" sz="2400" b="1">
                <a:latin typeface="Times New Roman" panose="02020603050405020304" pitchFamily="18" charset="0"/>
              </a:rPr>
              <a:t>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的图形中有同位角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23555" name="Text Box 19"/>
          <p:cNvSpPr txBox="1">
            <a:spLocks noChangeArrowheads="1"/>
          </p:cNvSpPr>
          <p:nvPr/>
        </p:nvSpPr>
        <p:spPr bwMode="auto">
          <a:xfrm>
            <a:off x="942975" y="1516063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变式图形：图中的</a:t>
            </a:r>
            <a:r>
              <a:rPr lang="en-US" altLang="zh-CN" sz="2400" b="1">
                <a:latin typeface="Times New Roman" panose="02020603050405020304" pitchFamily="18" charset="0"/>
              </a:rPr>
              <a:t>∠</a:t>
            </a:r>
            <a:r>
              <a:rPr lang="zh-CN" altLang="zh-CN" sz="2400" b="1">
                <a:latin typeface="Times New Roman" panose="02020603050405020304" pitchFamily="18" charset="0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b="1">
                <a:latin typeface="Times New Roman" panose="02020603050405020304" pitchFamily="18" charset="0"/>
              </a:rPr>
              <a:t>∠</a:t>
            </a:r>
            <a:r>
              <a:rPr lang="zh-CN" altLang="zh-CN" sz="2400" b="1">
                <a:latin typeface="Times New Roman" panose="02020603050405020304" pitchFamily="18" charset="0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都是同位角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3556" name="Group 20"/>
          <p:cNvGrpSpPr/>
          <p:nvPr/>
        </p:nvGrpSpPr>
        <p:grpSpPr bwMode="auto">
          <a:xfrm>
            <a:off x="1200150" y="2216150"/>
            <a:ext cx="2016125" cy="1042988"/>
            <a:chOff x="0" y="0"/>
            <a:chExt cx="3174" cy="1643"/>
          </a:xfrm>
        </p:grpSpPr>
        <p:sp>
          <p:nvSpPr>
            <p:cNvPr id="23557" name="Line 21"/>
            <p:cNvSpPr>
              <a:spLocks noChangeShapeType="1"/>
            </p:cNvSpPr>
            <p:nvPr/>
          </p:nvSpPr>
          <p:spPr bwMode="auto">
            <a:xfrm>
              <a:off x="0" y="1588"/>
              <a:ext cx="226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8" name="Line 22"/>
            <p:cNvSpPr>
              <a:spLocks noChangeShapeType="1"/>
            </p:cNvSpPr>
            <p:nvPr/>
          </p:nvSpPr>
          <p:spPr bwMode="auto">
            <a:xfrm flipV="1">
              <a:off x="2268" y="0"/>
              <a:ext cx="907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9" name="Line 23"/>
            <p:cNvSpPr>
              <a:spLocks noChangeShapeType="1"/>
            </p:cNvSpPr>
            <p:nvPr/>
          </p:nvSpPr>
          <p:spPr bwMode="auto">
            <a:xfrm flipH="1" flipV="1">
              <a:off x="538" y="454"/>
              <a:ext cx="2041" cy="5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0" name="Arc 24"/>
            <p:cNvSpPr>
              <a:spLocks noChangeArrowheads="1"/>
            </p:cNvSpPr>
            <p:nvPr/>
          </p:nvSpPr>
          <p:spPr bwMode="auto">
            <a:xfrm rot="12600000" flipV="1">
              <a:off x="2041" y="1303"/>
              <a:ext cx="227" cy="34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1" name="Arc 25"/>
            <p:cNvSpPr>
              <a:spLocks noChangeArrowheads="1"/>
            </p:cNvSpPr>
            <p:nvPr/>
          </p:nvSpPr>
          <p:spPr bwMode="auto">
            <a:xfrm rot="13260000" flipV="1">
              <a:off x="2340" y="740"/>
              <a:ext cx="227" cy="34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2" name="Text Box 26"/>
            <p:cNvSpPr txBox="1">
              <a:spLocks noChangeArrowheads="1"/>
            </p:cNvSpPr>
            <p:nvPr/>
          </p:nvSpPr>
          <p:spPr bwMode="auto">
            <a:xfrm>
              <a:off x="1628" y="863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3563" name="Text Box 27"/>
            <p:cNvSpPr txBox="1">
              <a:spLocks noChangeArrowheads="1"/>
            </p:cNvSpPr>
            <p:nvPr/>
          </p:nvSpPr>
          <p:spPr bwMode="auto">
            <a:xfrm>
              <a:off x="2167" y="159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23564" name="Group 28"/>
          <p:cNvGrpSpPr/>
          <p:nvPr/>
        </p:nvGrpSpPr>
        <p:grpSpPr bwMode="auto">
          <a:xfrm>
            <a:off x="4378325" y="2295525"/>
            <a:ext cx="2439988" cy="1011238"/>
            <a:chOff x="0" y="0"/>
            <a:chExt cx="3842" cy="1594"/>
          </a:xfrm>
        </p:grpSpPr>
        <p:sp>
          <p:nvSpPr>
            <p:cNvPr id="23565" name="Line 29"/>
            <p:cNvSpPr>
              <a:spLocks noChangeShapeType="1"/>
            </p:cNvSpPr>
            <p:nvPr/>
          </p:nvSpPr>
          <p:spPr bwMode="auto">
            <a:xfrm>
              <a:off x="1008" y="1588"/>
              <a:ext cx="2835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6" name="Line 30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1019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7" name="Line 31"/>
            <p:cNvSpPr>
              <a:spLocks noChangeShapeType="1"/>
            </p:cNvSpPr>
            <p:nvPr/>
          </p:nvSpPr>
          <p:spPr bwMode="auto">
            <a:xfrm flipH="1" flipV="1">
              <a:off x="765" y="227"/>
              <a:ext cx="1701" cy="13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8" name="Arc 32"/>
            <p:cNvSpPr>
              <a:spLocks noChangeArrowheads="1"/>
            </p:cNvSpPr>
            <p:nvPr/>
          </p:nvSpPr>
          <p:spPr bwMode="auto">
            <a:xfrm>
              <a:off x="891" y="1366"/>
              <a:ext cx="340" cy="22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9" name="Arc 33"/>
            <p:cNvSpPr>
              <a:spLocks noChangeArrowheads="1"/>
            </p:cNvSpPr>
            <p:nvPr/>
          </p:nvSpPr>
          <p:spPr bwMode="auto">
            <a:xfrm rot="-480000">
              <a:off x="2278" y="1368"/>
              <a:ext cx="340" cy="22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0" name="Text Box 34"/>
            <p:cNvSpPr txBox="1">
              <a:spLocks noChangeArrowheads="1"/>
            </p:cNvSpPr>
            <p:nvPr/>
          </p:nvSpPr>
          <p:spPr bwMode="auto">
            <a:xfrm>
              <a:off x="971" y="794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3571" name="Text Box 35"/>
            <p:cNvSpPr txBox="1">
              <a:spLocks noChangeArrowheads="1"/>
            </p:cNvSpPr>
            <p:nvPr/>
          </p:nvSpPr>
          <p:spPr bwMode="auto">
            <a:xfrm>
              <a:off x="2274" y="782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23572" name="Group 36"/>
          <p:cNvGrpSpPr/>
          <p:nvPr/>
        </p:nvGrpSpPr>
        <p:grpSpPr bwMode="auto">
          <a:xfrm>
            <a:off x="4371975" y="3944938"/>
            <a:ext cx="1871663" cy="1271587"/>
            <a:chOff x="0" y="0"/>
            <a:chExt cx="2948" cy="2003"/>
          </a:xfrm>
        </p:grpSpPr>
        <p:sp>
          <p:nvSpPr>
            <p:cNvPr id="23573" name="Line 37"/>
            <p:cNvSpPr>
              <a:spLocks noChangeShapeType="1"/>
            </p:cNvSpPr>
            <p:nvPr/>
          </p:nvSpPr>
          <p:spPr bwMode="auto">
            <a:xfrm flipH="1">
              <a:off x="0" y="75"/>
              <a:ext cx="454" cy="19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4" name="Line 38"/>
            <p:cNvSpPr>
              <a:spLocks noChangeShapeType="1"/>
            </p:cNvSpPr>
            <p:nvPr/>
          </p:nvSpPr>
          <p:spPr bwMode="auto">
            <a:xfrm>
              <a:off x="454" y="103"/>
              <a:ext cx="249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5" name="Line 39"/>
            <p:cNvSpPr>
              <a:spLocks noChangeShapeType="1"/>
            </p:cNvSpPr>
            <p:nvPr/>
          </p:nvSpPr>
          <p:spPr bwMode="auto">
            <a:xfrm>
              <a:off x="1530" y="103"/>
              <a:ext cx="738" cy="1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6" name="Arc 40"/>
            <p:cNvSpPr>
              <a:spLocks noChangeArrowheads="1"/>
            </p:cNvSpPr>
            <p:nvPr/>
          </p:nvSpPr>
          <p:spPr bwMode="auto">
            <a:xfrm rot="12840000" flipH="1">
              <a:off x="446" y="38"/>
              <a:ext cx="226" cy="453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7" name="Arc 41"/>
            <p:cNvSpPr>
              <a:spLocks noChangeArrowheads="1"/>
            </p:cNvSpPr>
            <p:nvPr/>
          </p:nvSpPr>
          <p:spPr bwMode="auto">
            <a:xfrm rot="12840000" flipH="1">
              <a:off x="1721" y="0"/>
              <a:ext cx="226" cy="453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8" name="Text Box 42"/>
            <p:cNvSpPr txBox="1">
              <a:spLocks noChangeArrowheads="1"/>
            </p:cNvSpPr>
            <p:nvPr/>
          </p:nvSpPr>
          <p:spPr bwMode="auto">
            <a:xfrm>
              <a:off x="444" y="164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3579" name="Text Box 43"/>
            <p:cNvSpPr txBox="1">
              <a:spLocks noChangeArrowheads="1"/>
            </p:cNvSpPr>
            <p:nvPr/>
          </p:nvSpPr>
          <p:spPr bwMode="auto">
            <a:xfrm>
              <a:off x="1784" y="169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23580" name="Group 44"/>
          <p:cNvGrpSpPr/>
          <p:nvPr/>
        </p:nvGrpSpPr>
        <p:grpSpPr bwMode="auto">
          <a:xfrm>
            <a:off x="2157413" y="3802063"/>
            <a:ext cx="1169987" cy="1439862"/>
            <a:chOff x="0" y="0"/>
            <a:chExt cx="1842" cy="2268"/>
          </a:xfrm>
        </p:grpSpPr>
        <p:grpSp>
          <p:nvGrpSpPr>
            <p:cNvPr id="23581" name="Group 45"/>
            <p:cNvGrpSpPr/>
            <p:nvPr/>
          </p:nvGrpSpPr>
          <p:grpSpPr bwMode="auto">
            <a:xfrm>
              <a:off x="28" y="0"/>
              <a:ext cx="1814" cy="2268"/>
              <a:chOff x="0" y="0"/>
              <a:chExt cx="1814" cy="2268"/>
            </a:xfrm>
          </p:grpSpPr>
          <p:sp>
            <p:nvSpPr>
              <p:cNvPr id="23582" name="Line 46"/>
              <p:cNvSpPr>
                <a:spLocks noChangeShapeType="1"/>
              </p:cNvSpPr>
              <p:nvPr/>
            </p:nvSpPr>
            <p:spPr bwMode="auto">
              <a:xfrm>
                <a:off x="14" y="0"/>
                <a:ext cx="1" cy="22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3" name="Line 47"/>
              <p:cNvSpPr>
                <a:spLocks noChangeShapeType="1"/>
              </p:cNvSpPr>
              <p:nvPr/>
            </p:nvSpPr>
            <p:spPr bwMode="auto">
              <a:xfrm>
                <a:off x="0" y="14"/>
                <a:ext cx="1815" cy="79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4" name="Line 48"/>
              <p:cNvSpPr>
                <a:spLocks noChangeShapeType="1"/>
              </p:cNvSpPr>
              <p:nvPr/>
            </p:nvSpPr>
            <p:spPr bwMode="auto">
              <a:xfrm flipV="1">
                <a:off x="14" y="1134"/>
                <a:ext cx="1134" cy="45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5" name="Arc 49"/>
              <p:cNvSpPr>
                <a:spLocks noChangeArrowheads="1"/>
              </p:cNvSpPr>
              <p:nvPr/>
            </p:nvSpPr>
            <p:spPr bwMode="auto">
              <a:xfrm rot="13980000" flipH="1">
                <a:off x="114" y="38"/>
                <a:ext cx="119" cy="341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6" name="Arc 50"/>
              <p:cNvSpPr>
                <a:spLocks noChangeArrowheads="1"/>
              </p:cNvSpPr>
              <p:nvPr/>
            </p:nvSpPr>
            <p:spPr bwMode="auto">
              <a:xfrm rot="10680000" flipH="1">
                <a:off x="18" y="1460"/>
                <a:ext cx="292" cy="341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587" name="Text Box 51"/>
            <p:cNvSpPr txBox="1">
              <a:spLocks noChangeArrowheads="1"/>
            </p:cNvSpPr>
            <p:nvPr/>
          </p:nvSpPr>
          <p:spPr bwMode="auto">
            <a:xfrm>
              <a:off x="0" y="137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3588" name="Text Box 52"/>
            <p:cNvSpPr txBox="1">
              <a:spLocks noChangeArrowheads="1"/>
            </p:cNvSpPr>
            <p:nvPr/>
          </p:nvSpPr>
          <p:spPr bwMode="auto">
            <a:xfrm>
              <a:off x="167" y="1434"/>
              <a:ext cx="5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  <a:endParaRPr lang="en-US" altLang="zh-CN"/>
            </a:p>
          </p:txBody>
        </p:sp>
      </p:grpSp>
      <p:sp>
        <p:nvSpPr>
          <p:cNvPr id="23589" name="圆角矩形 31"/>
          <p:cNvSpPr>
            <a:spLocks noChangeArrowheads="1"/>
          </p:cNvSpPr>
          <p:nvPr/>
        </p:nvSpPr>
        <p:spPr bwMode="auto">
          <a:xfrm>
            <a:off x="536575" y="895350"/>
            <a:ext cx="1454150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要点归纳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8"/>
          <p:cNvSpPr>
            <a:spLocks noChangeArrowheads="1"/>
          </p:cNvSpPr>
          <p:nvPr/>
        </p:nvSpPr>
        <p:spPr bwMode="auto">
          <a:xfrm>
            <a:off x="0" y="1141413"/>
            <a:ext cx="817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762000" eaLnBrk="0" hangingPunct="0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变式图形：图中的</a:t>
            </a:r>
            <a:r>
              <a:rPr lang="en-US" altLang="zh-CN" sz="2400">
                <a:latin typeface="Times New Roman" panose="02020603050405020304" pitchFamily="18" charset="0"/>
              </a:rPr>
              <a:t>∠</a:t>
            </a:r>
            <a:r>
              <a:rPr lang="zh-CN" altLang="zh-CN" sz="2400">
                <a:latin typeface="Times New Roman" panose="02020603050405020304" pitchFamily="18" charset="0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>
                <a:latin typeface="Times New Roman" panose="02020603050405020304" pitchFamily="18" charset="0"/>
              </a:rPr>
              <a:t>∠</a:t>
            </a:r>
            <a:r>
              <a:rPr lang="zh-CN" altLang="zh-CN" sz="2400">
                <a:latin typeface="Times New Roman" panose="02020603050405020304" pitchFamily="18" charset="0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都是同旁内角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579" name="Rectangle 19"/>
          <p:cNvSpPr>
            <a:spLocks noChangeArrowheads="1"/>
          </p:cNvSpPr>
          <p:nvPr/>
        </p:nvSpPr>
        <p:spPr bwMode="auto">
          <a:xfrm>
            <a:off x="771525" y="5367338"/>
            <a:ext cx="662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 eaLnBrk="0" hangingPunct="0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图形特征：在形如</a:t>
            </a:r>
            <a:r>
              <a:rPr lang="zh-CN" altLang="en-US" sz="2400">
                <a:latin typeface="Times New Roman" panose="02020603050405020304" pitchFamily="18" charset="0"/>
              </a:rPr>
              <a:t>“</a:t>
            </a:r>
            <a:r>
              <a:rPr lang="zh-CN" altLang="zh-CN" sz="2400">
                <a:solidFill>
                  <a:schemeClr val="hlink"/>
                </a:solidFill>
                <a:latin typeface="Times New Roman" panose="02020603050405020304" pitchFamily="18" charset="0"/>
              </a:rPr>
              <a:t>U</a:t>
            </a:r>
            <a:r>
              <a:rPr lang="zh-CN" altLang="zh-CN" sz="2400">
                <a:latin typeface="Times New Roman" panose="02020603050405020304" pitchFamily="18" charset="0"/>
              </a:rPr>
              <a:t>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的图形中有同旁内角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</a:rPr>
              <a:t>　</a:t>
            </a:r>
          </a:p>
        </p:txBody>
      </p:sp>
      <p:grpSp>
        <p:nvGrpSpPr>
          <p:cNvPr id="24580" name="组合 16"/>
          <p:cNvGrpSpPr/>
          <p:nvPr/>
        </p:nvGrpSpPr>
        <p:grpSpPr bwMode="auto">
          <a:xfrm>
            <a:off x="1955800" y="2141538"/>
            <a:ext cx="1376363" cy="1152525"/>
            <a:chOff x="3541" y="3493"/>
            <a:chExt cx="2166" cy="1814"/>
          </a:xfrm>
        </p:grpSpPr>
        <p:sp>
          <p:nvSpPr>
            <p:cNvPr id="24581" name="Line 23"/>
            <p:cNvSpPr>
              <a:spLocks noChangeShapeType="1"/>
            </p:cNvSpPr>
            <p:nvPr/>
          </p:nvSpPr>
          <p:spPr bwMode="auto">
            <a:xfrm>
              <a:off x="5251" y="3841"/>
              <a:ext cx="454" cy="90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2" name="Arc 34"/>
            <p:cNvSpPr>
              <a:spLocks noChangeArrowheads="1"/>
            </p:cNvSpPr>
            <p:nvPr/>
          </p:nvSpPr>
          <p:spPr bwMode="auto">
            <a:xfrm rot="16680000" flipH="1">
              <a:off x="5173" y="3806"/>
              <a:ext cx="119" cy="227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3" name="Arc 35"/>
            <p:cNvSpPr>
              <a:spLocks noChangeArrowheads="1"/>
            </p:cNvSpPr>
            <p:nvPr/>
          </p:nvSpPr>
          <p:spPr bwMode="auto">
            <a:xfrm rot="21420000" flipH="1">
              <a:off x="5491" y="4576"/>
              <a:ext cx="119" cy="227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4584" name="组合 10"/>
            <p:cNvGrpSpPr/>
            <p:nvPr/>
          </p:nvGrpSpPr>
          <p:grpSpPr bwMode="auto">
            <a:xfrm>
              <a:off x="3541" y="3493"/>
              <a:ext cx="2166" cy="1814"/>
              <a:chOff x="1259" y="3241"/>
              <a:chExt cx="2166" cy="1814"/>
            </a:xfrm>
          </p:grpSpPr>
          <p:sp>
            <p:nvSpPr>
              <p:cNvPr id="24585" name="Line 22"/>
              <p:cNvSpPr>
                <a:spLocks noChangeShapeType="1"/>
              </p:cNvSpPr>
              <p:nvPr/>
            </p:nvSpPr>
            <p:spPr bwMode="auto">
              <a:xfrm>
                <a:off x="1259" y="3241"/>
                <a:ext cx="1700" cy="34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6" name="Line 24"/>
              <p:cNvSpPr>
                <a:spLocks noChangeShapeType="1"/>
              </p:cNvSpPr>
              <p:nvPr/>
            </p:nvSpPr>
            <p:spPr bwMode="auto">
              <a:xfrm flipH="1">
                <a:off x="1725" y="4489"/>
                <a:ext cx="1701" cy="567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7" name="Text Box 42"/>
              <p:cNvSpPr txBox="1">
                <a:spLocks noChangeArrowheads="1"/>
              </p:cNvSpPr>
              <p:nvPr/>
            </p:nvSpPr>
            <p:spPr bwMode="auto">
              <a:xfrm>
                <a:off x="2464" y="3423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4588" name="Text Box 46"/>
              <p:cNvSpPr txBox="1">
                <a:spLocks noChangeArrowheads="1"/>
              </p:cNvSpPr>
              <p:nvPr/>
            </p:nvSpPr>
            <p:spPr bwMode="auto">
              <a:xfrm>
                <a:off x="2734" y="3975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grpSp>
        <p:nvGrpSpPr>
          <p:cNvPr id="24589" name="组合 6"/>
          <p:cNvGrpSpPr/>
          <p:nvPr/>
        </p:nvGrpSpPr>
        <p:grpSpPr bwMode="auto">
          <a:xfrm>
            <a:off x="4676775" y="2079625"/>
            <a:ext cx="1430338" cy="1041400"/>
            <a:chOff x="7059" y="3274"/>
            <a:chExt cx="2252" cy="1640"/>
          </a:xfrm>
        </p:grpSpPr>
        <p:sp>
          <p:nvSpPr>
            <p:cNvPr id="24590" name="Arc 36"/>
            <p:cNvSpPr>
              <a:spLocks noChangeArrowheads="1"/>
            </p:cNvSpPr>
            <p:nvPr/>
          </p:nvSpPr>
          <p:spPr bwMode="auto">
            <a:xfrm rot="12240000" flipH="1">
              <a:off x="7160" y="3855"/>
              <a:ext cx="119" cy="227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1" name="Arc 37"/>
            <p:cNvSpPr>
              <a:spLocks noChangeArrowheads="1"/>
            </p:cNvSpPr>
            <p:nvPr/>
          </p:nvSpPr>
          <p:spPr bwMode="auto">
            <a:xfrm rot="6420000" flipH="1">
              <a:off x="7231" y="4628"/>
              <a:ext cx="119" cy="227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4592" name="组合 5"/>
            <p:cNvGrpSpPr/>
            <p:nvPr/>
          </p:nvGrpSpPr>
          <p:grpSpPr bwMode="auto">
            <a:xfrm>
              <a:off x="7059" y="3274"/>
              <a:ext cx="2252" cy="1640"/>
              <a:chOff x="4482" y="3254"/>
              <a:chExt cx="2252" cy="1640"/>
            </a:xfrm>
          </p:grpSpPr>
          <p:sp>
            <p:nvSpPr>
              <p:cNvPr id="24593" name="Line 26"/>
              <p:cNvSpPr>
                <a:spLocks noChangeShapeType="1"/>
              </p:cNvSpPr>
              <p:nvPr/>
            </p:nvSpPr>
            <p:spPr bwMode="auto">
              <a:xfrm>
                <a:off x="4496" y="3920"/>
                <a:ext cx="113" cy="907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594" name="组合 4"/>
              <p:cNvGrpSpPr/>
              <p:nvPr/>
            </p:nvGrpSpPr>
            <p:grpSpPr bwMode="auto">
              <a:xfrm>
                <a:off x="4482" y="3254"/>
                <a:ext cx="2253" cy="1641"/>
                <a:chOff x="4482" y="3254"/>
                <a:chExt cx="2253" cy="1641"/>
              </a:xfrm>
            </p:grpSpPr>
            <p:sp>
              <p:nvSpPr>
                <p:cNvPr id="2459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482" y="3254"/>
                  <a:ext cx="1701" cy="68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96" name="Line 27"/>
                <p:cNvSpPr>
                  <a:spLocks noChangeShapeType="1"/>
                </p:cNvSpPr>
                <p:nvPr/>
              </p:nvSpPr>
              <p:spPr bwMode="auto">
                <a:xfrm>
                  <a:off x="4581" y="4827"/>
                  <a:ext cx="2155" cy="1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9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529" y="3652"/>
                  <a:ext cx="528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4598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629" y="4175"/>
                  <a:ext cx="528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2</a:t>
                  </a:r>
                  <a:endParaRPr lang="en-US" altLang="zh-CN"/>
                </a:p>
              </p:txBody>
            </p:sp>
          </p:grpSp>
        </p:grpSp>
      </p:grpSp>
      <p:grpSp>
        <p:nvGrpSpPr>
          <p:cNvPr id="24599" name="组合 3"/>
          <p:cNvGrpSpPr/>
          <p:nvPr/>
        </p:nvGrpSpPr>
        <p:grpSpPr bwMode="auto">
          <a:xfrm>
            <a:off x="1870075" y="3748088"/>
            <a:ext cx="1800225" cy="1087437"/>
            <a:chOff x="2945" y="5903"/>
            <a:chExt cx="2835" cy="1711"/>
          </a:xfrm>
        </p:grpSpPr>
        <p:sp>
          <p:nvSpPr>
            <p:cNvPr id="24600" name="Arc 39"/>
            <p:cNvSpPr>
              <a:spLocks noChangeArrowheads="1"/>
            </p:cNvSpPr>
            <p:nvPr/>
          </p:nvSpPr>
          <p:spPr bwMode="auto">
            <a:xfrm flipH="1">
              <a:off x="5434" y="7336"/>
              <a:ext cx="119" cy="227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4601" name="组合 2"/>
            <p:cNvGrpSpPr/>
            <p:nvPr/>
          </p:nvGrpSpPr>
          <p:grpSpPr bwMode="auto">
            <a:xfrm>
              <a:off x="2945" y="5903"/>
              <a:ext cx="2835" cy="1711"/>
              <a:chOff x="2945" y="5903"/>
              <a:chExt cx="2835" cy="1711"/>
            </a:xfrm>
          </p:grpSpPr>
          <p:sp>
            <p:nvSpPr>
              <p:cNvPr id="24602" name="Arc 38"/>
              <p:cNvSpPr>
                <a:spLocks noChangeArrowheads="1"/>
              </p:cNvSpPr>
              <p:nvPr/>
            </p:nvSpPr>
            <p:spPr bwMode="auto">
              <a:xfrm rot="5700000" flipH="1">
                <a:off x="3850" y="7379"/>
                <a:ext cx="119" cy="227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603" name="组合 1"/>
              <p:cNvGrpSpPr/>
              <p:nvPr/>
            </p:nvGrpSpPr>
            <p:grpSpPr bwMode="auto">
              <a:xfrm>
                <a:off x="2945" y="5903"/>
                <a:ext cx="2835" cy="1711"/>
                <a:chOff x="7458" y="3156"/>
                <a:chExt cx="2835" cy="1711"/>
              </a:xfrm>
            </p:grpSpPr>
            <p:sp>
              <p:nvSpPr>
                <p:cNvPr id="24604" name="Line 28"/>
                <p:cNvSpPr>
                  <a:spLocks noChangeShapeType="1"/>
                </p:cNvSpPr>
                <p:nvPr/>
              </p:nvSpPr>
              <p:spPr bwMode="auto">
                <a:xfrm>
                  <a:off x="7458" y="3156"/>
                  <a:ext cx="907" cy="1701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605" name="Line 29"/>
                <p:cNvSpPr>
                  <a:spLocks noChangeShapeType="1"/>
                </p:cNvSpPr>
                <p:nvPr/>
              </p:nvSpPr>
              <p:spPr bwMode="auto">
                <a:xfrm>
                  <a:off x="8365" y="4829"/>
                  <a:ext cx="1928" cy="1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606" name="Line 30"/>
                <p:cNvSpPr>
                  <a:spLocks noChangeShapeType="1"/>
                </p:cNvSpPr>
                <p:nvPr/>
              </p:nvSpPr>
              <p:spPr bwMode="auto">
                <a:xfrm flipH="1" flipV="1">
                  <a:off x="9257" y="3609"/>
                  <a:ext cx="1021" cy="1248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607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8281" y="4069"/>
                  <a:ext cx="528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460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9404" y="4147"/>
                  <a:ext cx="528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latin typeface="Times New Roman" panose="02020603050405020304" pitchFamily="18" charset="0"/>
                    </a:rPr>
                    <a:t>2</a:t>
                  </a:r>
                  <a:endParaRPr lang="en-US" altLang="zh-CN"/>
                </a:p>
              </p:txBody>
            </p:sp>
          </p:grpSp>
        </p:grpSp>
      </p:grpSp>
      <p:grpSp>
        <p:nvGrpSpPr>
          <p:cNvPr id="24609" name="组合 9"/>
          <p:cNvGrpSpPr/>
          <p:nvPr/>
        </p:nvGrpSpPr>
        <p:grpSpPr bwMode="auto">
          <a:xfrm>
            <a:off x="4770438" y="3870325"/>
            <a:ext cx="1368425" cy="1141413"/>
            <a:chOff x="7513" y="6034"/>
            <a:chExt cx="2154" cy="1798"/>
          </a:xfrm>
        </p:grpSpPr>
        <p:sp>
          <p:nvSpPr>
            <p:cNvPr id="24610" name="Arc 40"/>
            <p:cNvSpPr>
              <a:spLocks noChangeArrowheads="1"/>
            </p:cNvSpPr>
            <p:nvPr/>
          </p:nvSpPr>
          <p:spPr bwMode="auto">
            <a:xfrm rot="12540000" flipH="1">
              <a:off x="7647" y="6118"/>
              <a:ext cx="119" cy="227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1" name="Arc 41"/>
            <p:cNvSpPr>
              <a:spLocks noChangeArrowheads="1"/>
            </p:cNvSpPr>
            <p:nvPr/>
          </p:nvSpPr>
          <p:spPr bwMode="auto">
            <a:xfrm rot="17100000" flipH="1">
              <a:off x="9491" y="6141"/>
              <a:ext cx="119" cy="227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4612" name="组合 7"/>
            <p:cNvGrpSpPr/>
            <p:nvPr/>
          </p:nvGrpSpPr>
          <p:grpSpPr bwMode="auto">
            <a:xfrm>
              <a:off x="7513" y="6034"/>
              <a:ext cx="2154" cy="1798"/>
              <a:chOff x="11129" y="3115"/>
              <a:chExt cx="2154" cy="1798"/>
            </a:xfrm>
          </p:grpSpPr>
          <p:sp>
            <p:nvSpPr>
              <p:cNvPr id="24613" name="Line 31"/>
              <p:cNvSpPr>
                <a:spLocks noChangeShapeType="1"/>
              </p:cNvSpPr>
              <p:nvPr/>
            </p:nvSpPr>
            <p:spPr bwMode="auto">
              <a:xfrm>
                <a:off x="11129" y="3213"/>
                <a:ext cx="2154" cy="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14" name="Line 32"/>
              <p:cNvSpPr>
                <a:spLocks noChangeShapeType="1"/>
              </p:cNvSpPr>
              <p:nvPr/>
            </p:nvSpPr>
            <p:spPr bwMode="auto">
              <a:xfrm>
                <a:off x="11143" y="3199"/>
                <a:ext cx="567" cy="1588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15" name="Line 33"/>
              <p:cNvSpPr>
                <a:spLocks noChangeShapeType="1"/>
              </p:cNvSpPr>
              <p:nvPr/>
            </p:nvSpPr>
            <p:spPr bwMode="auto">
              <a:xfrm flipH="1">
                <a:off x="12943" y="3213"/>
                <a:ext cx="340" cy="170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16" name="Text Box 45"/>
              <p:cNvSpPr txBox="1">
                <a:spLocks noChangeArrowheads="1"/>
              </p:cNvSpPr>
              <p:nvPr/>
            </p:nvSpPr>
            <p:spPr bwMode="auto">
              <a:xfrm>
                <a:off x="11224" y="3129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4617" name="Text Box 49"/>
              <p:cNvSpPr txBox="1">
                <a:spLocks noChangeArrowheads="1"/>
              </p:cNvSpPr>
              <p:nvPr/>
            </p:nvSpPr>
            <p:spPr bwMode="auto">
              <a:xfrm>
                <a:off x="12666" y="3115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  <a:endParaRPr lang="en-US" altLang="zh-CN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271" name="矩形 11"/>
          <p:cNvSpPr>
            <a:spLocks noChangeArrowheads="1"/>
          </p:cNvSpPr>
          <p:nvPr/>
        </p:nvSpPr>
        <p:spPr bwMode="auto">
          <a:xfrm>
            <a:off x="539750" y="2133600"/>
            <a:ext cx="792003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理解掌握对顶角的概念及其性质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理解掌握同位角、内错角、同旁内角的概念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</a:p>
        </p:txBody>
      </p:sp>
      <p:sp>
        <p:nvSpPr>
          <p:cNvPr id="6147" name="MH_SubTitle_4"/>
          <p:cNvSpPr txBox="1">
            <a:spLocks noChangeArrowheads="1"/>
          </p:cNvSpPr>
          <p:nvPr/>
        </p:nvSpPr>
        <p:spPr bwMode="auto">
          <a:xfrm>
            <a:off x="3606800" y="1246188"/>
            <a:ext cx="19304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r>
              <a:rPr lang="zh-CN" altLang="en-US" sz="3200" b="1" dirty="0">
                <a:solidFill>
                  <a:srgbClr val="228B8B"/>
                </a:solidFill>
                <a:ea typeface="方正姚体" panose="02010601030101010101" pitchFamily="2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1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8"/>
          <p:cNvSpPr txBox="1">
            <a:spLocks noChangeArrowheads="1"/>
          </p:cNvSpPr>
          <p:nvPr/>
        </p:nvSpPr>
        <p:spPr bwMode="auto">
          <a:xfrm>
            <a:off x="1060450" y="1076325"/>
            <a:ext cx="763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变式图形：图中的</a:t>
            </a:r>
            <a:r>
              <a:rPr lang="en-US" altLang="zh-CN" sz="2400" b="1">
                <a:latin typeface="Times New Roman" panose="02020603050405020304" pitchFamily="18" charset="0"/>
              </a:rPr>
              <a:t>∠</a:t>
            </a:r>
            <a:r>
              <a:rPr lang="zh-CN" altLang="zh-CN" sz="2400" b="1">
                <a:latin typeface="Times New Roman" panose="02020603050405020304" pitchFamily="18" charset="0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b="1">
                <a:latin typeface="Times New Roman" panose="02020603050405020304" pitchFamily="18" charset="0"/>
              </a:rPr>
              <a:t>∠</a:t>
            </a:r>
            <a:r>
              <a:rPr lang="zh-CN" altLang="zh-CN" sz="2400" b="1">
                <a:latin typeface="Times New Roman" panose="02020603050405020304" pitchFamily="18" charset="0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都是内错角</a:t>
            </a:r>
          </a:p>
        </p:txBody>
      </p:sp>
      <p:sp>
        <p:nvSpPr>
          <p:cNvPr id="25603" name="Text Box 19"/>
          <p:cNvSpPr txBox="1">
            <a:spLocks noChangeArrowheads="1"/>
          </p:cNvSpPr>
          <p:nvPr/>
        </p:nvSpPr>
        <p:spPr bwMode="auto">
          <a:xfrm>
            <a:off x="1152525" y="5688013"/>
            <a:ext cx="734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图形特征：在形如</a:t>
            </a:r>
            <a:r>
              <a:rPr lang="zh-CN" altLang="en-US" sz="2400" b="1">
                <a:latin typeface="Times New Roman" panose="02020603050405020304" pitchFamily="18" charset="0"/>
              </a:rPr>
              <a:t>“</a:t>
            </a:r>
            <a:r>
              <a:rPr lang="zh-CN" altLang="zh-CN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Z</a:t>
            </a:r>
            <a:r>
              <a:rPr lang="zh-CN" altLang="zh-CN" sz="2400" b="1">
                <a:latin typeface="Times New Roman" panose="02020603050405020304" pitchFamily="18" charset="0"/>
              </a:rPr>
              <a:t>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的图形中有内错角。</a:t>
            </a:r>
          </a:p>
        </p:txBody>
      </p:sp>
      <p:grpSp>
        <p:nvGrpSpPr>
          <p:cNvPr id="25604" name="组合 9"/>
          <p:cNvGrpSpPr/>
          <p:nvPr/>
        </p:nvGrpSpPr>
        <p:grpSpPr bwMode="auto">
          <a:xfrm>
            <a:off x="2279650" y="1936750"/>
            <a:ext cx="1358900" cy="1782763"/>
            <a:chOff x="3110" y="3135"/>
            <a:chExt cx="2140" cy="2807"/>
          </a:xfrm>
        </p:grpSpPr>
        <p:sp>
          <p:nvSpPr>
            <p:cNvPr id="25605" name="Arc 33"/>
            <p:cNvSpPr>
              <a:spLocks noChangeArrowheads="1"/>
            </p:cNvSpPr>
            <p:nvPr/>
          </p:nvSpPr>
          <p:spPr bwMode="auto">
            <a:xfrm rot="17100000" flipH="1">
              <a:off x="4208" y="3313"/>
              <a:ext cx="244" cy="370"/>
            </a:xfrm>
            <a:custGeom>
              <a:avLst/>
              <a:gdLst>
                <a:gd name="T0" fmla="*/ 4791 w 20471"/>
                <a:gd name="T1" fmla="*/ 0 h 21062"/>
                <a:gd name="T2" fmla="*/ 20470 w 20471"/>
                <a:gd name="T3" fmla="*/ 14170 h 21062"/>
                <a:gd name="T4" fmla="*/ 4791 w 20471"/>
                <a:gd name="T5" fmla="*/ 0 h 21062"/>
                <a:gd name="T6" fmla="*/ 20470 w 20471"/>
                <a:gd name="T7" fmla="*/ 14170 h 21062"/>
                <a:gd name="T8" fmla="*/ 0 w 20471"/>
                <a:gd name="T9" fmla="*/ 21062 h 2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6" name="Arc 34"/>
            <p:cNvSpPr>
              <a:spLocks noChangeArrowheads="1"/>
            </p:cNvSpPr>
            <p:nvPr/>
          </p:nvSpPr>
          <p:spPr bwMode="auto">
            <a:xfrm rot="6600000" flipH="1">
              <a:off x="3575" y="5236"/>
              <a:ext cx="244" cy="370"/>
            </a:xfrm>
            <a:custGeom>
              <a:avLst/>
              <a:gdLst>
                <a:gd name="T0" fmla="*/ 4791 w 20471"/>
                <a:gd name="T1" fmla="*/ 0 h 21062"/>
                <a:gd name="T2" fmla="*/ 20470 w 20471"/>
                <a:gd name="T3" fmla="*/ 14170 h 21062"/>
                <a:gd name="T4" fmla="*/ 4791 w 20471"/>
                <a:gd name="T5" fmla="*/ 0 h 21062"/>
                <a:gd name="T6" fmla="*/ 20470 w 20471"/>
                <a:gd name="T7" fmla="*/ 14170 h 21062"/>
                <a:gd name="T8" fmla="*/ 0 w 20471"/>
                <a:gd name="T9" fmla="*/ 21062 h 2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607" name="组合 8"/>
            <p:cNvGrpSpPr/>
            <p:nvPr/>
          </p:nvGrpSpPr>
          <p:grpSpPr bwMode="auto">
            <a:xfrm>
              <a:off x="3110" y="3135"/>
              <a:ext cx="2140" cy="2807"/>
              <a:chOff x="963" y="3135"/>
              <a:chExt cx="2140" cy="2807"/>
            </a:xfrm>
          </p:grpSpPr>
          <p:sp>
            <p:nvSpPr>
              <p:cNvPr id="25608" name="Line 21"/>
              <p:cNvSpPr>
                <a:spLocks noChangeShapeType="1"/>
              </p:cNvSpPr>
              <p:nvPr/>
            </p:nvSpPr>
            <p:spPr bwMode="auto">
              <a:xfrm flipV="1">
                <a:off x="963" y="3135"/>
                <a:ext cx="1474" cy="9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9" name="Line 22"/>
              <p:cNvSpPr>
                <a:spLocks noChangeShapeType="1"/>
              </p:cNvSpPr>
              <p:nvPr/>
            </p:nvSpPr>
            <p:spPr bwMode="auto">
              <a:xfrm flipH="1">
                <a:off x="1416" y="3135"/>
                <a:ext cx="1020" cy="23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0" name="Line 23"/>
              <p:cNvSpPr>
                <a:spLocks noChangeShapeType="1"/>
              </p:cNvSpPr>
              <p:nvPr/>
            </p:nvSpPr>
            <p:spPr bwMode="auto">
              <a:xfrm>
                <a:off x="1402" y="5489"/>
                <a:ext cx="1701" cy="45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1" name="Text Box 41"/>
              <p:cNvSpPr txBox="1">
                <a:spLocks noChangeArrowheads="1"/>
              </p:cNvSpPr>
              <p:nvPr/>
            </p:nvSpPr>
            <p:spPr bwMode="auto">
              <a:xfrm>
                <a:off x="1662" y="3358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5612" name="Text Box 42"/>
              <p:cNvSpPr txBox="1">
                <a:spLocks noChangeArrowheads="1"/>
              </p:cNvSpPr>
              <p:nvPr/>
            </p:nvSpPr>
            <p:spPr bwMode="auto">
              <a:xfrm>
                <a:off x="1593" y="4898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grpSp>
        <p:nvGrpSpPr>
          <p:cNvPr id="25613" name="组合 7"/>
          <p:cNvGrpSpPr/>
          <p:nvPr/>
        </p:nvGrpSpPr>
        <p:grpSpPr bwMode="auto">
          <a:xfrm>
            <a:off x="5192713" y="1925638"/>
            <a:ext cx="1187450" cy="1738312"/>
            <a:chOff x="7697" y="3117"/>
            <a:chExt cx="1870" cy="2739"/>
          </a:xfrm>
        </p:grpSpPr>
        <p:sp>
          <p:nvSpPr>
            <p:cNvPr id="25614" name="Arc 35"/>
            <p:cNvSpPr>
              <a:spLocks noChangeArrowheads="1"/>
            </p:cNvSpPr>
            <p:nvPr/>
          </p:nvSpPr>
          <p:spPr bwMode="auto">
            <a:xfrm rot="10980000" flipH="1">
              <a:off x="8042" y="3117"/>
              <a:ext cx="244" cy="370"/>
            </a:xfrm>
            <a:custGeom>
              <a:avLst/>
              <a:gdLst>
                <a:gd name="T0" fmla="*/ 4791 w 20471"/>
                <a:gd name="T1" fmla="*/ 0 h 21062"/>
                <a:gd name="T2" fmla="*/ 20470 w 20471"/>
                <a:gd name="T3" fmla="*/ 14170 h 21062"/>
                <a:gd name="T4" fmla="*/ 4791 w 20471"/>
                <a:gd name="T5" fmla="*/ 0 h 21062"/>
                <a:gd name="T6" fmla="*/ 20470 w 20471"/>
                <a:gd name="T7" fmla="*/ 14170 h 21062"/>
                <a:gd name="T8" fmla="*/ 0 w 20471"/>
                <a:gd name="T9" fmla="*/ 21062 h 2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5" name="Arc 36"/>
            <p:cNvSpPr>
              <a:spLocks noChangeArrowheads="1"/>
            </p:cNvSpPr>
            <p:nvPr/>
          </p:nvSpPr>
          <p:spPr bwMode="auto">
            <a:xfrm rot="20880000" flipH="1">
              <a:off x="8906" y="5097"/>
              <a:ext cx="244" cy="370"/>
            </a:xfrm>
            <a:custGeom>
              <a:avLst/>
              <a:gdLst>
                <a:gd name="T0" fmla="*/ 4791 w 20471"/>
                <a:gd name="T1" fmla="*/ 0 h 21062"/>
                <a:gd name="T2" fmla="*/ 20470 w 20471"/>
                <a:gd name="T3" fmla="*/ 14170 h 21062"/>
                <a:gd name="T4" fmla="*/ 4791 w 20471"/>
                <a:gd name="T5" fmla="*/ 0 h 21062"/>
                <a:gd name="T6" fmla="*/ 20470 w 20471"/>
                <a:gd name="T7" fmla="*/ 14170 h 21062"/>
                <a:gd name="T8" fmla="*/ 0 w 20471"/>
                <a:gd name="T9" fmla="*/ 21062 h 2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616" name="组合 6"/>
            <p:cNvGrpSpPr/>
            <p:nvPr/>
          </p:nvGrpSpPr>
          <p:grpSpPr bwMode="auto">
            <a:xfrm>
              <a:off x="7697" y="3136"/>
              <a:ext cx="1871" cy="2721"/>
              <a:chOff x="4081" y="3136"/>
              <a:chExt cx="1871" cy="2721"/>
            </a:xfrm>
          </p:grpSpPr>
          <p:sp>
            <p:nvSpPr>
              <p:cNvPr id="25617" name="Line 24"/>
              <p:cNvSpPr>
                <a:spLocks noChangeShapeType="1"/>
              </p:cNvSpPr>
              <p:nvPr/>
            </p:nvSpPr>
            <p:spPr bwMode="auto">
              <a:xfrm>
                <a:off x="4364" y="3149"/>
                <a:ext cx="1588" cy="3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8" name="Line 25"/>
              <p:cNvSpPr>
                <a:spLocks noChangeShapeType="1"/>
              </p:cNvSpPr>
              <p:nvPr/>
            </p:nvSpPr>
            <p:spPr bwMode="auto">
              <a:xfrm>
                <a:off x="4365" y="3136"/>
                <a:ext cx="1247" cy="21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9" name="Line 26"/>
              <p:cNvSpPr>
                <a:spLocks noChangeShapeType="1"/>
              </p:cNvSpPr>
              <p:nvPr/>
            </p:nvSpPr>
            <p:spPr bwMode="auto">
              <a:xfrm flipH="1">
                <a:off x="4081" y="5291"/>
                <a:ext cx="1588" cy="56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0" name="Text Box 43"/>
              <p:cNvSpPr txBox="1">
                <a:spLocks noChangeArrowheads="1"/>
              </p:cNvSpPr>
              <p:nvPr/>
            </p:nvSpPr>
            <p:spPr bwMode="auto">
              <a:xfrm>
                <a:off x="4614" y="3147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5621" name="Text Box 46"/>
              <p:cNvSpPr txBox="1">
                <a:spLocks noChangeArrowheads="1"/>
              </p:cNvSpPr>
              <p:nvPr/>
            </p:nvSpPr>
            <p:spPr bwMode="auto">
              <a:xfrm>
                <a:off x="4886" y="4815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  <a:endParaRPr lang="en-US" altLang="zh-CN"/>
              </a:p>
            </p:txBody>
          </p:sp>
        </p:grpSp>
      </p:grpSp>
      <p:grpSp>
        <p:nvGrpSpPr>
          <p:cNvPr id="25622" name="组合 2"/>
          <p:cNvGrpSpPr/>
          <p:nvPr/>
        </p:nvGrpSpPr>
        <p:grpSpPr bwMode="auto">
          <a:xfrm>
            <a:off x="2274888" y="3886200"/>
            <a:ext cx="1223962" cy="1573213"/>
            <a:chOff x="7043" y="5942"/>
            <a:chExt cx="1926" cy="2478"/>
          </a:xfrm>
        </p:grpSpPr>
        <p:sp>
          <p:nvSpPr>
            <p:cNvPr id="25623" name="Arc 37"/>
            <p:cNvSpPr>
              <a:spLocks noChangeArrowheads="1"/>
            </p:cNvSpPr>
            <p:nvPr/>
          </p:nvSpPr>
          <p:spPr bwMode="auto">
            <a:xfrm rot="2460000" flipH="1">
              <a:off x="8388" y="7697"/>
              <a:ext cx="244" cy="370"/>
            </a:xfrm>
            <a:custGeom>
              <a:avLst/>
              <a:gdLst>
                <a:gd name="T0" fmla="*/ 4791 w 20471"/>
                <a:gd name="T1" fmla="*/ 0 h 21062"/>
                <a:gd name="T2" fmla="*/ 20470 w 20471"/>
                <a:gd name="T3" fmla="*/ 14170 h 21062"/>
                <a:gd name="T4" fmla="*/ 4791 w 20471"/>
                <a:gd name="T5" fmla="*/ 0 h 21062"/>
                <a:gd name="T6" fmla="*/ 20470 w 20471"/>
                <a:gd name="T7" fmla="*/ 14170 h 21062"/>
                <a:gd name="T8" fmla="*/ 0 w 20471"/>
                <a:gd name="T9" fmla="*/ 21062 h 2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4" name="Arc 38"/>
            <p:cNvSpPr>
              <a:spLocks noChangeArrowheads="1"/>
            </p:cNvSpPr>
            <p:nvPr/>
          </p:nvSpPr>
          <p:spPr bwMode="auto">
            <a:xfrm rot="14400000" flipH="1">
              <a:off x="7682" y="6809"/>
              <a:ext cx="244" cy="370"/>
            </a:xfrm>
            <a:custGeom>
              <a:avLst/>
              <a:gdLst>
                <a:gd name="T0" fmla="*/ 4791 w 20471"/>
                <a:gd name="T1" fmla="*/ 0 h 21062"/>
                <a:gd name="T2" fmla="*/ 20470 w 20471"/>
                <a:gd name="T3" fmla="*/ 14170 h 21062"/>
                <a:gd name="T4" fmla="*/ 4791 w 20471"/>
                <a:gd name="T5" fmla="*/ 0 h 21062"/>
                <a:gd name="T6" fmla="*/ 20470 w 20471"/>
                <a:gd name="T7" fmla="*/ 14170 h 21062"/>
                <a:gd name="T8" fmla="*/ 0 w 20471"/>
                <a:gd name="T9" fmla="*/ 21062 h 2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625" name="组合 1"/>
            <p:cNvGrpSpPr/>
            <p:nvPr/>
          </p:nvGrpSpPr>
          <p:grpSpPr bwMode="auto">
            <a:xfrm>
              <a:off x="7043" y="5942"/>
              <a:ext cx="1927" cy="2479"/>
              <a:chOff x="7313" y="3135"/>
              <a:chExt cx="1927" cy="2479"/>
            </a:xfrm>
          </p:grpSpPr>
          <p:sp>
            <p:nvSpPr>
              <p:cNvPr id="25626" name="Line 27"/>
              <p:cNvSpPr>
                <a:spLocks noChangeShapeType="1"/>
              </p:cNvSpPr>
              <p:nvPr/>
            </p:nvSpPr>
            <p:spPr bwMode="auto">
              <a:xfrm flipV="1">
                <a:off x="7313" y="3914"/>
                <a:ext cx="681" cy="170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7" name="Line 28"/>
              <p:cNvSpPr>
                <a:spLocks noChangeShapeType="1"/>
              </p:cNvSpPr>
              <p:nvPr/>
            </p:nvSpPr>
            <p:spPr bwMode="auto">
              <a:xfrm>
                <a:off x="7993" y="3929"/>
                <a:ext cx="907" cy="147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8" name="Line 29"/>
              <p:cNvSpPr>
                <a:spLocks noChangeShapeType="1"/>
              </p:cNvSpPr>
              <p:nvPr/>
            </p:nvSpPr>
            <p:spPr bwMode="auto">
              <a:xfrm flipV="1">
                <a:off x="8900" y="3135"/>
                <a:ext cx="340" cy="226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9" name="Text Box 44"/>
              <p:cNvSpPr txBox="1">
                <a:spLocks noChangeArrowheads="1"/>
              </p:cNvSpPr>
              <p:nvPr/>
            </p:nvSpPr>
            <p:spPr bwMode="auto">
              <a:xfrm>
                <a:off x="7778" y="4136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5630" name="Text Box 47"/>
              <p:cNvSpPr txBox="1">
                <a:spLocks noChangeArrowheads="1"/>
              </p:cNvSpPr>
              <p:nvPr/>
            </p:nvSpPr>
            <p:spPr bwMode="auto">
              <a:xfrm>
                <a:off x="8531" y="4307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  <a:endParaRPr lang="en-US" altLang="zh-CN"/>
              </a:p>
            </p:txBody>
          </p:sp>
        </p:grpSp>
      </p:grpSp>
      <p:grpSp>
        <p:nvGrpSpPr>
          <p:cNvPr id="25631" name="组合 5"/>
          <p:cNvGrpSpPr/>
          <p:nvPr/>
        </p:nvGrpSpPr>
        <p:grpSpPr bwMode="auto">
          <a:xfrm>
            <a:off x="5226050" y="4006850"/>
            <a:ext cx="1627188" cy="1370013"/>
            <a:chOff x="9707" y="6086"/>
            <a:chExt cx="2561" cy="2156"/>
          </a:xfrm>
        </p:grpSpPr>
        <p:sp>
          <p:nvSpPr>
            <p:cNvPr id="25632" name="Arc 39"/>
            <p:cNvSpPr>
              <a:spLocks noChangeArrowheads="1"/>
            </p:cNvSpPr>
            <p:nvPr/>
          </p:nvSpPr>
          <p:spPr bwMode="auto">
            <a:xfrm rot="5040000" flipH="1">
              <a:off x="9770" y="7657"/>
              <a:ext cx="244" cy="370"/>
            </a:xfrm>
            <a:custGeom>
              <a:avLst/>
              <a:gdLst>
                <a:gd name="T0" fmla="*/ 4791 w 20471"/>
                <a:gd name="T1" fmla="*/ 0 h 21062"/>
                <a:gd name="T2" fmla="*/ 20470 w 20471"/>
                <a:gd name="T3" fmla="*/ 14170 h 21062"/>
                <a:gd name="T4" fmla="*/ 4791 w 20471"/>
                <a:gd name="T5" fmla="*/ 0 h 21062"/>
                <a:gd name="T6" fmla="*/ 20470 w 20471"/>
                <a:gd name="T7" fmla="*/ 14170 h 21062"/>
                <a:gd name="T8" fmla="*/ 0 w 20471"/>
                <a:gd name="T9" fmla="*/ 21062 h 2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3" name="Arc 40"/>
            <p:cNvSpPr>
              <a:spLocks noChangeArrowheads="1"/>
            </p:cNvSpPr>
            <p:nvPr/>
          </p:nvSpPr>
          <p:spPr bwMode="auto">
            <a:xfrm rot="15120000" flipH="1">
              <a:off x="11297" y="6376"/>
              <a:ext cx="244" cy="370"/>
            </a:xfrm>
            <a:custGeom>
              <a:avLst/>
              <a:gdLst>
                <a:gd name="T0" fmla="*/ 4791 w 20471"/>
                <a:gd name="T1" fmla="*/ 0 h 21062"/>
                <a:gd name="T2" fmla="*/ 20470 w 20471"/>
                <a:gd name="T3" fmla="*/ 14170 h 21062"/>
                <a:gd name="T4" fmla="*/ 4791 w 20471"/>
                <a:gd name="T5" fmla="*/ 0 h 21062"/>
                <a:gd name="T6" fmla="*/ 20470 w 20471"/>
                <a:gd name="T7" fmla="*/ 14170 h 21062"/>
                <a:gd name="T8" fmla="*/ 0 w 20471"/>
                <a:gd name="T9" fmla="*/ 21062 h 2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634" name="组合 3"/>
            <p:cNvGrpSpPr/>
            <p:nvPr/>
          </p:nvGrpSpPr>
          <p:grpSpPr bwMode="auto">
            <a:xfrm>
              <a:off x="9763" y="6086"/>
              <a:ext cx="2505" cy="2156"/>
              <a:chOff x="10570" y="3620"/>
              <a:chExt cx="2505" cy="2156"/>
            </a:xfrm>
          </p:grpSpPr>
          <p:sp>
            <p:nvSpPr>
              <p:cNvPr id="25635" name="Line 30"/>
              <p:cNvSpPr>
                <a:spLocks noChangeShapeType="1"/>
              </p:cNvSpPr>
              <p:nvPr/>
            </p:nvSpPr>
            <p:spPr bwMode="auto">
              <a:xfrm>
                <a:off x="10570" y="3620"/>
                <a:ext cx="1" cy="21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36" name="Line 31"/>
              <p:cNvSpPr>
                <a:spLocks noChangeShapeType="1"/>
              </p:cNvSpPr>
              <p:nvPr/>
            </p:nvSpPr>
            <p:spPr bwMode="auto">
              <a:xfrm flipV="1">
                <a:off x="10601" y="3816"/>
                <a:ext cx="1588" cy="19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37" name="Line 32"/>
              <p:cNvSpPr>
                <a:spLocks noChangeShapeType="1"/>
              </p:cNvSpPr>
              <p:nvPr/>
            </p:nvSpPr>
            <p:spPr bwMode="auto">
              <a:xfrm>
                <a:off x="12168" y="3816"/>
                <a:ext cx="907" cy="170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38" name="Text Box 45"/>
              <p:cNvSpPr txBox="1">
                <a:spLocks noChangeArrowheads="1"/>
              </p:cNvSpPr>
              <p:nvPr/>
            </p:nvSpPr>
            <p:spPr bwMode="auto">
              <a:xfrm>
                <a:off x="10570" y="4647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5639" name="Text Box 48"/>
              <p:cNvSpPr txBox="1">
                <a:spLocks noChangeArrowheads="1"/>
              </p:cNvSpPr>
              <p:nvPr/>
            </p:nvSpPr>
            <p:spPr bwMode="auto">
              <a:xfrm>
                <a:off x="11911" y="4168"/>
                <a:ext cx="5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  <a:endParaRPr lang="en-US" altLang="zh-CN"/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295275" y="1236663"/>
            <a:ext cx="8528050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如图，直线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DE,BC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被直线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所截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</a:rPr>
              <a:t>∠1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</a:rPr>
              <a:t>∠2</a:t>
            </a:r>
            <a:r>
              <a:rPr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∠1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400" b="1" dirty="0">
                <a:latin typeface="Times New Roman" panose="02020603050405020304" pitchFamily="18" charset="0"/>
              </a:rPr>
              <a:t>∠3</a:t>
            </a:r>
            <a:r>
              <a:rPr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</a:rPr>
              <a:t>∠1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400" b="1" dirty="0">
                <a:latin typeface="Times New Roman" panose="02020603050405020304" pitchFamily="18" charset="0"/>
              </a:rPr>
              <a:t>∠4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各是什么角？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如果</a:t>
            </a:r>
            <a:r>
              <a:rPr lang="en-US" altLang="zh-CN" sz="2400" b="1" dirty="0">
                <a:latin typeface="Times New Roman" panose="02020603050405020304" pitchFamily="18" charset="0"/>
              </a:rPr>
              <a:t>∠1=∠4</a:t>
            </a:r>
            <a:r>
              <a:rPr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那么</a:t>
            </a:r>
            <a:r>
              <a:rPr lang="en-US" altLang="zh-CN" sz="2400" b="1" dirty="0">
                <a:latin typeface="Times New Roman" panose="02020603050405020304" pitchFamily="18" charset="0"/>
              </a:rPr>
              <a:t>∠1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</a:rPr>
              <a:t>∠2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相等吗？</a:t>
            </a:r>
            <a:r>
              <a:rPr lang="en-US" altLang="zh-CN" sz="2400" b="1" dirty="0">
                <a:latin typeface="Times New Roman" panose="02020603050405020304" pitchFamily="18" charset="0"/>
              </a:rPr>
              <a:t>∠1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</a:rPr>
              <a:t>∠3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互补吗？为什么？</a:t>
            </a:r>
          </a:p>
        </p:txBody>
      </p:sp>
      <p:grpSp>
        <p:nvGrpSpPr>
          <p:cNvPr id="26627" name="Group 19"/>
          <p:cNvGrpSpPr/>
          <p:nvPr/>
        </p:nvGrpSpPr>
        <p:grpSpPr bwMode="auto">
          <a:xfrm>
            <a:off x="6346825" y="3357563"/>
            <a:ext cx="2505075" cy="2166937"/>
            <a:chOff x="124" y="-544"/>
            <a:chExt cx="5130" cy="4129"/>
          </a:xfrm>
        </p:grpSpPr>
        <p:sp>
          <p:nvSpPr>
            <p:cNvPr id="26628" name="AutoShape 47"/>
            <p:cNvSpPr>
              <a:spLocks noChangeAspect="1" noChangeArrowheads="1" noTextEdit="1"/>
            </p:cNvSpPr>
            <p:nvPr/>
          </p:nvSpPr>
          <p:spPr bwMode="auto">
            <a:xfrm>
              <a:off x="439" y="-544"/>
              <a:ext cx="4815" cy="3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6629" name="Arc 49"/>
            <p:cNvSpPr>
              <a:spLocks noChangeArrowheads="1"/>
            </p:cNvSpPr>
            <p:nvPr/>
          </p:nvSpPr>
          <p:spPr bwMode="auto">
            <a:xfrm>
              <a:off x="360" y="2927"/>
              <a:ext cx="285" cy="213"/>
            </a:xfrm>
            <a:custGeom>
              <a:avLst/>
              <a:gdLst>
                <a:gd name="T0" fmla="*/ 15873 w 21600"/>
                <a:gd name="T1" fmla="*/ -1 h 14649"/>
                <a:gd name="T2" fmla="*/ 21600 w 21600"/>
                <a:gd name="T3" fmla="*/ 14649 h 14649"/>
                <a:gd name="T4" fmla="*/ 15873 w 21600"/>
                <a:gd name="T5" fmla="*/ -1 h 14649"/>
                <a:gd name="T6" fmla="*/ 21600 w 21600"/>
                <a:gd name="T7" fmla="*/ 14649 h 14649"/>
                <a:gd name="T8" fmla="*/ 0 w 21600"/>
                <a:gd name="T9" fmla="*/ 14649 h 14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14649" fill="none">
                  <a:moveTo>
                    <a:pt x="15873" y="-1"/>
                  </a:moveTo>
                  <a:cubicBezTo>
                    <a:pt x="19555" y="3989"/>
                    <a:pt x="21600" y="9219"/>
                    <a:pt x="21600" y="14649"/>
                  </a:cubicBezTo>
                </a:path>
                <a:path w="21600" h="14649" stroke="0">
                  <a:moveTo>
                    <a:pt x="15873" y="-1"/>
                  </a:moveTo>
                  <a:cubicBezTo>
                    <a:pt x="19555" y="3989"/>
                    <a:pt x="21600" y="9219"/>
                    <a:pt x="21600" y="14649"/>
                  </a:cubicBezTo>
                  <a:lnTo>
                    <a:pt x="0" y="14649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0" name="Arc 50"/>
            <p:cNvSpPr>
              <a:spLocks noChangeArrowheads="1"/>
            </p:cNvSpPr>
            <p:nvPr/>
          </p:nvSpPr>
          <p:spPr bwMode="auto">
            <a:xfrm>
              <a:off x="1545" y="1570"/>
              <a:ext cx="315" cy="237"/>
            </a:xfrm>
            <a:custGeom>
              <a:avLst/>
              <a:gdLst>
                <a:gd name="T0" fmla="*/ 6207 w 21595"/>
                <a:gd name="T1" fmla="*/ 15159 h 15159"/>
                <a:gd name="T2" fmla="*/ 0 w 21595"/>
                <a:gd name="T3" fmla="*/ 479 h 15159"/>
                <a:gd name="T4" fmla="*/ 6207 w 21595"/>
                <a:gd name="T5" fmla="*/ 15159 h 15159"/>
                <a:gd name="T6" fmla="*/ 0 w 21595"/>
                <a:gd name="T7" fmla="*/ 479 h 15159"/>
                <a:gd name="T8" fmla="*/ 21595 w 21595"/>
                <a:gd name="T9" fmla="*/ 0 h 15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95" h="15159" fill="none">
                  <a:moveTo>
                    <a:pt x="6207" y="15159"/>
                  </a:moveTo>
                  <a:cubicBezTo>
                    <a:pt x="2343" y="11236"/>
                    <a:pt x="122" y="5985"/>
                    <a:pt x="0" y="479"/>
                  </a:cubicBezTo>
                </a:path>
                <a:path w="21595" h="15159" stroke="0">
                  <a:moveTo>
                    <a:pt x="6207" y="15159"/>
                  </a:moveTo>
                  <a:cubicBezTo>
                    <a:pt x="2343" y="11236"/>
                    <a:pt x="122" y="5985"/>
                    <a:pt x="0" y="479"/>
                  </a:cubicBezTo>
                  <a:lnTo>
                    <a:pt x="21595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1" name="Arc 51"/>
            <p:cNvSpPr>
              <a:spLocks noChangeArrowheads="1"/>
            </p:cNvSpPr>
            <p:nvPr/>
          </p:nvSpPr>
          <p:spPr bwMode="auto">
            <a:xfrm>
              <a:off x="1725" y="1577"/>
              <a:ext cx="315" cy="198"/>
            </a:xfrm>
            <a:custGeom>
              <a:avLst/>
              <a:gdLst>
                <a:gd name="T0" fmla="*/ 37699 w 37699"/>
                <a:gd name="T1" fmla="*/ 0 h 21600"/>
                <a:gd name="T2" fmla="*/ 16099 w 37699"/>
                <a:gd name="T3" fmla="*/ 21600 h 21600"/>
                <a:gd name="T4" fmla="*/ 0 w 37699"/>
                <a:gd name="T5" fmla="*/ 14400 h 21600"/>
                <a:gd name="T6" fmla="*/ 37699 w 37699"/>
                <a:gd name="T7" fmla="*/ 0 h 21600"/>
                <a:gd name="T8" fmla="*/ 16099 w 37699"/>
                <a:gd name="T9" fmla="*/ 21600 h 21600"/>
                <a:gd name="T10" fmla="*/ 0 w 37699"/>
                <a:gd name="T11" fmla="*/ 14400 h 21600"/>
                <a:gd name="T12" fmla="*/ 16099 w 37699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99" h="21600" fill="none">
                  <a:moveTo>
                    <a:pt x="37699" y="0"/>
                  </a:moveTo>
                  <a:cubicBezTo>
                    <a:pt x="37699" y="11929"/>
                    <a:pt x="28028" y="21600"/>
                    <a:pt x="16099" y="21600"/>
                  </a:cubicBezTo>
                  <a:cubicBezTo>
                    <a:pt x="9952" y="21600"/>
                    <a:pt x="4097" y="18981"/>
                    <a:pt x="0" y="14400"/>
                  </a:cubicBezTo>
                </a:path>
                <a:path w="37699" h="21600" stroke="0">
                  <a:moveTo>
                    <a:pt x="37699" y="0"/>
                  </a:moveTo>
                  <a:cubicBezTo>
                    <a:pt x="37699" y="11929"/>
                    <a:pt x="28028" y="21600"/>
                    <a:pt x="16099" y="21600"/>
                  </a:cubicBezTo>
                  <a:cubicBezTo>
                    <a:pt x="9952" y="21600"/>
                    <a:pt x="4097" y="18981"/>
                    <a:pt x="0" y="14400"/>
                  </a:cubicBezTo>
                  <a:lnTo>
                    <a:pt x="16099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2" name="Arc 52"/>
            <p:cNvSpPr>
              <a:spLocks noChangeArrowheads="1"/>
            </p:cNvSpPr>
            <p:nvPr/>
          </p:nvSpPr>
          <p:spPr bwMode="auto">
            <a:xfrm>
              <a:off x="1860" y="1345"/>
              <a:ext cx="300" cy="232"/>
            </a:xfrm>
            <a:custGeom>
              <a:avLst/>
              <a:gdLst>
                <a:gd name="T0" fmla="*/ 15324 w 21600"/>
                <a:gd name="T1" fmla="*/ 0 h 15728"/>
                <a:gd name="T2" fmla="*/ 21600 w 21600"/>
                <a:gd name="T3" fmla="*/ 15222 h 15728"/>
                <a:gd name="T4" fmla="*/ 21594 w 21600"/>
                <a:gd name="T5" fmla="*/ 15728 h 15728"/>
                <a:gd name="T6" fmla="*/ 15324 w 21600"/>
                <a:gd name="T7" fmla="*/ 0 h 15728"/>
                <a:gd name="T8" fmla="*/ 21600 w 21600"/>
                <a:gd name="T9" fmla="*/ 15222 h 15728"/>
                <a:gd name="T10" fmla="*/ 21594 w 21600"/>
                <a:gd name="T11" fmla="*/ 15728 h 15728"/>
                <a:gd name="T12" fmla="*/ 0 w 21600"/>
                <a:gd name="T13" fmla="*/ 15222 h 15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15728" fill="none">
                  <a:moveTo>
                    <a:pt x="15324" y="0"/>
                  </a:moveTo>
                  <a:cubicBezTo>
                    <a:pt x="19344" y="4046"/>
                    <a:pt x="21600" y="9518"/>
                    <a:pt x="21600" y="15222"/>
                  </a:cubicBezTo>
                  <a:cubicBezTo>
                    <a:pt x="21600" y="15390"/>
                    <a:pt x="21598" y="15559"/>
                    <a:pt x="21594" y="15728"/>
                  </a:cubicBezTo>
                </a:path>
                <a:path w="21600" h="15728" stroke="0">
                  <a:moveTo>
                    <a:pt x="15324" y="0"/>
                  </a:moveTo>
                  <a:cubicBezTo>
                    <a:pt x="19344" y="4046"/>
                    <a:pt x="21600" y="9518"/>
                    <a:pt x="21600" y="15222"/>
                  </a:cubicBezTo>
                  <a:cubicBezTo>
                    <a:pt x="21600" y="15390"/>
                    <a:pt x="21598" y="15559"/>
                    <a:pt x="21594" y="15728"/>
                  </a:cubicBezTo>
                  <a:lnTo>
                    <a:pt x="0" y="15222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3" name="Line 53"/>
            <p:cNvSpPr>
              <a:spLocks noChangeShapeType="1"/>
            </p:cNvSpPr>
            <p:nvPr/>
          </p:nvSpPr>
          <p:spPr bwMode="auto">
            <a:xfrm flipH="1">
              <a:off x="360" y="197"/>
              <a:ext cx="2820" cy="294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4" name="Line 54"/>
            <p:cNvSpPr>
              <a:spLocks noChangeShapeType="1"/>
            </p:cNvSpPr>
            <p:nvPr/>
          </p:nvSpPr>
          <p:spPr bwMode="auto">
            <a:xfrm>
              <a:off x="360" y="3140"/>
              <a:ext cx="4275" cy="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5" name="Line 55"/>
            <p:cNvSpPr>
              <a:spLocks noChangeShapeType="1"/>
            </p:cNvSpPr>
            <p:nvPr/>
          </p:nvSpPr>
          <p:spPr bwMode="auto">
            <a:xfrm flipH="1">
              <a:off x="525" y="1562"/>
              <a:ext cx="3960" cy="1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6" name="Rectangle 56"/>
            <p:cNvSpPr>
              <a:spLocks noChangeArrowheads="1"/>
            </p:cNvSpPr>
            <p:nvPr/>
          </p:nvSpPr>
          <p:spPr bwMode="auto">
            <a:xfrm>
              <a:off x="2487" y="953"/>
              <a:ext cx="145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26637" name="Rectangle 57"/>
            <p:cNvSpPr>
              <a:spLocks noChangeArrowheads="1"/>
            </p:cNvSpPr>
            <p:nvPr/>
          </p:nvSpPr>
          <p:spPr bwMode="auto">
            <a:xfrm>
              <a:off x="1919" y="1636"/>
              <a:ext cx="145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26638" name="Rectangle 58"/>
            <p:cNvSpPr>
              <a:spLocks noChangeArrowheads="1"/>
            </p:cNvSpPr>
            <p:nvPr/>
          </p:nvSpPr>
          <p:spPr bwMode="auto">
            <a:xfrm>
              <a:off x="1170" y="1497"/>
              <a:ext cx="145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26639" name="Rectangle 59"/>
            <p:cNvSpPr>
              <a:spLocks noChangeArrowheads="1"/>
            </p:cNvSpPr>
            <p:nvPr/>
          </p:nvSpPr>
          <p:spPr bwMode="auto">
            <a:xfrm>
              <a:off x="697" y="2624"/>
              <a:ext cx="145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26640" name="Rectangle 60"/>
            <p:cNvSpPr>
              <a:spLocks noChangeArrowheads="1"/>
            </p:cNvSpPr>
            <p:nvPr/>
          </p:nvSpPr>
          <p:spPr bwMode="auto">
            <a:xfrm>
              <a:off x="1609" y="817"/>
              <a:ext cx="24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</a:p>
          </p:txBody>
        </p:sp>
        <p:sp>
          <p:nvSpPr>
            <p:cNvPr id="26641" name="Rectangle 61"/>
            <p:cNvSpPr>
              <a:spLocks noChangeArrowheads="1"/>
            </p:cNvSpPr>
            <p:nvPr/>
          </p:nvSpPr>
          <p:spPr bwMode="auto">
            <a:xfrm>
              <a:off x="4388" y="953"/>
              <a:ext cx="26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26642" name="Rectangle 62"/>
            <p:cNvSpPr>
              <a:spLocks noChangeArrowheads="1"/>
            </p:cNvSpPr>
            <p:nvPr/>
          </p:nvSpPr>
          <p:spPr bwMode="auto">
            <a:xfrm>
              <a:off x="560" y="1057"/>
              <a:ext cx="29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6643" name="Rectangle 63"/>
            <p:cNvSpPr>
              <a:spLocks noChangeArrowheads="1"/>
            </p:cNvSpPr>
            <p:nvPr/>
          </p:nvSpPr>
          <p:spPr bwMode="auto">
            <a:xfrm>
              <a:off x="4427" y="3075"/>
              <a:ext cx="29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6644" name="Rectangle 64"/>
            <p:cNvSpPr>
              <a:spLocks noChangeArrowheads="1"/>
            </p:cNvSpPr>
            <p:nvPr/>
          </p:nvSpPr>
          <p:spPr bwMode="auto">
            <a:xfrm>
              <a:off x="124" y="3105"/>
              <a:ext cx="29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6645" name="Rectangle 65"/>
            <p:cNvSpPr>
              <a:spLocks noChangeArrowheads="1"/>
            </p:cNvSpPr>
            <p:nvPr/>
          </p:nvSpPr>
          <p:spPr bwMode="auto">
            <a:xfrm>
              <a:off x="3206" y="21"/>
              <a:ext cx="29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</p:grpSp>
      <p:sp>
        <p:nvSpPr>
          <p:cNvPr id="1440790" name="Text Box 38"/>
          <p:cNvSpPr txBox="1">
            <a:spLocks noChangeArrowheads="1"/>
          </p:cNvSpPr>
          <p:nvPr/>
        </p:nvSpPr>
        <p:spPr bwMode="auto">
          <a:xfrm>
            <a:off x="414338" y="3206750"/>
            <a:ext cx="561657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解：（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是内错角，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是同旁内角，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∠4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是同位角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）如果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∠1=∠4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，由对顶角相等，得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∠2=∠4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，那么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∠1=∠2.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∠4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互补，即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∠4+∠3=180°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，又因为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∠1=∠4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，所以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∠4+∠3=180°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，即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互补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6647" name="圆角矩形 31"/>
          <p:cNvSpPr>
            <a:spLocks noChangeArrowheads="1"/>
          </p:cNvSpPr>
          <p:nvPr/>
        </p:nvSpPr>
        <p:spPr bwMode="auto">
          <a:xfrm>
            <a:off x="490538" y="819150"/>
            <a:ext cx="1363662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0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0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790" grpId="0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80"/>
          <p:cNvSpPr>
            <a:spLocks noChangeArrowheads="1"/>
          </p:cNvSpPr>
          <p:nvPr/>
        </p:nvSpPr>
        <p:spPr bwMode="auto">
          <a:xfrm>
            <a:off x="3663950" y="779463"/>
            <a:ext cx="1816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3200">
              <a:solidFill>
                <a:srgbClr val="228B8B"/>
              </a:solidFill>
            </a:endParaRPr>
          </a:p>
        </p:txBody>
      </p:sp>
      <p:sp>
        <p:nvSpPr>
          <p:cNvPr id="27651" name="Text Box 22"/>
          <p:cNvSpPr txBox="1">
            <a:spLocks noChangeArrowheads="1"/>
          </p:cNvSpPr>
          <p:nvPr/>
        </p:nvSpPr>
        <p:spPr bwMode="auto">
          <a:xfrm>
            <a:off x="712788" y="1301750"/>
            <a:ext cx="8643937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如图，∠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DAB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和∠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A.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同位角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      B.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同旁内角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C.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内错角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      D.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以上结论都不对</a:t>
            </a:r>
          </a:p>
        </p:txBody>
      </p:sp>
      <p:pic>
        <p:nvPicPr>
          <p:cNvPr id="27652" name="Picture 1" descr="C:\Users\Administrator\Documents\Tencent Files\2983268488\Image\C2C\I2S{8BK~9G3R@M5FN@JNT_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94400" y="1319213"/>
            <a:ext cx="268605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30"/>
          <p:cNvSpPr>
            <a:spLocks noChangeArrowheads="1"/>
          </p:cNvSpPr>
          <p:nvPr/>
        </p:nvSpPr>
        <p:spPr bwMode="auto">
          <a:xfrm>
            <a:off x="712788" y="3317875"/>
            <a:ext cx="7929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不能构成同位角的图形是    （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pic>
        <p:nvPicPr>
          <p:cNvPr id="27654" name="Picture 2" descr="C:\Users\Administrator\Documents\Tencent Files\2983268488\Image\C2C\SB~ZNCEY)8QT{67H{@64~YK.png"/>
          <p:cNvPicPr>
            <a:picLocks noChangeAspect="1" noChangeArrowheads="1"/>
          </p:cNvPicPr>
          <p:nvPr/>
        </p:nvPicPr>
        <p:blipFill>
          <a:blip r:embed="rId3" cstate="email"/>
          <a:srcRect r="3845"/>
          <a:stretch>
            <a:fillRect/>
          </a:stretch>
        </p:blipFill>
        <p:spPr bwMode="auto">
          <a:xfrm>
            <a:off x="879475" y="3921125"/>
            <a:ext cx="76708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1799" name="文本框 1"/>
          <p:cNvSpPr txBox="1">
            <a:spLocks noChangeArrowheads="1"/>
          </p:cNvSpPr>
          <p:nvPr/>
        </p:nvSpPr>
        <p:spPr bwMode="auto">
          <a:xfrm>
            <a:off x="4803775" y="1439863"/>
            <a:ext cx="461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C</a:t>
            </a:r>
          </a:p>
        </p:txBody>
      </p:sp>
      <p:sp>
        <p:nvSpPr>
          <p:cNvPr id="1441800" name="文本框 2"/>
          <p:cNvSpPr txBox="1">
            <a:spLocks noChangeArrowheads="1"/>
          </p:cNvSpPr>
          <p:nvPr/>
        </p:nvSpPr>
        <p:spPr bwMode="auto">
          <a:xfrm>
            <a:off x="7158038" y="3317875"/>
            <a:ext cx="331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799" grpId="0"/>
      <p:bldP spid="144180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79425" y="1193800"/>
            <a:ext cx="84899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如图：找出图中数字标注的角的对顶角，同位角，内错角，同旁内角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8675" name="Group 3"/>
          <p:cNvGrpSpPr/>
          <p:nvPr/>
        </p:nvGrpSpPr>
        <p:grpSpPr bwMode="auto">
          <a:xfrm>
            <a:off x="4510088" y="1873250"/>
            <a:ext cx="3967162" cy="3489325"/>
            <a:chOff x="0" y="48"/>
            <a:chExt cx="3024" cy="2688"/>
          </a:xfrm>
        </p:grpSpPr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>
              <a:off x="0" y="960"/>
              <a:ext cx="235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672" y="2736"/>
              <a:ext cx="235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 flipV="1">
              <a:off x="672" y="48"/>
              <a:ext cx="1296" cy="268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1536" y="960"/>
              <a:ext cx="1488" cy="177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0" name="Arc 10"/>
            <p:cNvSpPr>
              <a:spLocks noChangeArrowheads="1"/>
            </p:cNvSpPr>
            <p:nvPr/>
          </p:nvSpPr>
          <p:spPr bwMode="auto">
            <a:xfrm rot="-6545864">
              <a:off x="2616" y="2472"/>
              <a:ext cx="192" cy="24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1" name="Arc 11"/>
            <p:cNvSpPr>
              <a:spLocks noChangeArrowheads="1"/>
            </p:cNvSpPr>
            <p:nvPr/>
          </p:nvSpPr>
          <p:spPr bwMode="auto">
            <a:xfrm>
              <a:off x="816" y="2496"/>
              <a:ext cx="192" cy="24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2" name="Arc 12"/>
            <p:cNvSpPr>
              <a:spLocks noChangeArrowheads="1"/>
            </p:cNvSpPr>
            <p:nvPr/>
          </p:nvSpPr>
          <p:spPr bwMode="auto">
            <a:xfrm>
              <a:off x="1632" y="720"/>
              <a:ext cx="192" cy="24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3" name="Arc 13"/>
            <p:cNvSpPr>
              <a:spLocks noChangeArrowheads="1"/>
            </p:cNvSpPr>
            <p:nvPr/>
          </p:nvSpPr>
          <p:spPr bwMode="auto">
            <a:xfrm rot="3602732">
              <a:off x="1752" y="984"/>
              <a:ext cx="192" cy="24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4" name="Arc 14"/>
            <p:cNvSpPr>
              <a:spLocks noChangeArrowheads="1"/>
            </p:cNvSpPr>
            <p:nvPr/>
          </p:nvSpPr>
          <p:spPr bwMode="auto">
            <a:xfrm rot="-10464652">
              <a:off x="1248" y="960"/>
              <a:ext cx="192" cy="24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5" name="Arc 15"/>
            <p:cNvSpPr>
              <a:spLocks noChangeArrowheads="1"/>
            </p:cNvSpPr>
            <p:nvPr/>
          </p:nvSpPr>
          <p:spPr bwMode="auto">
            <a:xfrm rot="7181231">
              <a:off x="1464" y="1080"/>
              <a:ext cx="192" cy="24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33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6" name="Text Box 16"/>
            <p:cNvSpPr txBox="1">
              <a:spLocks noChangeArrowheads="1"/>
            </p:cNvSpPr>
            <p:nvPr/>
          </p:nvSpPr>
          <p:spPr bwMode="auto">
            <a:xfrm>
              <a:off x="912" y="1008"/>
              <a:ext cx="31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8687" name="Text Box 17"/>
            <p:cNvSpPr txBox="1">
              <a:spLocks noChangeArrowheads="1"/>
            </p:cNvSpPr>
            <p:nvPr/>
          </p:nvSpPr>
          <p:spPr bwMode="auto">
            <a:xfrm>
              <a:off x="1440" y="1296"/>
              <a:ext cx="31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8688" name="Text Box 18"/>
            <p:cNvSpPr txBox="1">
              <a:spLocks noChangeArrowheads="1"/>
            </p:cNvSpPr>
            <p:nvPr/>
          </p:nvSpPr>
          <p:spPr bwMode="auto">
            <a:xfrm>
              <a:off x="1920" y="960"/>
              <a:ext cx="31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8689" name="Text Box 19"/>
            <p:cNvSpPr txBox="1">
              <a:spLocks noChangeArrowheads="1"/>
            </p:cNvSpPr>
            <p:nvPr/>
          </p:nvSpPr>
          <p:spPr bwMode="auto">
            <a:xfrm>
              <a:off x="1776" y="480"/>
              <a:ext cx="31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8690" name="Text Box 20"/>
            <p:cNvSpPr txBox="1">
              <a:spLocks noChangeArrowheads="1"/>
            </p:cNvSpPr>
            <p:nvPr/>
          </p:nvSpPr>
          <p:spPr bwMode="auto">
            <a:xfrm>
              <a:off x="1008" y="2208"/>
              <a:ext cx="31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8691" name="Text Box 21"/>
            <p:cNvSpPr txBox="1">
              <a:spLocks noChangeArrowheads="1"/>
            </p:cNvSpPr>
            <p:nvPr/>
          </p:nvSpPr>
          <p:spPr bwMode="auto">
            <a:xfrm>
              <a:off x="2256" y="2208"/>
              <a:ext cx="31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6</a:t>
              </a:r>
            </a:p>
          </p:txBody>
        </p:sp>
      </p:grpSp>
      <p:sp>
        <p:nvSpPr>
          <p:cNvPr id="1442836" name="文本框 1"/>
          <p:cNvSpPr txBox="1">
            <a:spLocks noChangeArrowheads="1"/>
          </p:cNvSpPr>
          <p:nvPr/>
        </p:nvSpPr>
        <p:spPr bwMode="auto">
          <a:xfrm>
            <a:off x="615950" y="2662238"/>
            <a:ext cx="353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解：对顶角：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∠4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1442837" name="文本框 2"/>
          <p:cNvSpPr txBox="1">
            <a:spLocks noChangeArrowheads="1"/>
          </p:cNvSpPr>
          <p:nvPr/>
        </p:nvSpPr>
        <p:spPr bwMode="auto">
          <a:xfrm>
            <a:off x="1225550" y="3222625"/>
            <a:ext cx="292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同位角：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∠5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∠4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</a:p>
        </p:txBody>
      </p:sp>
      <p:sp>
        <p:nvSpPr>
          <p:cNvPr id="1442838" name="文本框 3"/>
          <p:cNvSpPr txBox="1">
            <a:spLocks noChangeArrowheads="1"/>
          </p:cNvSpPr>
          <p:nvPr/>
        </p:nvSpPr>
        <p:spPr bwMode="auto">
          <a:xfrm>
            <a:off x="1130300" y="3743325"/>
            <a:ext cx="444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内错角：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∠5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∠6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</a:p>
        </p:txBody>
      </p:sp>
      <p:sp>
        <p:nvSpPr>
          <p:cNvPr id="1442839" name="文本框 4"/>
          <p:cNvSpPr txBox="1">
            <a:spLocks noChangeArrowheads="1"/>
          </p:cNvSpPr>
          <p:nvPr/>
        </p:nvSpPr>
        <p:spPr bwMode="auto">
          <a:xfrm>
            <a:off x="1174750" y="4244975"/>
            <a:ext cx="338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同旁内角角：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∠5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∠6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836" grpId="0"/>
      <p:bldP spid="1442837" grpId="0"/>
      <p:bldP spid="1442838" grpId="0"/>
      <p:bldP spid="14428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"/>
          <p:cNvSpPr>
            <a:spLocks noChangeArrowheads="1"/>
          </p:cNvSpPr>
          <p:nvPr/>
        </p:nvSpPr>
        <p:spPr bwMode="auto">
          <a:xfrm>
            <a:off x="365125" y="587375"/>
            <a:ext cx="79295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en-US" altLang="zh-CN" sz="2400">
                <a:latin typeface="Times New Roman" panose="02020603050405020304" pitchFamily="18" charset="0"/>
              </a:rPr>
              <a:t>4.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400">
                <a:latin typeface="Times New Roman" panose="02020603050405020304" pitchFamily="18" charset="0"/>
              </a:rPr>
              <a:t>AB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</a:rPr>
              <a:t>CD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相交于点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O.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(1)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写出</a:t>
            </a:r>
            <a:r>
              <a:rPr lang="en-US" altLang="zh-CN" sz="2400">
                <a:latin typeface="Times New Roman" panose="02020603050405020304" pitchFamily="18" charset="0"/>
              </a:rPr>
              <a:t>∠DOA, ∠EOC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的对顶角；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400">
                <a:latin typeface="Times New Roman" panose="02020603050405020304" pitchFamily="18" charset="0"/>
              </a:rPr>
              <a:t>∠AOC =50°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求</a:t>
            </a:r>
            <a:r>
              <a:rPr lang="en-US" altLang="zh-CN" sz="2400">
                <a:latin typeface="Times New Roman" panose="02020603050405020304" pitchFamily="18" charset="0"/>
              </a:rPr>
              <a:t>∠BOD 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</a:rPr>
              <a:t>∠COB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的度数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0723" name="Line 21"/>
          <p:cNvSpPr>
            <a:spLocks noChangeShapeType="1"/>
          </p:cNvSpPr>
          <p:nvPr/>
        </p:nvSpPr>
        <p:spPr bwMode="auto">
          <a:xfrm>
            <a:off x="5699125" y="4002088"/>
            <a:ext cx="25908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4" name="Line 22"/>
          <p:cNvSpPr>
            <a:spLocks noChangeShapeType="1"/>
          </p:cNvSpPr>
          <p:nvPr/>
        </p:nvSpPr>
        <p:spPr bwMode="auto">
          <a:xfrm flipV="1">
            <a:off x="6156325" y="2935288"/>
            <a:ext cx="1752600" cy="21336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5" name="Line 23"/>
          <p:cNvSpPr>
            <a:spLocks noChangeShapeType="1"/>
          </p:cNvSpPr>
          <p:nvPr/>
        </p:nvSpPr>
        <p:spPr bwMode="auto">
          <a:xfrm>
            <a:off x="5851525" y="3468688"/>
            <a:ext cx="2438400" cy="10668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6" name="Text Box 24"/>
          <p:cNvSpPr txBox="1">
            <a:spLocks noChangeArrowheads="1"/>
          </p:cNvSpPr>
          <p:nvPr/>
        </p:nvSpPr>
        <p:spPr bwMode="auto">
          <a:xfrm>
            <a:off x="5165725" y="37734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0727" name="Text Box 25"/>
          <p:cNvSpPr txBox="1">
            <a:spLocks noChangeArrowheads="1"/>
          </p:cNvSpPr>
          <p:nvPr/>
        </p:nvSpPr>
        <p:spPr bwMode="auto">
          <a:xfrm>
            <a:off x="5318125" y="31638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0728" name="Text Box 26"/>
          <p:cNvSpPr txBox="1">
            <a:spLocks noChangeArrowheads="1"/>
          </p:cNvSpPr>
          <p:nvPr/>
        </p:nvSpPr>
        <p:spPr bwMode="auto">
          <a:xfrm>
            <a:off x="7904163" y="26304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0729" name="Text Box 27"/>
          <p:cNvSpPr txBox="1">
            <a:spLocks noChangeArrowheads="1"/>
          </p:cNvSpPr>
          <p:nvPr/>
        </p:nvSpPr>
        <p:spPr bwMode="auto">
          <a:xfrm>
            <a:off x="8289925" y="37734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0730" name="Text Box 28"/>
          <p:cNvSpPr txBox="1">
            <a:spLocks noChangeArrowheads="1"/>
          </p:cNvSpPr>
          <p:nvPr/>
        </p:nvSpPr>
        <p:spPr bwMode="auto">
          <a:xfrm>
            <a:off x="8289925" y="43068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30731" name="Text Box 29"/>
          <p:cNvSpPr txBox="1">
            <a:spLocks noChangeArrowheads="1"/>
          </p:cNvSpPr>
          <p:nvPr/>
        </p:nvSpPr>
        <p:spPr bwMode="auto">
          <a:xfrm>
            <a:off x="5699125" y="49164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0732" name="Text Box 30"/>
          <p:cNvSpPr txBox="1">
            <a:spLocks noChangeArrowheads="1"/>
          </p:cNvSpPr>
          <p:nvPr/>
        </p:nvSpPr>
        <p:spPr bwMode="auto">
          <a:xfrm>
            <a:off x="6842125" y="40020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444877" name="文本框 1"/>
          <p:cNvSpPr txBox="1">
            <a:spLocks noChangeArrowheads="1"/>
          </p:cNvSpPr>
          <p:nvPr/>
        </p:nvSpPr>
        <p:spPr bwMode="auto">
          <a:xfrm>
            <a:off x="274638" y="2584450"/>
            <a:ext cx="523081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(1)∠DOA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的对顶角为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∠COB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∠EOC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的对顶角为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∠DOF.</a:t>
            </a:r>
          </a:p>
        </p:txBody>
      </p:sp>
      <p:sp>
        <p:nvSpPr>
          <p:cNvPr id="1444878" name="文本框 2"/>
          <p:cNvSpPr txBox="1">
            <a:spLocks noChangeArrowheads="1"/>
          </p:cNvSpPr>
          <p:nvPr/>
        </p:nvSpPr>
        <p:spPr bwMode="auto">
          <a:xfrm>
            <a:off x="758825" y="3773488"/>
            <a:ext cx="52292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(2)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∠AOC=50°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所以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∠BOD=∠AOC=50°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所以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∠COB=∠180°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∠AOC=130°.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877" grpId="0"/>
      <p:bldP spid="14448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0"/>
          <p:cNvSpPr>
            <a:spLocks noChangeArrowheads="1"/>
          </p:cNvSpPr>
          <p:nvPr/>
        </p:nvSpPr>
        <p:spPr bwMode="auto">
          <a:xfrm>
            <a:off x="538163" y="1125538"/>
            <a:ext cx="76946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AB,CD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相交于点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∠EOC=70°,OA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平分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∠EOC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∠BOD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的度数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1747" name="Text Box 25"/>
          <p:cNvSpPr txBox="1">
            <a:spLocks noChangeArrowheads="1"/>
          </p:cNvSpPr>
          <p:nvPr/>
        </p:nvSpPr>
        <p:spPr bwMode="auto">
          <a:xfrm>
            <a:off x="7796213" y="33623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1748" name="Text Box 27"/>
          <p:cNvSpPr txBox="1">
            <a:spLocks noChangeArrowheads="1"/>
          </p:cNvSpPr>
          <p:nvPr/>
        </p:nvSpPr>
        <p:spPr bwMode="auto">
          <a:xfrm>
            <a:off x="7567613" y="26003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1749" name="Text Box 24"/>
          <p:cNvSpPr txBox="1">
            <a:spLocks noChangeArrowheads="1"/>
          </p:cNvSpPr>
          <p:nvPr/>
        </p:nvSpPr>
        <p:spPr bwMode="auto">
          <a:xfrm>
            <a:off x="4557713" y="33623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1750" name="Text Box 26"/>
          <p:cNvSpPr txBox="1">
            <a:spLocks noChangeArrowheads="1"/>
          </p:cNvSpPr>
          <p:nvPr/>
        </p:nvSpPr>
        <p:spPr bwMode="auto">
          <a:xfrm>
            <a:off x="4786313" y="40481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1751" name="Text Box 28"/>
          <p:cNvSpPr txBox="1">
            <a:spLocks noChangeArrowheads="1"/>
          </p:cNvSpPr>
          <p:nvPr/>
        </p:nvSpPr>
        <p:spPr bwMode="auto">
          <a:xfrm>
            <a:off x="4862513" y="25241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1752" name="Text Box 29"/>
          <p:cNvSpPr txBox="1">
            <a:spLocks noChangeArrowheads="1"/>
          </p:cNvSpPr>
          <p:nvPr/>
        </p:nvSpPr>
        <p:spPr bwMode="auto">
          <a:xfrm>
            <a:off x="6157913" y="35909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31753" name="组合 6"/>
          <p:cNvGrpSpPr/>
          <p:nvPr/>
        </p:nvGrpSpPr>
        <p:grpSpPr bwMode="auto">
          <a:xfrm>
            <a:off x="5129213" y="2879725"/>
            <a:ext cx="2590800" cy="1460500"/>
            <a:chOff x="7943" y="5510"/>
            <a:chExt cx="4080" cy="2300"/>
          </a:xfrm>
        </p:grpSpPr>
        <p:sp>
          <p:nvSpPr>
            <p:cNvPr id="31754" name="Line 22"/>
            <p:cNvSpPr>
              <a:spLocks noChangeShapeType="1"/>
            </p:cNvSpPr>
            <p:nvPr/>
          </p:nvSpPr>
          <p:spPr bwMode="auto">
            <a:xfrm flipV="1">
              <a:off x="8122" y="5510"/>
              <a:ext cx="3480" cy="23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5" name="Line 21"/>
            <p:cNvSpPr>
              <a:spLocks noChangeShapeType="1"/>
            </p:cNvSpPr>
            <p:nvPr/>
          </p:nvSpPr>
          <p:spPr bwMode="auto">
            <a:xfrm>
              <a:off x="7942" y="6630"/>
              <a:ext cx="40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6" name="Line 23"/>
            <p:cNvSpPr>
              <a:spLocks noChangeShapeType="1"/>
            </p:cNvSpPr>
            <p:nvPr/>
          </p:nvSpPr>
          <p:spPr bwMode="auto">
            <a:xfrm flipH="1" flipV="1">
              <a:off x="8182" y="5550"/>
              <a:ext cx="1680" cy="10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45901" name="文本框 1"/>
          <p:cNvSpPr txBox="1">
            <a:spLocks noChangeArrowheads="1"/>
          </p:cNvSpPr>
          <p:nvPr/>
        </p:nvSpPr>
        <p:spPr bwMode="auto">
          <a:xfrm>
            <a:off x="538163" y="2524125"/>
            <a:ext cx="52292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解：因为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∠EOC=70°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平分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∠EOC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graphicFrame>
        <p:nvGraphicFramePr>
          <p:cNvPr id="31758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343400" y="37782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r:id="rId3" imgW="914400" imgH="215900" progId="Equation.KSEE3">
                  <p:embed/>
                </p:oleObj>
              </mc:Choice>
              <mc:Fallback>
                <p:oleObj r:id="rId3" imgW="914400" imgH="2159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7782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/>
          <p:cNvGrpSpPr/>
          <p:nvPr/>
        </p:nvGrpSpPr>
        <p:grpSpPr bwMode="auto">
          <a:xfrm>
            <a:off x="1147763" y="3547152"/>
            <a:ext cx="3805237" cy="911225"/>
            <a:chOff x="487" y="4865"/>
            <a:chExt cx="5993" cy="1436"/>
          </a:xfrm>
        </p:grpSpPr>
        <p:sp>
          <p:nvSpPr>
            <p:cNvPr id="31760" name="文本框 2"/>
            <p:cNvSpPr txBox="1">
              <a:spLocks noChangeArrowheads="1"/>
            </p:cNvSpPr>
            <p:nvPr/>
          </p:nvSpPr>
          <p:spPr bwMode="auto">
            <a:xfrm>
              <a:off x="487" y="5079"/>
              <a:ext cx="5993" cy="1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所以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∠AOC=    ∠EOC=35°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                </a:t>
              </a:r>
            </a:p>
          </p:txBody>
        </p:sp>
        <p:graphicFrame>
          <p:nvGraphicFramePr>
            <p:cNvPr id="31761" name="对象 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518" y="4865"/>
            <a:ext cx="556" cy="1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4" r:id="rId5" imgW="152400" imgH="393700" progId="Equation.3">
                    <p:embed/>
                  </p:oleObj>
                </mc:Choice>
                <mc:Fallback>
                  <p:oleObj r:id="rId5" imgW="152400" imgH="393700" progId="Equation.3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8" y="4865"/>
                          <a:ext cx="556" cy="1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45906" name="文本框 6"/>
          <p:cNvSpPr txBox="1">
            <a:spLocks noChangeArrowheads="1"/>
          </p:cNvSpPr>
          <p:nvPr/>
        </p:nvSpPr>
        <p:spPr bwMode="auto">
          <a:xfrm>
            <a:off x="1141412" y="4876762"/>
            <a:ext cx="38115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所以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∠BOD=∠AOC=35°.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5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5901" grpId="0"/>
      <p:bldP spid="144590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80"/>
          <p:cNvSpPr>
            <a:spLocks noChangeArrowheads="1"/>
          </p:cNvSpPr>
          <p:nvPr/>
        </p:nvSpPr>
        <p:spPr bwMode="auto">
          <a:xfrm>
            <a:off x="469900" y="938213"/>
            <a:ext cx="1816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1446915" name="文本框 1"/>
          <p:cNvSpPr txBox="1">
            <a:spLocks noChangeArrowheads="1"/>
          </p:cNvSpPr>
          <p:nvPr/>
        </p:nvSpPr>
        <p:spPr bwMode="auto">
          <a:xfrm>
            <a:off x="1285875" y="2165350"/>
            <a:ext cx="566738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对顶角和三线八角</a:t>
            </a:r>
          </a:p>
        </p:txBody>
      </p:sp>
      <p:sp>
        <p:nvSpPr>
          <p:cNvPr id="1446916" name="左大括号 2"/>
          <p:cNvSpPr/>
          <p:nvPr/>
        </p:nvSpPr>
        <p:spPr bwMode="auto">
          <a:xfrm>
            <a:off x="1852613" y="2070100"/>
            <a:ext cx="649287" cy="3209925"/>
          </a:xfrm>
          <a:prstGeom prst="leftBrace">
            <a:avLst>
              <a:gd name="adj1" fmla="val 8217"/>
              <a:gd name="adj2" fmla="val 50000"/>
            </a:avLst>
          </a:prstGeom>
          <a:noFill/>
          <a:ln w="22225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46917" name="文本框 4"/>
          <p:cNvSpPr txBox="1">
            <a:spLocks noChangeArrowheads="1"/>
          </p:cNvSpPr>
          <p:nvPr/>
        </p:nvSpPr>
        <p:spPr bwMode="auto">
          <a:xfrm>
            <a:off x="2398713" y="4822825"/>
            <a:ext cx="1401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三线八角</a:t>
            </a:r>
          </a:p>
        </p:txBody>
      </p:sp>
      <p:sp>
        <p:nvSpPr>
          <p:cNvPr id="1446918" name="左大括号 5"/>
          <p:cNvSpPr/>
          <p:nvPr/>
        </p:nvSpPr>
        <p:spPr bwMode="auto">
          <a:xfrm>
            <a:off x="3598863" y="1374775"/>
            <a:ext cx="201612" cy="1489075"/>
          </a:xfrm>
          <a:prstGeom prst="leftBrace">
            <a:avLst>
              <a:gd name="adj1" fmla="val 8206"/>
              <a:gd name="adj2" fmla="val 50000"/>
            </a:avLst>
          </a:prstGeom>
          <a:noFill/>
          <a:ln w="22225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46919" name="文本框 6"/>
          <p:cNvSpPr txBox="1">
            <a:spLocks noChangeArrowheads="1"/>
          </p:cNvSpPr>
          <p:nvPr/>
        </p:nvSpPr>
        <p:spPr bwMode="auto">
          <a:xfrm>
            <a:off x="3800475" y="1246188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1446920" name="文本框 7"/>
          <p:cNvSpPr txBox="1">
            <a:spLocks noChangeArrowheads="1"/>
          </p:cNvSpPr>
          <p:nvPr/>
        </p:nvSpPr>
        <p:spPr bwMode="auto">
          <a:xfrm>
            <a:off x="3800475" y="262731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</a:p>
        </p:txBody>
      </p:sp>
      <p:sp>
        <p:nvSpPr>
          <p:cNvPr id="1446921" name="文本框 8"/>
          <p:cNvSpPr txBox="1">
            <a:spLocks noChangeArrowheads="1"/>
          </p:cNvSpPr>
          <p:nvPr/>
        </p:nvSpPr>
        <p:spPr bwMode="auto">
          <a:xfrm>
            <a:off x="4749800" y="881063"/>
            <a:ext cx="38989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具有公共定点，两边互为反向延长线</a:t>
            </a:r>
          </a:p>
        </p:txBody>
      </p:sp>
      <p:sp>
        <p:nvSpPr>
          <p:cNvPr id="1446922" name="文本框 9"/>
          <p:cNvSpPr txBox="1">
            <a:spLocks noChangeArrowheads="1"/>
          </p:cNvSpPr>
          <p:nvPr/>
        </p:nvSpPr>
        <p:spPr bwMode="auto">
          <a:xfrm>
            <a:off x="4749800" y="2495550"/>
            <a:ext cx="190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对顶角相等</a:t>
            </a:r>
          </a:p>
        </p:txBody>
      </p:sp>
      <p:sp>
        <p:nvSpPr>
          <p:cNvPr id="1446923" name="左大括号 10"/>
          <p:cNvSpPr/>
          <p:nvPr/>
        </p:nvSpPr>
        <p:spPr bwMode="auto">
          <a:xfrm>
            <a:off x="3851275" y="3930650"/>
            <a:ext cx="392113" cy="2239963"/>
          </a:xfrm>
          <a:prstGeom prst="leftBrace">
            <a:avLst>
              <a:gd name="adj1" fmla="val 8199"/>
              <a:gd name="adj2" fmla="val 50000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46924" name="文本框 11"/>
          <p:cNvSpPr txBox="1">
            <a:spLocks noChangeArrowheads="1"/>
          </p:cNvSpPr>
          <p:nvPr/>
        </p:nvSpPr>
        <p:spPr bwMode="auto">
          <a:xfrm>
            <a:off x="4283075" y="378301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同位角</a:t>
            </a:r>
          </a:p>
        </p:txBody>
      </p:sp>
      <p:sp>
        <p:nvSpPr>
          <p:cNvPr id="1446925" name="文本框 12"/>
          <p:cNvSpPr txBox="1">
            <a:spLocks noChangeArrowheads="1"/>
          </p:cNvSpPr>
          <p:nvPr/>
        </p:nvSpPr>
        <p:spPr bwMode="auto">
          <a:xfrm>
            <a:off x="4243388" y="4822825"/>
            <a:ext cx="1401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同旁内角</a:t>
            </a:r>
          </a:p>
        </p:txBody>
      </p:sp>
      <p:sp>
        <p:nvSpPr>
          <p:cNvPr id="1446926" name="文本框 13"/>
          <p:cNvSpPr txBox="1">
            <a:spLocks noChangeArrowheads="1"/>
          </p:cNvSpPr>
          <p:nvPr/>
        </p:nvSpPr>
        <p:spPr bwMode="auto">
          <a:xfrm>
            <a:off x="4333875" y="5870575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内错角</a:t>
            </a:r>
          </a:p>
        </p:txBody>
      </p:sp>
      <p:sp>
        <p:nvSpPr>
          <p:cNvPr id="1446927" name="文本框 14"/>
          <p:cNvSpPr txBox="1">
            <a:spLocks noChangeArrowheads="1"/>
          </p:cNvSpPr>
          <p:nvPr/>
        </p:nvSpPr>
        <p:spPr bwMode="auto">
          <a:xfrm>
            <a:off x="5772150" y="3783013"/>
            <a:ext cx="70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zh-CN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形</a:t>
            </a:r>
          </a:p>
        </p:txBody>
      </p:sp>
      <p:sp>
        <p:nvSpPr>
          <p:cNvPr id="1446928" name="文本框 15"/>
          <p:cNvSpPr txBox="1">
            <a:spLocks noChangeArrowheads="1"/>
          </p:cNvSpPr>
          <p:nvPr/>
        </p:nvSpPr>
        <p:spPr bwMode="auto">
          <a:xfrm>
            <a:off x="5762625" y="4818063"/>
            <a:ext cx="712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U</a:t>
            </a:r>
            <a:r>
              <a:rPr lang="zh-CN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形</a:t>
            </a:r>
          </a:p>
        </p:txBody>
      </p:sp>
      <p:sp>
        <p:nvSpPr>
          <p:cNvPr id="1446929" name="文本框 16"/>
          <p:cNvSpPr txBox="1">
            <a:spLocks noChangeArrowheads="1"/>
          </p:cNvSpPr>
          <p:nvPr/>
        </p:nvSpPr>
        <p:spPr bwMode="auto">
          <a:xfrm>
            <a:off x="5775325" y="5873750"/>
            <a:ext cx="70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Z</a:t>
            </a:r>
            <a:r>
              <a:rPr lang="zh-CN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形</a:t>
            </a:r>
          </a:p>
        </p:txBody>
      </p:sp>
      <p:sp>
        <p:nvSpPr>
          <p:cNvPr id="1446930" name="文本框 26"/>
          <p:cNvSpPr txBox="1">
            <a:spLocks noChangeArrowheads="1"/>
          </p:cNvSpPr>
          <p:nvPr/>
        </p:nvSpPr>
        <p:spPr bwMode="auto">
          <a:xfrm>
            <a:off x="2487613" y="1865313"/>
            <a:ext cx="1096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对顶角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4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4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4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4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4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446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4469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4469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446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446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446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4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4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4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4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4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4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46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6915" grpId="0"/>
      <p:bldP spid="1446916" grpId="0" bldLvl="0" animBg="1"/>
      <p:bldP spid="1446917" grpId="0"/>
      <p:bldP spid="1446918" grpId="0" bldLvl="0" animBg="1"/>
      <p:bldP spid="1446919" grpId="0"/>
      <p:bldP spid="1446920" grpId="0"/>
      <p:bldP spid="1446921" grpId="0"/>
      <p:bldP spid="1446922" grpId="0" bldLvl="0"/>
      <p:bldP spid="1446923" grpId="0" bldLvl="0" animBg="1"/>
      <p:bldP spid="1446924" grpId="0"/>
      <p:bldP spid="1446925" grpId="0"/>
      <p:bldP spid="1446926" grpId="0"/>
      <p:bldP spid="1446927" grpId="0"/>
      <p:bldP spid="1446928" grpId="0"/>
      <p:bldP spid="1446929" grpId="0"/>
      <p:bldP spid="1446930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圆角矩形 31"/>
          <p:cNvSpPr>
            <a:spLocks noChangeArrowheads="1"/>
          </p:cNvSpPr>
          <p:nvPr/>
        </p:nvSpPr>
        <p:spPr bwMode="auto">
          <a:xfrm>
            <a:off x="576263" y="828675"/>
            <a:ext cx="1657350" cy="51117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  <p:pic>
        <p:nvPicPr>
          <p:cNvPr id="7171" name="Picture 2" descr="2002111952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871663"/>
            <a:ext cx="770572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20"/>
          <p:cNvGrpSpPr/>
          <p:nvPr/>
        </p:nvGrpSpPr>
        <p:grpSpPr bwMode="auto">
          <a:xfrm>
            <a:off x="684213" y="3333750"/>
            <a:ext cx="7634287" cy="2519363"/>
            <a:chOff x="0" y="0"/>
            <a:chExt cx="12022" cy="3968"/>
          </a:xfrm>
        </p:grpSpPr>
        <p:sp>
          <p:nvSpPr>
            <p:cNvPr id="7173" name="Line 3"/>
            <p:cNvSpPr>
              <a:spLocks noChangeShapeType="1"/>
            </p:cNvSpPr>
            <p:nvPr/>
          </p:nvSpPr>
          <p:spPr bwMode="auto">
            <a:xfrm>
              <a:off x="1362" y="0"/>
              <a:ext cx="10661" cy="340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4" name="Line 4"/>
            <p:cNvSpPr>
              <a:spLocks noChangeShapeType="1"/>
            </p:cNvSpPr>
            <p:nvPr/>
          </p:nvSpPr>
          <p:spPr bwMode="auto">
            <a:xfrm flipH="1">
              <a:off x="0" y="0"/>
              <a:ext cx="10206" cy="396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9" descr="284122086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0263" y="865188"/>
            <a:ext cx="7343775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828675" y="1560513"/>
            <a:ext cx="3168650" cy="15843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V="1">
            <a:off x="828675" y="1633538"/>
            <a:ext cx="3889375" cy="1943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700338" y="1417638"/>
            <a:ext cx="5545137" cy="216058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3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3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 animBg="1"/>
      <p:bldP spid="5141" grpId="0" animBg="1"/>
      <p:bldP spid="51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圆角矩形 31"/>
          <p:cNvSpPr>
            <a:spLocks noChangeArrowheads="1"/>
          </p:cNvSpPr>
          <p:nvPr/>
        </p:nvSpPr>
        <p:spPr bwMode="auto">
          <a:xfrm>
            <a:off x="690563" y="1371600"/>
            <a:ext cx="1657350" cy="51117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问题引入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</a:p>
        </p:txBody>
      </p:sp>
      <p:sp>
        <p:nvSpPr>
          <p:cNvPr id="1422339" name="Text Box 5"/>
          <p:cNvSpPr>
            <a:spLocks noChangeArrowheads="1"/>
          </p:cNvSpPr>
          <p:nvPr/>
        </p:nvSpPr>
        <p:spPr bwMode="auto">
          <a:xfrm>
            <a:off x="568325" y="1882775"/>
            <a:ext cx="79200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观察剪刀剪东西的过程，两个手柄构成的角和两片刀刃构成的角位置保持怎么的联系？</a:t>
            </a:r>
          </a:p>
        </p:txBody>
      </p:sp>
      <p:pic>
        <p:nvPicPr>
          <p:cNvPr id="1422340" name="图片 35842" descr="图片1"/>
          <p:cNvPicPr>
            <a:picLocks noChangeAspect="1" noChangeArrowheads="1"/>
          </p:cNvPicPr>
          <p:nvPr/>
        </p:nvPicPr>
        <p:blipFill>
          <a:blip r:embed="rId2" cstate="email"/>
          <a:srcRect t="-4585"/>
          <a:stretch>
            <a:fillRect/>
          </a:stretch>
        </p:blipFill>
        <p:spPr bwMode="auto">
          <a:xfrm>
            <a:off x="2963863" y="2792413"/>
            <a:ext cx="4260850" cy="314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6" name="Line 3"/>
          <p:cNvSpPr>
            <a:spLocks noChangeShapeType="1"/>
          </p:cNvSpPr>
          <p:nvPr/>
        </p:nvSpPr>
        <p:spPr bwMode="auto">
          <a:xfrm>
            <a:off x="2965450" y="3849688"/>
            <a:ext cx="4267200" cy="1376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flipV="1">
            <a:off x="2833688" y="3527425"/>
            <a:ext cx="4162425" cy="1520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" name="组合 6"/>
          <p:cNvGrpSpPr/>
          <p:nvPr/>
        </p:nvGrpSpPr>
        <p:grpSpPr bwMode="auto">
          <a:xfrm>
            <a:off x="3859213" y="3898900"/>
            <a:ext cx="1631950" cy="1017588"/>
            <a:chOff x="5838" y="5060"/>
            <a:chExt cx="2570" cy="1603"/>
          </a:xfrm>
        </p:grpSpPr>
        <p:sp>
          <p:nvSpPr>
            <p:cNvPr id="9224" name="弧形 4"/>
            <p:cNvSpPr>
              <a:spLocks noChangeArrowheads="1"/>
            </p:cNvSpPr>
            <p:nvPr/>
          </p:nvSpPr>
          <p:spPr bwMode="auto">
            <a:xfrm rot="1680000">
              <a:off x="7160" y="5189"/>
              <a:ext cx="1248" cy="1475"/>
            </a:xfrm>
            <a:custGeom>
              <a:avLst/>
              <a:gdLst>
                <a:gd name="T0" fmla="*/ 863 w 1248"/>
                <a:gd name="T1" fmla="*/ 56 h 1475"/>
                <a:gd name="T2" fmla="*/ 1248 w 1248"/>
                <a:gd name="T3" fmla="*/ 737 h 1475"/>
                <a:gd name="T4" fmla="*/ 624 w 1248"/>
                <a:gd name="T5" fmla="*/ 737 h 1475"/>
                <a:gd name="T6" fmla="*/ 863 w 1248"/>
                <a:gd name="T7" fmla="*/ 56 h 1475"/>
                <a:gd name="T8" fmla="*/ 1248 w 1248"/>
                <a:gd name="T9" fmla="*/ 737 h 1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8" h="1475" stroke="0">
                  <a:moveTo>
                    <a:pt x="863" y="56"/>
                  </a:moveTo>
                  <a:cubicBezTo>
                    <a:pt x="1089" y="167"/>
                    <a:pt x="1248" y="430"/>
                    <a:pt x="1248" y="737"/>
                  </a:cubicBezTo>
                  <a:lnTo>
                    <a:pt x="624" y="737"/>
                  </a:lnTo>
                  <a:close/>
                </a:path>
                <a:path w="1248" h="1475" fill="none">
                  <a:moveTo>
                    <a:pt x="863" y="56"/>
                  </a:moveTo>
                  <a:cubicBezTo>
                    <a:pt x="1089" y="167"/>
                    <a:pt x="1248" y="430"/>
                    <a:pt x="1248" y="737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5" name="弧形 5"/>
            <p:cNvSpPr>
              <a:spLocks noChangeArrowheads="1"/>
            </p:cNvSpPr>
            <p:nvPr/>
          </p:nvSpPr>
          <p:spPr bwMode="auto">
            <a:xfrm rot="-8880000">
              <a:off x="5838" y="5060"/>
              <a:ext cx="1248" cy="1475"/>
            </a:xfrm>
            <a:custGeom>
              <a:avLst/>
              <a:gdLst>
                <a:gd name="T0" fmla="*/ 863 w 1248"/>
                <a:gd name="T1" fmla="*/ 56 h 1475"/>
                <a:gd name="T2" fmla="*/ 1248 w 1248"/>
                <a:gd name="T3" fmla="*/ 737 h 1475"/>
                <a:gd name="T4" fmla="*/ 624 w 1248"/>
                <a:gd name="T5" fmla="*/ 737 h 1475"/>
                <a:gd name="T6" fmla="*/ 863 w 1248"/>
                <a:gd name="T7" fmla="*/ 56 h 1475"/>
                <a:gd name="T8" fmla="*/ 1248 w 1248"/>
                <a:gd name="T9" fmla="*/ 737 h 1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8" h="1475" stroke="0">
                  <a:moveTo>
                    <a:pt x="863" y="56"/>
                  </a:moveTo>
                  <a:cubicBezTo>
                    <a:pt x="1089" y="167"/>
                    <a:pt x="1248" y="430"/>
                    <a:pt x="1248" y="737"/>
                  </a:cubicBezTo>
                  <a:lnTo>
                    <a:pt x="624" y="737"/>
                  </a:lnTo>
                  <a:close/>
                </a:path>
                <a:path w="1248" h="1475" fill="none">
                  <a:moveTo>
                    <a:pt x="863" y="56"/>
                  </a:moveTo>
                  <a:cubicBezTo>
                    <a:pt x="1089" y="167"/>
                    <a:pt x="1248" y="430"/>
                    <a:pt x="1248" y="737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2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2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2339" grpId="0" bldLvl="0"/>
      <p:bldP spid="718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圆角矩形 31"/>
          <p:cNvSpPr>
            <a:spLocks noChangeArrowheads="1"/>
          </p:cNvSpPr>
          <p:nvPr/>
        </p:nvSpPr>
        <p:spPr bwMode="auto">
          <a:xfrm>
            <a:off x="538163" y="914400"/>
            <a:ext cx="1657350" cy="51117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问题引入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</a:p>
        </p:txBody>
      </p:sp>
      <p:sp>
        <p:nvSpPr>
          <p:cNvPr id="1423363" name="Text Box 5"/>
          <p:cNvSpPr>
            <a:spLocks noChangeArrowheads="1"/>
          </p:cNvSpPr>
          <p:nvPr/>
        </p:nvSpPr>
        <p:spPr bwMode="auto">
          <a:xfrm>
            <a:off x="415925" y="1416050"/>
            <a:ext cx="792003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在平面上任意画出两条直线，这两条直线的位置关系有几种可能？</a:t>
            </a:r>
          </a:p>
        </p:txBody>
      </p:sp>
      <p:cxnSp>
        <p:nvCxnSpPr>
          <p:cNvPr id="8" name="直接连接符 7"/>
          <p:cNvCxnSpPr>
            <a:cxnSpLocks noChangeShapeType="1"/>
          </p:cNvCxnSpPr>
          <p:nvPr/>
        </p:nvCxnSpPr>
        <p:spPr bwMode="auto">
          <a:xfrm>
            <a:off x="2195513" y="3206750"/>
            <a:ext cx="3078162" cy="34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 flipV="1">
            <a:off x="2628900" y="3357563"/>
            <a:ext cx="140335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>
            <a:off x="3702050" y="4043363"/>
            <a:ext cx="3078163" cy="33337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367" name="文本框 10"/>
          <p:cNvSpPr txBox="1">
            <a:spLocks noChangeArrowheads="1"/>
          </p:cNvSpPr>
          <p:nvPr/>
        </p:nvSpPr>
        <p:spPr bwMode="auto">
          <a:xfrm>
            <a:off x="889000" y="4838700"/>
            <a:ext cx="1643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  <p:sp>
        <p:nvSpPr>
          <p:cNvPr id="1423368" name="文本框 12"/>
          <p:cNvSpPr txBox="1">
            <a:spLocks noChangeArrowheads="1"/>
          </p:cNvSpPr>
          <p:nvPr/>
        </p:nvSpPr>
        <p:spPr bwMode="auto">
          <a:xfrm>
            <a:off x="5273675" y="2995613"/>
            <a:ext cx="73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423369" name="文本框 13"/>
          <p:cNvSpPr txBox="1">
            <a:spLocks noChangeArrowheads="1"/>
          </p:cNvSpPr>
          <p:nvPr/>
        </p:nvSpPr>
        <p:spPr bwMode="auto">
          <a:xfrm>
            <a:off x="4010025" y="3357563"/>
            <a:ext cx="73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423370" name="文本框 14"/>
          <p:cNvSpPr txBox="1">
            <a:spLocks noChangeArrowheads="1"/>
          </p:cNvSpPr>
          <p:nvPr/>
        </p:nvSpPr>
        <p:spPr bwMode="auto">
          <a:xfrm>
            <a:off x="6780213" y="3914775"/>
            <a:ext cx="735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423371" name="文本框 15"/>
          <p:cNvSpPr txBox="1">
            <a:spLocks noChangeArrowheads="1"/>
          </p:cNvSpPr>
          <p:nvPr/>
        </p:nvSpPr>
        <p:spPr bwMode="auto">
          <a:xfrm>
            <a:off x="2628900" y="4838700"/>
            <a:ext cx="164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  <p:sp>
        <p:nvSpPr>
          <p:cNvPr id="1423372" name="文本框 16"/>
          <p:cNvSpPr txBox="1">
            <a:spLocks noChangeArrowheads="1"/>
          </p:cNvSpPr>
          <p:nvPr/>
        </p:nvSpPr>
        <p:spPr bwMode="auto">
          <a:xfrm>
            <a:off x="4556125" y="4838700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l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不相交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2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2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2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48 -0.010092 L 0.007779 -0.066666 " pathEditMode="relative" rAng="0" ptsTypes="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2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2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2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63" grpId="0" bldLvl="0"/>
      <p:bldP spid="1423367" grpId="0"/>
      <p:bldP spid="1423368" grpId="0"/>
      <p:bldP spid="1423369" grpId="0"/>
      <p:bldP spid="1423370" grpId="0"/>
      <p:bldP spid="1423371" grpId="0"/>
      <p:bldP spid="14233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6147"/>
          <p:cNvGrpSpPr/>
          <p:nvPr/>
        </p:nvGrpSpPr>
        <p:grpSpPr bwMode="auto">
          <a:xfrm>
            <a:off x="554038" y="627063"/>
            <a:ext cx="4295775" cy="822325"/>
            <a:chOff x="0" y="0"/>
            <a:chExt cx="6765" cy="1294"/>
          </a:xfrm>
        </p:grpSpPr>
        <p:sp>
          <p:nvSpPr>
            <p:cNvPr id="1126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127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5888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对顶角的定义及其性质</a:t>
              </a:r>
            </a:p>
          </p:txBody>
        </p:sp>
        <p:sp>
          <p:nvSpPr>
            <p:cNvPr id="1127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1272" name="圆角矩形 31"/>
          <p:cNvSpPr>
            <a:spLocks noChangeArrowheads="1"/>
          </p:cNvSpPr>
          <p:nvPr/>
        </p:nvSpPr>
        <p:spPr bwMode="auto">
          <a:xfrm>
            <a:off x="554038" y="1704975"/>
            <a:ext cx="2100262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</a:p>
        </p:txBody>
      </p:sp>
      <p:grpSp>
        <p:nvGrpSpPr>
          <p:cNvPr id="10" name="组合 9"/>
          <p:cNvGrpSpPr/>
          <p:nvPr/>
        </p:nvGrpSpPr>
        <p:grpSpPr bwMode="auto">
          <a:xfrm>
            <a:off x="696913" y="2387600"/>
            <a:ext cx="7815262" cy="1600200"/>
            <a:chOff x="758" y="3128"/>
            <a:chExt cx="12308" cy="2521"/>
          </a:xfrm>
        </p:grpSpPr>
        <p:sp>
          <p:nvSpPr>
            <p:cNvPr id="11274" name="Text Box 5"/>
            <p:cNvSpPr>
              <a:spLocks noChangeArrowheads="1"/>
            </p:cNvSpPr>
            <p:nvPr/>
          </p:nvSpPr>
          <p:spPr bwMode="auto">
            <a:xfrm>
              <a:off x="758" y="3128"/>
              <a:ext cx="7603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ahoma" panose="020B0604030504040204" pitchFamily="34" charset="0"/>
                </a:rPr>
                <a:t>如图，两直线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l</a:t>
              </a:r>
              <a:r>
                <a:rPr lang="en-US" altLang="zh-CN" sz="2400" baseline="-25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与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l</a:t>
              </a:r>
              <a:r>
                <a:rPr lang="en-US" altLang="zh-CN" sz="2400" baseline="-250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相交于点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pSp>
          <p:nvGrpSpPr>
            <p:cNvPr id="11275" name="组合 5"/>
            <p:cNvGrpSpPr/>
            <p:nvPr/>
          </p:nvGrpSpPr>
          <p:grpSpPr bwMode="auto">
            <a:xfrm>
              <a:off x="7632" y="3183"/>
              <a:ext cx="5434" cy="2467"/>
              <a:chOff x="1478" y="4345"/>
              <a:chExt cx="5434" cy="2467"/>
            </a:xfrm>
          </p:grpSpPr>
          <p:grpSp>
            <p:nvGrpSpPr>
              <p:cNvPr id="11276" name="组合 3"/>
              <p:cNvGrpSpPr/>
              <p:nvPr/>
            </p:nvGrpSpPr>
            <p:grpSpPr bwMode="auto">
              <a:xfrm>
                <a:off x="1478" y="4772"/>
                <a:ext cx="4278" cy="2040"/>
                <a:chOff x="4025" y="5492"/>
                <a:chExt cx="4278" cy="2040"/>
              </a:xfrm>
            </p:grpSpPr>
            <p:cxnSp>
              <p:nvCxnSpPr>
                <p:cNvPr id="11277" name="直接连接符 7"/>
                <p:cNvCxnSpPr>
                  <a:cxnSpLocks noChangeShapeType="1"/>
                </p:cNvCxnSpPr>
                <p:nvPr/>
              </p:nvCxnSpPr>
              <p:spPr bwMode="auto">
                <a:xfrm>
                  <a:off x="4025" y="6421"/>
                  <a:ext cx="4279" cy="3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278" name="直接连接符 8"/>
                <p:cNvCxnSpPr>
                  <a:cxnSpLocks noChangeShapeType="1"/>
                </p:cNvCxnSpPr>
                <p:nvPr/>
              </p:nvCxnSpPr>
              <p:spPr bwMode="auto">
                <a:xfrm flipV="1">
                  <a:off x="4933" y="5492"/>
                  <a:ext cx="2212" cy="204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1279" name="组合 4"/>
              <p:cNvGrpSpPr/>
              <p:nvPr/>
            </p:nvGrpSpPr>
            <p:grpSpPr bwMode="auto">
              <a:xfrm>
                <a:off x="2468" y="4345"/>
                <a:ext cx="4444" cy="2021"/>
                <a:chOff x="5017" y="4772"/>
                <a:chExt cx="4444" cy="2021"/>
              </a:xfrm>
            </p:grpSpPr>
            <p:sp>
              <p:nvSpPr>
                <p:cNvPr id="11280" name="文本框 12"/>
                <p:cNvSpPr txBox="1">
                  <a:spLocks noChangeArrowheads="1"/>
                </p:cNvSpPr>
                <p:nvPr/>
              </p:nvSpPr>
              <p:spPr bwMode="auto">
                <a:xfrm>
                  <a:off x="8304" y="6073"/>
                  <a:ext cx="1157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4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l</a:t>
                  </a:r>
                  <a:r>
                    <a:rPr lang="en-US" altLang="zh-CN" sz="2400" baseline="-250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2</a:t>
                  </a:r>
                </a:p>
              </p:txBody>
            </p:sp>
            <p:sp>
              <p:nvSpPr>
                <p:cNvPr id="11281" name="文本框 13"/>
                <p:cNvSpPr txBox="1">
                  <a:spLocks noChangeArrowheads="1"/>
                </p:cNvSpPr>
                <p:nvPr/>
              </p:nvSpPr>
              <p:spPr bwMode="auto">
                <a:xfrm>
                  <a:off x="7147" y="4772"/>
                  <a:ext cx="1157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4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l</a:t>
                  </a:r>
                  <a:r>
                    <a:rPr lang="en-US" altLang="zh-CN" sz="2400" baseline="-250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1</a:t>
                  </a:r>
                </a:p>
              </p:txBody>
            </p:sp>
            <p:sp>
              <p:nvSpPr>
                <p:cNvPr id="11282" name="文本框 6"/>
                <p:cNvSpPr txBox="1">
                  <a:spLocks noChangeArrowheads="1"/>
                </p:cNvSpPr>
                <p:nvPr/>
              </p:nvSpPr>
              <p:spPr bwMode="auto">
                <a:xfrm>
                  <a:off x="5017" y="6073"/>
                  <a:ext cx="605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0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O</a:t>
                  </a:r>
                </a:p>
              </p:txBody>
            </p:sp>
          </p:grpSp>
        </p:grpSp>
      </p:grpSp>
      <p:sp>
        <p:nvSpPr>
          <p:cNvPr id="1424404" name="Text Box 3"/>
          <p:cNvSpPr txBox="1">
            <a:spLocks noChangeArrowheads="1"/>
          </p:cNvSpPr>
          <p:nvPr/>
        </p:nvSpPr>
        <p:spPr bwMode="auto">
          <a:xfrm>
            <a:off x="709613" y="3136900"/>
            <a:ext cx="4140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两条相交的直线构成了几个角？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6496050" y="2859088"/>
            <a:ext cx="741363" cy="465137"/>
            <a:chOff x="9869" y="3903"/>
            <a:chExt cx="1168" cy="732"/>
          </a:xfrm>
        </p:grpSpPr>
        <p:sp>
          <p:nvSpPr>
            <p:cNvPr id="11285" name="弧形 10"/>
            <p:cNvSpPr>
              <a:spLocks noChangeArrowheads="1"/>
            </p:cNvSpPr>
            <p:nvPr/>
          </p:nvSpPr>
          <p:spPr bwMode="auto">
            <a:xfrm rot="1980000">
              <a:off x="9869" y="4183"/>
              <a:ext cx="453" cy="453"/>
            </a:xfrm>
            <a:custGeom>
              <a:avLst/>
              <a:gdLst>
                <a:gd name="T0" fmla="*/ 146 w 453"/>
                <a:gd name="T1" fmla="*/ 14 h 453"/>
                <a:gd name="T2" fmla="*/ 226 w 453"/>
                <a:gd name="T3" fmla="*/ 0 h 453"/>
                <a:gd name="T4" fmla="*/ 452 w 453"/>
                <a:gd name="T5" fmla="*/ 226 h 453"/>
                <a:gd name="T6" fmla="*/ 447 w 453"/>
                <a:gd name="T7" fmla="*/ 273 h 453"/>
                <a:gd name="T8" fmla="*/ 226 w 453"/>
                <a:gd name="T9" fmla="*/ 226 h 453"/>
                <a:gd name="T10" fmla="*/ 146 w 453"/>
                <a:gd name="T11" fmla="*/ 14 h 453"/>
                <a:gd name="T12" fmla="*/ 226 w 453"/>
                <a:gd name="T13" fmla="*/ 0 h 453"/>
                <a:gd name="T14" fmla="*/ 452 w 453"/>
                <a:gd name="T15" fmla="*/ 226 h 453"/>
                <a:gd name="T16" fmla="*/ 447 w 453"/>
                <a:gd name="T17" fmla="*/ 27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3" h="453" stroke="0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42"/>
                    <a:pt x="450" y="258"/>
                    <a:pt x="447" y="273"/>
                  </a:cubicBezTo>
                  <a:lnTo>
                    <a:pt x="226" y="226"/>
                  </a:lnTo>
                  <a:close/>
                </a:path>
                <a:path w="453" h="453" fill="none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42"/>
                    <a:pt x="450" y="258"/>
                    <a:pt x="447" y="273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6" name="文本框 11"/>
            <p:cNvSpPr txBox="1">
              <a:spLocks noChangeArrowheads="1"/>
            </p:cNvSpPr>
            <p:nvPr/>
          </p:nvSpPr>
          <p:spPr bwMode="auto">
            <a:xfrm>
              <a:off x="10409" y="3903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9" name="组合 18"/>
          <p:cNvGrpSpPr/>
          <p:nvPr/>
        </p:nvGrpSpPr>
        <p:grpSpPr bwMode="auto">
          <a:xfrm>
            <a:off x="6143625" y="2727325"/>
            <a:ext cx="400050" cy="650875"/>
            <a:chOff x="9316" y="3695"/>
            <a:chExt cx="629" cy="1026"/>
          </a:xfrm>
        </p:grpSpPr>
        <p:sp>
          <p:nvSpPr>
            <p:cNvPr id="11288" name="弧形 15"/>
            <p:cNvSpPr>
              <a:spLocks noChangeArrowheads="1"/>
            </p:cNvSpPr>
            <p:nvPr/>
          </p:nvSpPr>
          <p:spPr bwMode="auto">
            <a:xfrm rot="-4740000">
              <a:off x="9436" y="4265"/>
              <a:ext cx="453" cy="453"/>
            </a:xfrm>
            <a:custGeom>
              <a:avLst/>
              <a:gdLst>
                <a:gd name="T0" fmla="*/ 146 w 453"/>
                <a:gd name="T1" fmla="*/ 14 h 453"/>
                <a:gd name="T2" fmla="*/ 226 w 453"/>
                <a:gd name="T3" fmla="*/ 0 h 453"/>
                <a:gd name="T4" fmla="*/ 452 w 453"/>
                <a:gd name="T5" fmla="*/ 226 h 453"/>
                <a:gd name="T6" fmla="*/ 366 w 453"/>
                <a:gd name="T7" fmla="*/ 403 h 453"/>
                <a:gd name="T8" fmla="*/ 226 w 453"/>
                <a:gd name="T9" fmla="*/ 226 h 453"/>
                <a:gd name="T10" fmla="*/ 146 w 453"/>
                <a:gd name="T11" fmla="*/ 14 h 453"/>
                <a:gd name="T12" fmla="*/ 226 w 453"/>
                <a:gd name="T13" fmla="*/ 0 h 453"/>
                <a:gd name="T14" fmla="*/ 452 w 453"/>
                <a:gd name="T15" fmla="*/ 226 h 453"/>
                <a:gd name="T16" fmla="*/ 366 w 453"/>
                <a:gd name="T17" fmla="*/ 40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3" h="453" stroke="0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98"/>
                    <a:pt x="418" y="362"/>
                    <a:pt x="366" y="403"/>
                  </a:cubicBezTo>
                  <a:lnTo>
                    <a:pt x="226" y="226"/>
                  </a:lnTo>
                  <a:close/>
                </a:path>
                <a:path w="453" h="453" fill="none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98"/>
                    <a:pt x="418" y="362"/>
                    <a:pt x="366" y="403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9" name="文本框 17"/>
            <p:cNvSpPr txBox="1">
              <a:spLocks noChangeArrowheads="1"/>
            </p:cNvSpPr>
            <p:nvPr/>
          </p:nvSpPr>
          <p:spPr bwMode="auto">
            <a:xfrm>
              <a:off x="9316" y="3695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20" name="组合 19"/>
          <p:cNvGrpSpPr/>
          <p:nvPr/>
        </p:nvGrpSpPr>
        <p:grpSpPr bwMode="auto">
          <a:xfrm rot="10620000">
            <a:off x="5537200" y="3249613"/>
            <a:ext cx="742950" cy="457200"/>
            <a:chOff x="10806" y="5880"/>
            <a:chExt cx="1170" cy="720"/>
          </a:xfrm>
        </p:grpSpPr>
        <p:sp>
          <p:nvSpPr>
            <p:cNvPr id="11291" name="弧形 20"/>
            <p:cNvSpPr>
              <a:spLocks noChangeArrowheads="1"/>
            </p:cNvSpPr>
            <p:nvPr/>
          </p:nvSpPr>
          <p:spPr bwMode="auto">
            <a:xfrm rot="1980000">
              <a:off x="10806" y="6139"/>
              <a:ext cx="453" cy="453"/>
            </a:xfrm>
            <a:custGeom>
              <a:avLst/>
              <a:gdLst>
                <a:gd name="T0" fmla="*/ 146 w 453"/>
                <a:gd name="T1" fmla="*/ 14 h 453"/>
                <a:gd name="T2" fmla="*/ 226 w 453"/>
                <a:gd name="T3" fmla="*/ 0 h 453"/>
                <a:gd name="T4" fmla="*/ 452 w 453"/>
                <a:gd name="T5" fmla="*/ 226 h 453"/>
                <a:gd name="T6" fmla="*/ 447 w 453"/>
                <a:gd name="T7" fmla="*/ 273 h 453"/>
                <a:gd name="T8" fmla="*/ 226 w 453"/>
                <a:gd name="T9" fmla="*/ 226 h 453"/>
                <a:gd name="T10" fmla="*/ 146 w 453"/>
                <a:gd name="T11" fmla="*/ 14 h 453"/>
                <a:gd name="T12" fmla="*/ 226 w 453"/>
                <a:gd name="T13" fmla="*/ 0 h 453"/>
                <a:gd name="T14" fmla="*/ 452 w 453"/>
                <a:gd name="T15" fmla="*/ 226 h 453"/>
                <a:gd name="T16" fmla="*/ 447 w 453"/>
                <a:gd name="T17" fmla="*/ 27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3" h="453" stroke="0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42"/>
                    <a:pt x="450" y="258"/>
                    <a:pt x="447" y="273"/>
                  </a:cubicBezTo>
                  <a:lnTo>
                    <a:pt x="226" y="226"/>
                  </a:lnTo>
                  <a:close/>
                </a:path>
                <a:path w="453" h="453" fill="none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42"/>
                    <a:pt x="450" y="258"/>
                    <a:pt x="447" y="273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2" name="文本框 21"/>
            <p:cNvSpPr txBox="1">
              <a:spLocks noChangeArrowheads="1"/>
            </p:cNvSpPr>
            <p:nvPr/>
          </p:nvSpPr>
          <p:spPr bwMode="auto">
            <a:xfrm rot="10800000">
              <a:off x="11347" y="5880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23" name="组合 22"/>
          <p:cNvGrpSpPr/>
          <p:nvPr/>
        </p:nvGrpSpPr>
        <p:grpSpPr bwMode="auto">
          <a:xfrm>
            <a:off x="6299200" y="3182938"/>
            <a:ext cx="438150" cy="639762"/>
            <a:chOff x="9012" y="3591"/>
            <a:chExt cx="688" cy="1008"/>
          </a:xfrm>
        </p:grpSpPr>
        <p:sp>
          <p:nvSpPr>
            <p:cNvPr id="11294" name="弧形 24"/>
            <p:cNvSpPr>
              <a:spLocks noChangeArrowheads="1"/>
            </p:cNvSpPr>
            <p:nvPr/>
          </p:nvSpPr>
          <p:spPr bwMode="auto">
            <a:xfrm rot="6720000">
              <a:off x="9009" y="3588"/>
              <a:ext cx="453" cy="453"/>
            </a:xfrm>
            <a:custGeom>
              <a:avLst/>
              <a:gdLst>
                <a:gd name="T0" fmla="*/ 146 w 453"/>
                <a:gd name="T1" fmla="*/ 14 h 453"/>
                <a:gd name="T2" fmla="*/ 226 w 453"/>
                <a:gd name="T3" fmla="*/ 0 h 453"/>
                <a:gd name="T4" fmla="*/ 452 w 453"/>
                <a:gd name="T5" fmla="*/ 226 h 453"/>
                <a:gd name="T6" fmla="*/ 366 w 453"/>
                <a:gd name="T7" fmla="*/ 403 h 453"/>
                <a:gd name="T8" fmla="*/ 226 w 453"/>
                <a:gd name="T9" fmla="*/ 226 h 453"/>
                <a:gd name="T10" fmla="*/ 146 w 453"/>
                <a:gd name="T11" fmla="*/ 14 h 453"/>
                <a:gd name="T12" fmla="*/ 226 w 453"/>
                <a:gd name="T13" fmla="*/ 0 h 453"/>
                <a:gd name="T14" fmla="*/ 452 w 453"/>
                <a:gd name="T15" fmla="*/ 226 h 453"/>
                <a:gd name="T16" fmla="*/ 366 w 453"/>
                <a:gd name="T17" fmla="*/ 40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3" h="453" stroke="0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98"/>
                    <a:pt x="418" y="362"/>
                    <a:pt x="366" y="403"/>
                  </a:cubicBezTo>
                  <a:lnTo>
                    <a:pt x="226" y="226"/>
                  </a:lnTo>
                  <a:close/>
                </a:path>
                <a:path w="453" h="453" fill="none">
                  <a:moveTo>
                    <a:pt x="146" y="14"/>
                  </a:moveTo>
                  <a:cubicBezTo>
                    <a:pt x="171" y="5"/>
                    <a:pt x="198" y="0"/>
                    <a:pt x="226" y="0"/>
                  </a:cubicBezTo>
                  <a:cubicBezTo>
                    <a:pt x="351" y="0"/>
                    <a:pt x="452" y="101"/>
                    <a:pt x="452" y="226"/>
                  </a:cubicBezTo>
                  <a:cubicBezTo>
                    <a:pt x="452" y="298"/>
                    <a:pt x="418" y="362"/>
                    <a:pt x="366" y="403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5" name="文本框 25"/>
            <p:cNvSpPr txBox="1">
              <a:spLocks noChangeArrowheads="1"/>
            </p:cNvSpPr>
            <p:nvPr/>
          </p:nvSpPr>
          <p:spPr bwMode="auto">
            <a:xfrm>
              <a:off x="9071" y="3879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1424417" name="文本框 26"/>
          <p:cNvSpPr txBox="1">
            <a:spLocks noChangeArrowheads="1"/>
          </p:cNvSpPr>
          <p:nvPr/>
        </p:nvSpPr>
        <p:spPr bwMode="auto">
          <a:xfrm>
            <a:off x="2451100" y="38227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1424418" name="Text Box 3"/>
          <p:cNvSpPr txBox="1">
            <a:spLocks noChangeArrowheads="1"/>
          </p:cNvSpPr>
          <p:nvPr/>
        </p:nvSpPr>
        <p:spPr bwMode="auto">
          <a:xfrm>
            <a:off x="709613" y="4325938"/>
            <a:ext cx="634523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观察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，它们有什么共同点？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424419" name="文本框 28"/>
          <p:cNvSpPr txBox="1">
            <a:spLocks noChangeArrowheads="1"/>
          </p:cNvSpPr>
          <p:nvPr/>
        </p:nvSpPr>
        <p:spPr bwMode="auto">
          <a:xfrm>
            <a:off x="915988" y="5724525"/>
            <a:ext cx="2316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具有公共的顶点</a:t>
            </a:r>
          </a:p>
        </p:txBody>
      </p:sp>
      <p:sp>
        <p:nvSpPr>
          <p:cNvPr id="1424420" name="文本框 29"/>
          <p:cNvSpPr txBox="1">
            <a:spLocks noChangeArrowheads="1"/>
          </p:cNvSpPr>
          <p:nvPr/>
        </p:nvSpPr>
        <p:spPr bwMode="auto">
          <a:xfrm>
            <a:off x="3617913" y="5724525"/>
            <a:ext cx="292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两边互为反向延长线</a:t>
            </a:r>
          </a:p>
        </p:txBody>
      </p:sp>
      <p:sp>
        <p:nvSpPr>
          <p:cNvPr id="1424421" name="椭圆 30"/>
          <p:cNvSpPr>
            <a:spLocks noChangeArrowheads="1"/>
          </p:cNvSpPr>
          <p:nvPr/>
        </p:nvSpPr>
        <p:spPr bwMode="auto">
          <a:xfrm rot="10440000" flipV="1">
            <a:off x="6369050" y="3251200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grpSp>
        <p:nvGrpSpPr>
          <p:cNvPr id="36" name="组合 35"/>
          <p:cNvGrpSpPr/>
          <p:nvPr/>
        </p:nvGrpSpPr>
        <p:grpSpPr bwMode="auto">
          <a:xfrm>
            <a:off x="6399213" y="2441575"/>
            <a:ext cx="1531937" cy="844550"/>
            <a:chOff x="9717" y="3245"/>
            <a:chExt cx="2412" cy="1329"/>
          </a:xfrm>
        </p:grpSpPr>
        <p:cxnSp>
          <p:nvCxnSpPr>
            <p:cNvPr id="11302" name="直接连接符 31"/>
            <p:cNvCxnSpPr>
              <a:cxnSpLocks noChangeShapeType="1"/>
            </p:cNvCxnSpPr>
            <p:nvPr/>
          </p:nvCxnSpPr>
          <p:spPr bwMode="auto">
            <a:xfrm flipV="1">
              <a:off x="9737" y="3245"/>
              <a:ext cx="1432" cy="131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03" name="直接连接符 33"/>
            <p:cNvCxnSpPr>
              <a:cxnSpLocks noChangeShapeType="1"/>
            </p:cNvCxnSpPr>
            <p:nvPr/>
          </p:nvCxnSpPr>
          <p:spPr bwMode="auto">
            <a:xfrm flipV="1">
              <a:off x="9717" y="4566"/>
              <a:ext cx="2413" cy="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7" name="组合 36"/>
          <p:cNvGrpSpPr/>
          <p:nvPr/>
        </p:nvGrpSpPr>
        <p:grpSpPr bwMode="auto">
          <a:xfrm>
            <a:off x="4945063" y="3259138"/>
            <a:ext cx="1446212" cy="887412"/>
            <a:chOff x="7427" y="4553"/>
            <a:chExt cx="2278" cy="1398"/>
          </a:xfrm>
        </p:grpSpPr>
        <p:cxnSp>
          <p:nvCxnSpPr>
            <p:cNvPr id="11305" name="直接连接符 32"/>
            <p:cNvCxnSpPr>
              <a:cxnSpLocks noChangeShapeType="1"/>
            </p:cNvCxnSpPr>
            <p:nvPr/>
          </p:nvCxnSpPr>
          <p:spPr bwMode="auto">
            <a:xfrm flipV="1">
              <a:off x="8253" y="4640"/>
              <a:ext cx="1432" cy="1311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06" name="直接连接符 34"/>
            <p:cNvCxnSpPr>
              <a:cxnSpLocks noChangeShapeType="1"/>
            </p:cNvCxnSpPr>
            <p:nvPr/>
          </p:nvCxnSpPr>
          <p:spPr bwMode="auto">
            <a:xfrm>
              <a:off x="7427" y="4553"/>
              <a:ext cx="2278" cy="54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2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2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2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2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2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2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404" grpId="0"/>
      <p:bldP spid="1424417" grpId="0"/>
      <p:bldP spid="1424418" grpId="0"/>
      <p:bldP spid="1424419" grpId="0"/>
      <p:bldP spid="1424420" grpId="0"/>
      <p:bldP spid="1424421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圆角矩形 31"/>
          <p:cNvSpPr>
            <a:spLocks noChangeArrowheads="1"/>
          </p:cNvSpPr>
          <p:nvPr/>
        </p:nvSpPr>
        <p:spPr bwMode="auto">
          <a:xfrm>
            <a:off x="687388" y="1193800"/>
            <a:ext cx="1647825" cy="4794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425411" name="文本框 29"/>
          <p:cNvSpPr txBox="1">
            <a:spLocks noChangeArrowheads="1"/>
          </p:cNvSpPr>
          <p:nvPr/>
        </p:nvSpPr>
        <p:spPr bwMode="auto">
          <a:xfrm>
            <a:off x="687388" y="1930400"/>
            <a:ext cx="7305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如果两个角具有公共顶点，并且两边互为反向延长线，那么具有这种特殊位置关系的两个角叫做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对顶角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952500" y="3375025"/>
            <a:ext cx="3449638" cy="1565275"/>
            <a:chOff x="7612" y="5926"/>
            <a:chExt cx="5434" cy="2466"/>
          </a:xfrm>
        </p:grpSpPr>
        <p:grpSp>
          <p:nvGrpSpPr>
            <p:cNvPr id="12293" name="组合 5"/>
            <p:cNvGrpSpPr/>
            <p:nvPr/>
          </p:nvGrpSpPr>
          <p:grpSpPr bwMode="auto">
            <a:xfrm>
              <a:off x="7612" y="5926"/>
              <a:ext cx="5434" cy="2467"/>
              <a:chOff x="1478" y="4345"/>
              <a:chExt cx="5434" cy="2467"/>
            </a:xfrm>
          </p:grpSpPr>
          <p:grpSp>
            <p:nvGrpSpPr>
              <p:cNvPr id="12294" name="组合 3"/>
              <p:cNvGrpSpPr/>
              <p:nvPr/>
            </p:nvGrpSpPr>
            <p:grpSpPr bwMode="auto">
              <a:xfrm>
                <a:off x="1478" y="4772"/>
                <a:ext cx="4278" cy="2040"/>
                <a:chOff x="4025" y="5492"/>
                <a:chExt cx="4278" cy="2040"/>
              </a:xfrm>
            </p:grpSpPr>
            <p:cxnSp>
              <p:nvCxnSpPr>
                <p:cNvPr id="12295" name="直接连接符 7"/>
                <p:cNvCxnSpPr>
                  <a:cxnSpLocks noChangeShapeType="1"/>
                </p:cNvCxnSpPr>
                <p:nvPr/>
              </p:nvCxnSpPr>
              <p:spPr bwMode="auto">
                <a:xfrm>
                  <a:off x="4025" y="6421"/>
                  <a:ext cx="4279" cy="3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296" name="直接连接符 8"/>
                <p:cNvCxnSpPr>
                  <a:cxnSpLocks noChangeShapeType="1"/>
                </p:cNvCxnSpPr>
                <p:nvPr/>
              </p:nvCxnSpPr>
              <p:spPr bwMode="auto">
                <a:xfrm flipV="1">
                  <a:off x="4933" y="5492"/>
                  <a:ext cx="2212" cy="204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2297" name="组合 4"/>
              <p:cNvGrpSpPr/>
              <p:nvPr/>
            </p:nvGrpSpPr>
            <p:grpSpPr bwMode="auto">
              <a:xfrm>
                <a:off x="2468" y="4345"/>
                <a:ext cx="4444" cy="2021"/>
                <a:chOff x="5017" y="4772"/>
                <a:chExt cx="4444" cy="2021"/>
              </a:xfrm>
            </p:grpSpPr>
            <p:sp>
              <p:nvSpPr>
                <p:cNvPr id="12298" name="文本框 12"/>
                <p:cNvSpPr txBox="1">
                  <a:spLocks noChangeArrowheads="1"/>
                </p:cNvSpPr>
                <p:nvPr/>
              </p:nvSpPr>
              <p:spPr bwMode="auto">
                <a:xfrm>
                  <a:off x="8304" y="6073"/>
                  <a:ext cx="1157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4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l</a:t>
                  </a:r>
                  <a:r>
                    <a:rPr lang="en-US" altLang="zh-CN" sz="2400" baseline="-250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2</a:t>
                  </a:r>
                </a:p>
              </p:txBody>
            </p:sp>
            <p:sp>
              <p:nvSpPr>
                <p:cNvPr id="12299" name="文本框 13"/>
                <p:cNvSpPr txBox="1">
                  <a:spLocks noChangeArrowheads="1"/>
                </p:cNvSpPr>
                <p:nvPr/>
              </p:nvSpPr>
              <p:spPr bwMode="auto">
                <a:xfrm>
                  <a:off x="7147" y="4772"/>
                  <a:ext cx="1157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4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l</a:t>
                  </a:r>
                  <a:r>
                    <a:rPr lang="en-US" altLang="zh-CN" sz="2400" baseline="-250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1</a:t>
                  </a:r>
                </a:p>
              </p:txBody>
            </p:sp>
            <p:sp>
              <p:nvSpPr>
                <p:cNvPr id="12300" name="文本框 6"/>
                <p:cNvSpPr txBox="1">
                  <a:spLocks noChangeArrowheads="1"/>
                </p:cNvSpPr>
                <p:nvPr/>
              </p:nvSpPr>
              <p:spPr bwMode="auto">
                <a:xfrm>
                  <a:off x="5017" y="6073"/>
                  <a:ext cx="605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0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O</a:t>
                  </a:r>
                </a:p>
              </p:txBody>
            </p:sp>
          </p:grpSp>
        </p:grpSp>
        <p:grpSp>
          <p:nvGrpSpPr>
            <p:cNvPr id="12301" name="组合 14"/>
            <p:cNvGrpSpPr/>
            <p:nvPr/>
          </p:nvGrpSpPr>
          <p:grpSpPr bwMode="auto">
            <a:xfrm>
              <a:off x="9869" y="6615"/>
              <a:ext cx="1168" cy="732"/>
              <a:chOff x="9869" y="3903"/>
              <a:chExt cx="1168" cy="732"/>
            </a:xfrm>
          </p:grpSpPr>
          <p:sp>
            <p:nvSpPr>
              <p:cNvPr id="12302" name="弧形 10"/>
              <p:cNvSpPr>
                <a:spLocks noChangeArrowheads="1"/>
              </p:cNvSpPr>
              <p:nvPr/>
            </p:nvSpPr>
            <p:spPr bwMode="auto">
              <a:xfrm rot="1980000">
                <a:off x="9869" y="4183"/>
                <a:ext cx="453" cy="453"/>
              </a:xfrm>
              <a:custGeom>
                <a:avLst/>
                <a:gdLst>
                  <a:gd name="T0" fmla="*/ 146 w 453"/>
                  <a:gd name="T1" fmla="*/ 14 h 453"/>
                  <a:gd name="T2" fmla="*/ 226 w 453"/>
                  <a:gd name="T3" fmla="*/ 0 h 453"/>
                  <a:gd name="T4" fmla="*/ 452 w 453"/>
                  <a:gd name="T5" fmla="*/ 226 h 453"/>
                  <a:gd name="T6" fmla="*/ 447 w 453"/>
                  <a:gd name="T7" fmla="*/ 273 h 453"/>
                  <a:gd name="T8" fmla="*/ 226 w 453"/>
                  <a:gd name="T9" fmla="*/ 226 h 453"/>
                  <a:gd name="T10" fmla="*/ 146 w 453"/>
                  <a:gd name="T11" fmla="*/ 14 h 453"/>
                  <a:gd name="T12" fmla="*/ 226 w 453"/>
                  <a:gd name="T13" fmla="*/ 0 h 453"/>
                  <a:gd name="T14" fmla="*/ 452 w 453"/>
                  <a:gd name="T15" fmla="*/ 226 h 453"/>
                  <a:gd name="T16" fmla="*/ 447 w 453"/>
                  <a:gd name="T17" fmla="*/ 27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3" h="453" stroke="0">
                    <a:moveTo>
                      <a:pt x="146" y="14"/>
                    </a:moveTo>
                    <a:cubicBezTo>
                      <a:pt x="171" y="5"/>
                      <a:pt x="198" y="0"/>
                      <a:pt x="226" y="0"/>
                    </a:cubicBezTo>
                    <a:cubicBezTo>
                      <a:pt x="351" y="0"/>
                      <a:pt x="452" y="101"/>
                      <a:pt x="452" y="226"/>
                    </a:cubicBezTo>
                    <a:cubicBezTo>
                      <a:pt x="452" y="242"/>
                      <a:pt x="450" y="258"/>
                      <a:pt x="447" y="273"/>
                    </a:cubicBezTo>
                    <a:lnTo>
                      <a:pt x="226" y="226"/>
                    </a:lnTo>
                    <a:close/>
                  </a:path>
                  <a:path w="453" h="453" fill="none">
                    <a:moveTo>
                      <a:pt x="146" y="14"/>
                    </a:moveTo>
                    <a:cubicBezTo>
                      <a:pt x="171" y="5"/>
                      <a:pt x="198" y="0"/>
                      <a:pt x="226" y="0"/>
                    </a:cubicBezTo>
                    <a:cubicBezTo>
                      <a:pt x="351" y="0"/>
                      <a:pt x="452" y="101"/>
                      <a:pt x="452" y="226"/>
                    </a:cubicBezTo>
                    <a:cubicBezTo>
                      <a:pt x="452" y="242"/>
                      <a:pt x="450" y="258"/>
                      <a:pt x="447" y="273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3" name="文本框 11"/>
              <p:cNvSpPr txBox="1">
                <a:spLocks noChangeArrowheads="1"/>
              </p:cNvSpPr>
              <p:nvPr/>
            </p:nvSpPr>
            <p:spPr bwMode="auto">
              <a:xfrm>
                <a:off x="10409" y="3903"/>
                <a:ext cx="629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2304" name="组合 18"/>
            <p:cNvGrpSpPr/>
            <p:nvPr/>
          </p:nvGrpSpPr>
          <p:grpSpPr bwMode="auto">
            <a:xfrm>
              <a:off x="9316" y="6407"/>
              <a:ext cx="629" cy="1026"/>
              <a:chOff x="9316" y="3695"/>
              <a:chExt cx="629" cy="1026"/>
            </a:xfrm>
          </p:grpSpPr>
          <p:sp>
            <p:nvSpPr>
              <p:cNvPr id="12305" name="弧形 15"/>
              <p:cNvSpPr>
                <a:spLocks noChangeArrowheads="1"/>
              </p:cNvSpPr>
              <p:nvPr/>
            </p:nvSpPr>
            <p:spPr bwMode="auto">
              <a:xfrm rot="-4740000">
                <a:off x="9436" y="4265"/>
                <a:ext cx="453" cy="453"/>
              </a:xfrm>
              <a:custGeom>
                <a:avLst/>
                <a:gdLst>
                  <a:gd name="T0" fmla="*/ 146 w 453"/>
                  <a:gd name="T1" fmla="*/ 14 h 453"/>
                  <a:gd name="T2" fmla="*/ 226 w 453"/>
                  <a:gd name="T3" fmla="*/ 0 h 453"/>
                  <a:gd name="T4" fmla="*/ 452 w 453"/>
                  <a:gd name="T5" fmla="*/ 226 h 453"/>
                  <a:gd name="T6" fmla="*/ 366 w 453"/>
                  <a:gd name="T7" fmla="*/ 403 h 453"/>
                  <a:gd name="T8" fmla="*/ 226 w 453"/>
                  <a:gd name="T9" fmla="*/ 226 h 453"/>
                  <a:gd name="T10" fmla="*/ 146 w 453"/>
                  <a:gd name="T11" fmla="*/ 14 h 453"/>
                  <a:gd name="T12" fmla="*/ 226 w 453"/>
                  <a:gd name="T13" fmla="*/ 0 h 453"/>
                  <a:gd name="T14" fmla="*/ 452 w 453"/>
                  <a:gd name="T15" fmla="*/ 226 h 453"/>
                  <a:gd name="T16" fmla="*/ 366 w 453"/>
                  <a:gd name="T17" fmla="*/ 40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3" h="453" stroke="0">
                    <a:moveTo>
                      <a:pt x="146" y="14"/>
                    </a:moveTo>
                    <a:cubicBezTo>
                      <a:pt x="171" y="5"/>
                      <a:pt x="198" y="0"/>
                      <a:pt x="226" y="0"/>
                    </a:cubicBezTo>
                    <a:cubicBezTo>
                      <a:pt x="351" y="0"/>
                      <a:pt x="452" y="101"/>
                      <a:pt x="452" y="226"/>
                    </a:cubicBezTo>
                    <a:cubicBezTo>
                      <a:pt x="452" y="298"/>
                      <a:pt x="418" y="362"/>
                      <a:pt x="366" y="403"/>
                    </a:cubicBezTo>
                    <a:lnTo>
                      <a:pt x="226" y="226"/>
                    </a:lnTo>
                    <a:close/>
                  </a:path>
                  <a:path w="453" h="453" fill="none">
                    <a:moveTo>
                      <a:pt x="146" y="14"/>
                    </a:moveTo>
                    <a:cubicBezTo>
                      <a:pt x="171" y="5"/>
                      <a:pt x="198" y="0"/>
                      <a:pt x="226" y="0"/>
                    </a:cubicBezTo>
                    <a:cubicBezTo>
                      <a:pt x="351" y="0"/>
                      <a:pt x="452" y="101"/>
                      <a:pt x="452" y="226"/>
                    </a:cubicBezTo>
                    <a:cubicBezTo>
                      <a:pt x="452" y="298"/>
                      <a:pt x="418" y="362"/>
                      <a:pt x="366" y="403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6" name="文本框 17"/>
              <p:cNvSpPr txBox="1">
                <a:spLocks noChangeArrowheads="1"/>
              </p:cNvSpPr>
              <p:nvPr/>
            </p:nvSpPr>
            <p:spPr bwMode="auto">
              <a:xfrm>
                <a:off x="9316" y="3695"/>
                <a:ext cx="629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12307" name="组合 19"/>
            <p:cNvGrpSpPr/>
            <p:nvPr/>
          </p:nvGrpSpPr>
          <p:grpSpPr bwMode="auto">
            <a:xfrm rot="10620000">
              <a:off x="8359" y="7228"/>
              <a:ext cx="1170" cy="720"/>
              <a:chOff x="10806" y="5880"/>
              <a:chExt cx="1170" cy="720"/>
            </a:xfrm>
          </p:grpSpPr>
          <p:sp>
            <p:nvSpPr>
              <p:cNvPr id="12308" name="弧形 20"/>
              <p:cNvSpPr>
                <a:spLocks noChangeArrowheads="1"/>
              </p:cNvSpPr>
              <p:nvPr/>
            </p:nvSpPr>
            <p:spPr bwMode="auto">
              <a:xfrm rot="1980000">
                <a:off x="10806" y="6139"/>
                <a:ext cx="453" cy="453"/>
              </a:xfrm>
              <a:custGeom>
                <a:avLst/>
                <a:gdLst>
                  <a:gd name="T0" fmla="*/ 146 w 453"/>
                  <a:gd name="T1" fmla="*/ 14 h 453"/>
                  <a:gd name="T2" fmla="*/ 226 w 453"/>
                  <a:gd name="T3" fmla="*/ 0 h 453"/>
                  <a:gd name="T4" fmla="*/ 452 w 453"/>
                  <a:gd name="T5" fmla="*/ 226 h 453"/>
                  <a:gd name="T6" fmla="*/ 447 w 453"/>
                  <a:gd name="T7" fmla="*/ 273 h 453"/>
                  <a:gd name="T8" fmla="*/ 226 w 453"/>
                  <a:gd name="T9" fmla="*/ 226 h 453"/>
                  <a:gd name="T10" fmla="*/ 146 w 453"/>
                  <a:gd name="T11" fmla="*/ 14 h 453"/>
                  <a:gd name="T12" fmla="*/ 226 w 453"/>
                  <a:gd name="T13" fmla="*/ 0 h 453"/>
                  <a:gd name="T14" fmla="*/ 452 w 453"/>
                  <a:gd name="T15" fmla="*/ 226 h 453"/>
                  <a:gd name="T16" fmla="*/ 447 w 453"/>
                  <a:gd name="T17" fmla="*/ 27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3" h="453" stroke="0">
                    <a:moveTo>
                      <a:pt x="146" y="14"/>
                    </a:moveTo>
                    <a:cubicBezTo>
                      <a:pt x="171" y="5"/>
                      <a:pt x="198" y="0"/>
                      <a:pt x="226" y="0"/>
                    </a:cubicBezTo>
                    <a:cubicBezTo>
                      <a:pt x="351" y="0"/>
                      <a:pt x="452" y="101"/>
                      <a:pt x="452" y="226"/>
                    </a:cubicBezTo>
                    <a:cubicBezTo>
                      <a:pt x="452" y="242"/>
                      <a:pt x="450" y="258"/>
                      <a:pt x="447" y="273"/>
                    </a:cubicBezTo>
                    <a:lnTo>
                      <a:pt x="226" y="226"/>
                    </a:lnTo>
                    <a:close/>
                  </a:path>
                  <a:path w="453" h="453" fill="none">
                    <a:moveTo>
                      <a:pt x="146" y="14"/>
                    </a:moveTo>
                    <a:cubicBezTo>
                      <a:pt x="171" y="5"/>
                      <a:pt x="198" y="0"/>
                      <a:pt x="226" y="0"/>
                    </a:cubicBezTo>
                    <a:cubicBezTo>
                      <a:pt x="351" y="0"/>
                      <a:pt x="452" y="101"/>
                      <a:pt x="452" y="226"/>
                    </a:cubicBezTo>
                    <a:cubicBezTo>
                      <a:pt x="452" y="242"/>
                      <a:pt x="450" y="258"/>
                      <a:pt x="447" y="273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9" name="文本框 21"/>
              <p:cNvSpPr txBox="1">
                <a:spLocks noChangeArrowheads="1"/>
              </p:cNvSpPr>
              <p:nvPr/>
            </p:nvSpPr>
            <p:spPr bwMode="auto">
              <a:xfrm rot="10800000">
                <a:off x="11347" y="5880"/>
                <a:ext cx="629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2310" name="组合 22"/>
            <p:cNvGrpSpPr/>
            <p:nvPr/>
          </p:nvGrpSpPr>
          <p:grpSpPr bwMode="auto">
            <a:xfrm>
              <a:off x="9561" y="7124"/>
              <a:ext cx="688" cy="1008"/>
              <a:chOff x="9012" y="3591"/>
              <a:chExt cx="688" cy="1008"/>
            </a:xfrm>
          </p:grpSpPr>
          <p:sp>
            <p:nvSpPr>
              <p:cNvPr id="12311" name="弧形 24"/>
              <p:cNvSpPr>
                <a:spLocks noChangeArrowheads="1"/>
              </p:cNvSpPr>
              <p:nvPr/>
            </p:nvSpPr>
            <p:spPr bwMode="auto">
              <a:xfrm rot="6720000">
                <a:off x="9009" y="3588"/>
                <a:ext cx="453" cy="453"/>
              </a:xfrm>
              <a:custGeom>
                <a:avLst/>
                <a:gdLst>
                  <a:gd name="T0" fmla="*/ 146 w 453"/>
                  <a:gd name="T1" fmla="*/ 14 h 453"/>
                  <a:gd name="T2" fmla="*/ 226 w 453"/>
                  <a:gd name="T3" fmla="*/ 0 h 453"/>
                  <a:gd name="T4" fmla="*/ 452 w 453"/>
                  <a:gd name="T5" fmla="*/ 226 h 453"/>
                  <a:gd name="T6" fmla="*/ 366 w 453"/>
                  <a:gd name="T7" fmla="*/ 403 h 453"/>
                  <a:gd name="T8" fmla="*/ 226 w 453"/>
                  <a:gd name="T9" fmla="*/ 226 h 453"/>
                  <a:gd name="T10" fmla="*/ 146 w 453"/>
                  <a:gd name="T11" fmla="*/ 14 h 453"/>
                  <a:gd name="T12" fmla="*/ 226 w 453"/>
                  <a:gd name="T13" fmla="*/ 0 h 453"/>
                  <a:gd name="T14" fmla="*/ 452 w 453"/>
                  <a:gd name="T15" fmla="*/ 226 h 453"/>
                  <a:gd name="T16" fmla="*/ 366 w 453"/>
                  <a:gd name="T17" fmla="*/ 40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3" h="453" stroke="0">
                    <a:moveTo>
                      <a:pt x="146" y="14"/>
                    </a:moveTo>
                    <a:cubicBezTo>
                      <a:pt x="171" y="5"/>
                      <a:pt x="198" y="0"/>
                      <a:pt x="226" y="0"/>
                    </a:cubicBezTo>
                    <a:cubicBezTo>
                      <a:pt x="351" y="0"/>
                      <a:pt x="452" y="101"/>
                      <a:pt x="452" y="226"/>
                    </a:cubicBezTo>
                    <a:cubicBezTo>
                      <a:pt x="452" y="298"/>
                      <a:pt x="418" y="362"/>
                      <a:pt x="366" y="403"/>
                    </a:cubicBezTo>
                    <a:lnTo>
                      <a:pt x="226" y="226"/>
                    </a:lnTo>
                    <a:close/>
                  </a:path>
                  <a:path w="453" h="453" fill="none">
                    <a:moveTo>
                      <a:pt x="146" y="14"/>
                    </a:moveTo>
                    <a:cubicBezTo>
                      <a:pt x="171" y="5"/>
                      <a:pt x="198" y="0"/>
                      <a:pt x="226" y="0"/>
                    </a:cubicBezTo>
                    <a:cubicBezTo>
                      <a:pt x="351" y="0"/>
                      <a:pt x="452" y="101"/>
                      <a:pt x="452" y="226"/>
                    </a:cubicBezTo>
                    <a:cubicBezTo>
                      <a:pt x="452" y="298"/>
                      <a:pt x="418" y="362"/>
                      <a:pt x="366" y="403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2" name="文本框 25"/>
              <p:cNvSpPr txBox="1">
                <a:spLocks noChangeArrowheads="1"/>
              </p:cNvSpPr>
              <p:nvPr/>
            </p:nvSpPr>
            <p:spPr bwMode="auto">
              <a:xfrm>
                <a:off x="9071" y="3879"/>
                <a:ext cx="629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</p:grpSp>
      <p:sp>
        <p:nvSpPr>
          <p:cNvPr id="1425433" name="文本框 16"/>
          <p:cNvSpPr txBox="1">
            <a:spLocks noChangeArrowheads="1"/>
          </p:cNvSpPr>
          <p:nvPr/>
        </p:nvSpPr>
        <p:spPr bwMode="auto">
          <a:xfrm>
            <a:off x="4402138" y="3467100"/>
            <a:ext cx="3382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的对顶角是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______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1425434" name="文本框 23"/>
          <p:cNvSpPr txBox="1">
            <a:spLocks noChangeArrowheads="1"/>
          </p:cNvSpPr>
          <p:nvPr/>
        </p:nvSpPr>
        <p:spPr bwMode="auto">
          <a:xfrm>
            <a:off x="4402138" y="4356100"/>
            <a:ext cx="3154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的对顶角是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______.</a:t>
            </a:r>
          </a:p>
        </p:txBody>
      </p:sp>
      <p:sp>
        <p:nvSpPr>
          <p:cNvPr id="1425435" name="文本框 26"/>
          <p:cNvSpPr txBox="1">
            <a:spLocks noChangeArrowheads="1"/>
          </p:cNvSpPr>
          <p:nvPr/>
        </p:nvSpPr>
        <p:spPr bwMode="auto">
          <a:xfrm>
            <a:off x="6545263" y="3438525"/>
            <a:ext cx="639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∠3</a:t>
            </a:r>
          </a:p>
        </p:txBody>
      </p:sp>
      <p:sp>
        <p:nvSpPr>
          <p:cNvPr id="1425436" name="文本框 30"/>
          <p:cNvSpPr txBox="1">
            <a:spLocks noChangeArrowheads="1"/>
          </p:cNvSpPr>
          <p:nvPr/>
        </p:nvSpPr>
        <p:spPr bwMode="auto">
          <a:xfrm>
            <a:off x="6545263" y="4321175"/>
            <a:ext cx="639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2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2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2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2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5411" grpId="0"/>
      <p:bldP spid="1425433" grpId="0"/>
      <p:bldP spid="1425434" grpId="0"/>
      <p:bldP spid="1425435" grpId="0"/>
      <p:bldP spid="14254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617538" y="1428750"/>
            <a:ext cx="60245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下列各图中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,∠1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∠2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互为对顶角的是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        ) 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39" name="圆角矩形 31"/>
          <p:cNvSpPr>
            <a:spLocks noChangeArrowheads="1"/>
          </p:cNvSpPr>
          <p:nvPr/>
        </p:nvSpPr>
        <p:spPr bwMode="auto">
          <a:xfrm>
            <a:off x="533400" y="819150"/>
            <a:ext cx="1517650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pic>
        <p:nvPicPr>
          <p:cNvPr id="14340" name="图片 4" descr="AROBS}9K@_$RR_(}]Z]_R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9175"/>
            <a:ext cx="7961313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文本框 6"/>
          <p:cNvSpPr txBox="1">
            <a:spLocks noChangeArrowheads="1"/>
          </p:cNvSpPr>
          <p:nvPr/>
        </p:nvSpPr>
        <p:spPr bwMode="auto">
          <a:xfrm>
            <a:off x="1077913" y="3790950"/>
            <a:ext cx="427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342" name="文本框 7"/>
          <p:cNvSpPr txBox="1">
            <a:spLocks noChangeArrowheads="1"/>
          </p:cNvSpPr>
          <p:nvPr/>
        </p:nvSpPr>
        <p:spPr bwMode="auto">
          <a:xfrm>
            <a:off x="3084513" y="3778250"/>
            <a:ext cx="427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4343" name="文本框 8"/>
          <p:cNvSpPr txBox="1">
            <a:spLocks noChangeArrowheads="1"/>
          </p:cNvSpPr>
          <p:nvPr/>
        </p:nvSpPr>
        <p:spPr bwMode="auto">
          <a:xfrm>
            <a:off x="5207000" y="3792538"/>
            <a:ext cx="42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344" name="文本框 9"/>
          <p:cNvSpPr txBox="1">
            <a:spLocks noChangeArrowheads="1"/>
          </p:cNvSpPr>
          <p:nvPr/>
        </p:nvSpPr>
        <p:spPr bwMode="auto">
          <a:xfrm>
            <a:off x="7483475" y="3803650"/>
            <a:ext cx="42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428489" name="文本框 10"/>
          <p:cNvSpPr txBox="1">
            <a:spLocks noChangeArrowheads="1"/>
          </p:cNvSpPr>
          <p:nvPr/>
        </p:nvSpPr>
        <p:spPr bwMode="auto">
          <a:xfrm>
            <a:off x="533400" y="4416425"/>
            <a:ext cx="8275638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解析：对顶角必备的两个要素：有公共的顶点，两边互为反向延长线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故选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</a:p>
        </p:txBody>
      </p:sp>
      <p:sp>
        <p:nvSpPr>
          <p:cNvPr id="1428490" name="文本框 11"/>
          <p:cNvSpPr txBox="1">
            <a:spLocks noChangeArrowheads="1"/>
          </p:cNvSpPr>
          <p:nvPr/>
        </p:nvSpPr>
        <p:spPr bwMode="auto">
          <a:xfrm>
            <a:off x="5846763" y="1670050"/>
            <a:ext cx="38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2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8489" grpId="0"/>
      <p:bldP spid="142849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1465</Words>
  <Application>Microsoft Office PowerPoint</Application>
  <PresentationFormat>全屏显示(4:3)</PresentationFormat>
  <Paragraphs>299</Paragraphs>
  <Slides>26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9" baseType="lpstr">
      <vt:lpstr>方正姚体</vt:lpstr>
      <vt:lpstr>黑体</vt:lpstr>
      <vt:lpstr>华文新魏</vt:lpstr>
      <vt:lpstr>楷体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Equation.KSEE3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2018-11-30T09:11:00Z</dcterms:created>
  <dcterms:modified xsi:type="dcterms:W3CDTF">2023-01-16T14:29:04Z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AAB7A44EB5D64916B35780E9EC58C6E4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