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7" r:id="rId3"/>
    <p:sldId id="260" r:id="rId4"/>
    <p:sldId id="262" r:id="rId5"/>
    <p:sldId id="263" r:id="rId6"/>
    <p:sldId id="264" r:id="rId7"/>
    <p:sldId id="277" r:id="rId8"/>
    <p:sldId id="265" r:id="rId9"/>
    <p:sldId id="267" r:id="rId10"/>
    <p:sldId id="274" r:id="rId11"/>
    <p:sldId id="266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CCFF99"/>
    <a:srgbClr val="33CC33"/>
    <a:srgbClr val="CCFF66"/>
    <a:srgbClr val="009900"/>
    <a:srgbClr val="FFFFFF"/>
    <a:srgbClr val="CC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5ACF3AC6-C30F-42A9-9C85-7BE3D1B3A3CF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2560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796039DC-9167-4353-86F4-BA4D1B84FAC0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039DC-9167-4353-86F4-BA4D1B84FAC0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45084EE-CC71-41A7-9A2C-03E2CB97B138}" type="slidenum">
              <a:rPr lang="zh-CN" altLang="en-US" smtClean="0">
                <a:ea typeface="DFKai-SB" pitchFamily="65" charset="-120"/>
              </a:rPr>
              <a:t>7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B1BA54D-296F-4C03-A1A8-0175EA3F30B8}" type="slidenum">
              <a:rPr lang="zh-CN" altLang="en-US" smtClean="0">
                <a:ea typeface="DFKai-SB" pitchFamily="65" charset="-120"/>
              </a:rPr>
              <a:t>16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AD836D7-2285-478C-A382-8CEA454AE719}" type="slidenum">
              <a:rPr lang="zh-CN" altLang="en-US" smtClean="0">
                <a:ea typeface="DFKai-SB" pitchFamily="65" charset="-120"/>
              </a:rPr>
              <a:t>17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1F1A1AC-2CC6-4A76-BA92-269C63C65323}" type="slidenum">
              <a:rPr lang="zh-CN" altLang="en-US" smtClean="0">
                <a:ea typeface="DFKai-SB" pitchFamily="65" charset="-120"/>
              </a:rPr>
              <a:t>18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706E3D6-4F58-49DF-8A49-11205AAF567C}" type="slidenum">
              <a:rPr lang="zh-CN" altLang="en-US" smtClean="0">
                <a:ea typeface="DFKai-SB" pitchFamily="65" charset="-120"/>
              </a:rPr>
              <a:t>19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52648FE-786C-4B35-89B7-B44FFCE761BA}" type="slidenum">
              <a:rPr lang="zh-CN" altLang="en-US" smtClean="0">
                <a:ea typeface="DFKai-SB" pitchFamily="65" charset="-120"/>
              </a:rPr>
              <a:t>20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2489-2F78-4CA6-9E90-7931C9517320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EE1F-3D51-4A8A-93BF-30BEBCF9293A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27D5-2F9E-436C-AF77-725EBDD3C73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EFF9-DE10-44DF-B6E6-9A1156A6C18B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BB03-EE2C-4406-B2D0-0EC5DAF8154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B7A4-BF36-47CC-A7B2-F57E7D14BE8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D8AA-2C90-4D5F-B145-7BE5F3B6BAD0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845C-49DB-4AA6-BD27-1E82F587F05E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39EC-85B5-45E2-A503-9DD4181964A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F82F-BC33-425C-AC4D-137C1C45F56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6E4E-9DAB-4CA4-BFBB-7E041389EAC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smtClean="0"/>
              <a:t>按一下以編輯母片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B43B57F2-55F1-4D2E-A74B-C21CB20EE0D3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icrosoft JhengHei" panose="020B0604030504040204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4PartBLetslearnmore&#35838;&#25991;&#24405;&#38899;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447800" y="1066800"/>
            <a:ext cx="6248400" cy="3429000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0" y="1371654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Unit4 Let’s Go on a Picnic</a:t>
            </a:r>
          </a:p>
          <a:p>
            <a:pPr algn="ctr" eaLnBrk="1" hangingPunct="1"/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2936760" y="555600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85800" y="1676400"/>
            <a:ext cx="8458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句型：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The children would like to… </a:t>
            </a:r>
          </a:p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         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孩子们想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……</a:t>
            </a:r>
          </a:p>
          <a:p>
            <a:pPr eaLnBrk="0" hangingPunct="0">
              <a:buFontTx/>
              <a:buNone/>
            </a:pP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此句型常用来表示“某人想要做某事”，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buFontTx/>
              <a:buNone/>
            </a:pP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如：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—What would you like to do after school?	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—I’d like to play </a:t>
            </a:r>
            <a:r>
              <a:rPr lang="en-US" altLang="zh-CN" sz="2800" dirty="0" err="1">
                <a:ea typeface="宋体" panose="02010600030101010101" pitchFamily="2" charset="-122"/>
                <a:cs typeface="Arial" panose="020B0604020202020204" pitchFamily="34" charset="0"/>
              </a:rPr>
              <a:t>ping-pong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. And Li Shan would like to go skating.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457200" y="4876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dirty="0">
                <a:cs typeface="Arial" panose="020B0604020202020204" pitchFamily="34" charset="0"/>
              </a:rPr>
              <a:t>     Alice is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 taking</a:t>
            </a:r>
            <a:r>
              <a:rPr lang="en-US" altLang="zh-CN" sz="2800" dirty="0">
                <a:cs typeface="Arial" panose="020B0604020202020204" pitchFamily="34" charset="0"/>
              </a:rPr>
              <a:t> the food out of the basket. Li Shan and Su Nan are 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putting</a:t>
            </a:r>
            <a:r>
              <a:rPr lang="en-US" altLang="zh-CN" sz="2800" dirty="0">
                <a:cs typeface="Arial" panose="020B0604020202020204" pitchFamily="34" charset="0"/>
              </a:rPr>
              <a:t> fruits into the water and washing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101600"/>
            <a:ext cx="2286000" cy="5842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阅读理解二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4648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4"/>
          <p:cNvSpPr>
            <a:spLocks noChangeArrowheads="1"/>
          </p:cNvSpPr>
          <p:nvPr/>
        </p:nvSpPr>
        <p:spPr bwMode="auto">
          <a:xfrm>
            <a:off x="228600" y="3505200"/>
            <a:ext cx="2514600" cy="990600"/>
          </a:xfrm>
          <a:prstGeom prst="cloudCallout">
            <a:avLst>
              <a:gd name="adj1" fmla="val 45938"/>
              <a:gd name="adj2" fmla="val 101210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+mn-lt"/>
                <a:ea typeface="宋体" panose="02010600030101010101" pitchFamily="2" charset="-122"/>
              </a:rPr>
              <a:t>去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e</a:t>
            </a:r>
            <a:r>
              <a:rPr lang="zh-CN" altLang="en-US" sz="2400" b="1" dirty="0">
                <a:latin typeface="+mn-lt"/>
                <a:ea typeface="宋体" panose="02010600030101010101" pitchFamily="2" charset="-122"/>
              </a:rPr>
              <a:t>加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-</a:t>
            </a:r>
            <a:r>
              <a:rPr lang="en-US" altLang="zh-CN" sz="2400" b="1" dirty="0" err="1">
                <a:latin typeface="+mn-lt"/>
                <a:ea typeface="宋体" panose="02010600030101010101" pitchFamily="2" charset="-122"/>
              </a:rPr>
              <a:t>ing</a:t>
            </a:r>
            <a:endParaRPr lang="zh-CN" altLang="en-US" sz="2400" b="1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云形标注 4"/>
          <p:cNvSpPr>
            <a:spLocks noChangeArrowheads="1"/>
          </p:cNvSpPr>
          <p:nvPr/>
        </p:nvSpPr>
        <p:spPr bwMode="auto">
          <a:xfrm>
            <a:off x="5486400" y="5791200"/>
            <a:ext cx="2743200" cy="990600"/>
          </a:xfrm>
          <a:prstGeom prst="cloudCallout">
            <a:avLst>
              <a:gd name="adj1" fmla="val -97082"/>
              <a:gd name="adj2" fmla="val -47088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zh-CN" altLang="en-US" sz="2400" b="1" dirty="0">
                <a:latin typeface="+mn-lt"/>
                <a:ea typeface="宋体" panose="02010600030101010101" pitchFamily="2" charset="-122"/>
              </a:rPr>
              <a:t>双写末尾字母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t</a:t>
            </a:r>
            <a:r>
              <a:rPr lang="zh-CN" altLang="en-US" sz="2400" b="1" dirty="0">
                <a:latin typeface="+mn-lt"/>
                <a:ea typeface="宋体" panose="02010600030101010101" pitchFamily="2" charset="-122"/>
              </a:rPr>
              <a:t>加</a:t>
            </a: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-</a:t>
            </a:r>
            <a:r>
              <a:rPr lang="en-US" altLang="zh-CN" sz="2400" b="1" dirty="0" err="1">
                <a:latin typeface="+mn-lt"/>
                <a:ea typeface="宋体" panose="02010600030101010101" pitchFamily="2" charset="-122"/>
              </a:rPr>
              <a:t>ing</a:t>
            </a:r>
            <a:endParaRPr lang="zh-CN" altLang="en-US" sz="2400" b="1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38200" y="1371600"/>
            <a:ext cx="6743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回答问题：</a:t>
            </a:r>
          </a:p>
          <a:p>
            <a:pPr eaLnBrk="0" hangingPunct="0"/>
            <a:r>
              <a:rPr lang="en-US" altLang="zh-CN" sz="3200" dirty="0">
                <a:cs typeface="Arial" panose="020B0604020202020204" pitchFamily="34" charset="0"/>
              </a:rPr>
              <a:t>1. What’s Alice doing? </a:t>
            </a:r>
          </a:p>
          <a:p>
            <a:pPr eaLnBrk="0" hangingPunct="0">
              <a:buFontTx/>
              <a:buNone/>
            </a:pPr>
            <a:endParaRPr lang="en-US" altLang="zh-CN" sz="3200" dirty="0">
              <a:cs typeface="Arial" panose="020B0604020202020204" pitchFamily="34" charset="0"/>
            </a:endParaRPr>
          </a:p>
          <a:p>
            <a:pPr eaLnBrk="0" hangingPunct="0"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</a:rPr>
              <a:t>2. What about Li Shan and Su Nan?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609600" y="42672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    Alice asks, “I’m a little hungry. Can we start?” “Yes.” Colin answers. Li Shan asks, “Would you like some chicken?” Su Tai says, “No, thanks. I’d like an apple.”</a:t>
            </a:r>
            <a:endParaRPr lang="zh-CN" altLang="en-US" sz="2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01600"/>
            <a:ext cx="2286000" cy="5842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阅读理解三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39624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447800" y="1143000"/>
            <a:ext cx="55197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在文中画出下面问题的答案：</a:t>
            </a:r>
          </a:p>
          <a:p>
            <a:pPr eaLnBrk="0" hangingPunct="0"/>
            <a:r>
              <a:rPr lang="en-US" altLang="zh-CN" sz="3200">
                <a:cs typeface="Arial" panose="020B0604020202020204" pitchFamily="34" charset="0"/>
              </a:rPr>
              <a:t>1. What does Alice ask?</a:t>
            </a:r>
          </a:p>
          <a:p>
            <a:pPr eaLnBrk="0" hangingPunct="0"/>
            <a:endParaRPr lang="en-US" altLang="zh-CN" sz="3200"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200">
                <a:cs typeface="Arial" panose="020B0604020202020204" pitchFamily="34" charset="0"/>
              </a:rPr>
              <a:t>2. What does Li Shan ask?</a:t>
            </a:r>
          </a:p>
          <a:p>
            <a:pPr eaLnBrk="0" hangingPunct="0"/>
            <a:endParaRPr lang="en-US" altLang="zh-CN" sz="3200">
              <a:cs typeface="Arial" panose="020B0604020202020204" pitchFamily="34" charset="0"/>
            </a:endParaRPr>
          </a:p>
          <a:p>
            <a:pPr eaLnBrk="0" hangingPunct="0"/>
            <a:r>
              <a:rPr lang="en-US" altLang="zh-CN" sz="3200">
                <a:cs typeface="Arial" panose="020B0604020202020204" pitchFamily="34" charset="0"/>
              </a:rPr>
              <a:t>3. What does Su Tai say?</a:t>
            </a:r>
          </a:p>
        </p:txBody>
      </p:sp>
      <p:sp>
        <p:nvSpPr>
          <p:cNvPr id="1843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4800" y="6248400"/>
            <a:ext cx="9144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609600" y="4267200"/>
            <a:ext cx="8001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>
                <a:ea typeface="宋体" panose="02010600030101010101" pitchFamily="2" charset="-122"/>
                <a:cs typeface="Arial" panose="020B0604020202020204" pitchFamily="34" charset="0"/>
              </a:rPr>
              <a:t>    Alice asks, “I’m a little hungry. Can we start?” “Yes.” Colin answers. Li Shan asks, “Would you like some chicken?” Su Tai says, “No, thanks. I’d like an apple.”</a:t>
            </a:r>
            <a:endParaRPr lang="zh-CN" altLang="en-US" sz="28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39624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直接连接符 7"/>
          <p:cNvCxnSpPr>
            <a:cxnSpLocks noChangeShapeType="1"/>
          </p:cNvCxnSpPr>
          <p:nvPr/>
        </p:nvCxnSpPr>
        <p:spPr bwMode="auto">
          <a:xfrm>
            <a:off x="3048000" y="4724400"/>
            <a:ext cx="49530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直接连接符 10"/>
          <p:cNvCxnSpPr>
            <a:cxnSpLocks noChangeShapeType="1"/>
          </p:cNvCxnSpPr>
          <p:nvPr/>
        </p:nvCxnSpPr>
        <p:spPr bwMode="auto">
          <a:xfrm>
            <a:off x="6477000" y="5105400"/>
            <a:ext cx="17526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直接连接符 12"/>
          <p:cNvCxnSpPr>
            <a:cxnSpLocks noChangeShapeType="1"/>
          </p:cNvCxnSpPr>
          <p:nvPr/>
        </p:nvCxnSpPr>
        <p:spPr bwMode="auto">
          <a:xfrm>
            <a:off x="685800" y="5562600"/>
            <a:ext cx="28956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直接连接符 14"/>
          <p:cNvCxnSpPr>
            <a:cxnSpLocks noChangeShapeType="1"/>
          </p:cNvCxnSpPr>
          <p:nvPr/>
        </p:nvCxnSpPr>
        <p:spPr bwMode="auto">
          <a:xfrm>
            <a:off x="5943600" y="5562600"/>
            <a:ext cx="23622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直接连接符 17"/>
          <p:cNvCxnSpPr>
            <a:cxnSpLocks noChangeShapeType="1"/>
          </p:cNvCxnSpPr>
          <p:nvPr/>
        </p:nvCxnSpPr>
        <p:spPr bwMode="auto">
          <a:xfrm>
            <a:off x="685800" y="5943600"/>
            <a:ext cx="21336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01600"/>
            <a:ext cx="2286000" cy="5842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阅读理解四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66800"/>
            <a:ext cx="43862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609600" y="48006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ea typeface="宋体" panose="02010600030101010101" pitchFamily="2" charset="-122"/>
                <a:cs typeface="Arial" panose="020B0604020202020204" pitchFamily="34" charset="0"/>
              </a:rPr>
              <a:t>    After the meal, Colin asks, “</a:t>
            </a:r>
            <a:r>
              <a:rPr lang="en-US" altLang="zh-CN" sz="2800">
                <a:solidFill>
                  <a:srgbClr val="00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Shall </a:t>
            </a:r>
            <a:r>
              <a:rPr lang="en-US" altLang="zh-CN" sz="2800">
                <a:ea typeface="宋体" panose="02010600030101010101" pitchFamily="2" charset="-122"/>
                <a:cs typeface="Arial" panose="020B0604020202020204" pitchFamily="34" charset="0"/>
              </a:rPr>
              <a:t>we take a photo near the river?” “Yes!” The girls are very excited.</a:t>
            </a:r>
            <a:endParaRPr lang="zh-CN" altLang="en-US" sz="28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云形标注 4"/>
          <p:cNvSpPr>
            <a:spLocks noChangeArrowheads="1"/>
          </p:cNvSpPr>
          <p:nvPr/>
        </p:nvSpPr>
        <p:spPr bwMode="auto">
          <a:xfrm>
            <a:off x="5791200" y="2133600"/>
            <a:ext cx="3352800" cy="1752600"/>
          </a:xfrm>
          <a:prstGeom prst="cloudCallout">
            <a:avLst>
              <a:gd name="adj1" fmla="val -40937"/>
              <a:gd name="adj2" fmla="val 107131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altLang="zh-CN" sz="2400" b="1" dirty="0">
                <a:latin typeface="+mn-lt"/>
                <a:ea typeface="宋体" panose="02010600030101010101" pitchFamily="2" charset="-122"/>
              </a:rPr>
              <a:t>shall</a:t>
            </a:r>
            <a:r>
              <a:rPr lang="zh-CN" altLang="en-US" sz="2400" b="1" dirty="0">
                <a:latin typeface="+mn-lt"/>
                <a:ea typeface="宋体" panose="02010600030101010101" pitchFamily="2" charset="-122"/>
              </a:rPr>
              <a:t>用于第一人称的疑问形式表示提出建议和征求意见。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dirty="0"/>
              <a:t>回答问题：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What does Colin ask?</a:t>
            </a:r>
            <a:endParaRPr lang="zh-CN" altLang="en-US" sz="3200" dirty="0"/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457200" y="25146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i="1" dirty="0">
                <a:solidFill>
                  <a:srgbClr val="FF0000"/>
                </a:solidFill>
              </a:rPr>
              <a:t>Answer: </a:t>
            </a:r>
          </a:p>
          <a:p>
            <a:r>
              <a:rPr lang="en-US" altLang="zh-CN" sz="3200" i="1" dirty="0">
                <a:solidFill>
                  <a:srgbClr val="FF0000"/>
                </a:solidFill>
              </a:rPr>
              <a:t>Colin asks, “Shall we take a photo near the river?”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31242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8378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33400" y="3886200"/>
            <a:ext cx="59007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1. They’re going on a picnic.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2. Li Shan and Su Nan.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3. Yes, she is.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4. No.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5. He’ll take a picture for his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31242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733800" y="1524000"/>
            <a:ext cx="2005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0000FF"/>
                </a:solidFill>
                <a:cs typeface="Arial" panose="020B0604020202020204" pitchFamily="34" charset="0"/>
              </a:rPr>
              <a:t>Role play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838200" y="25146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同学们把三、四段中直接引用的对话重新组织，分组分角色表演对话。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13401" y="1828842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13401" y="2950369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能在短文的语境下正确理解并能灵活运用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 children would like to… Would you like some ...? Shall we…?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等功能句。了解在短文中，可借助引号直接以说话人的语气引用他人的话。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能读懂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Let’s learn more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部分的短文，准确理解并能快速找出针对课文设计的问题的答案。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312420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1534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524000" y="3124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3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524000" y="3657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6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524000" y="41862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4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524000" y="4724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5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1524000" y="5257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</a:rPr>
              <a:t>2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048000" y="304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4000" b="1" dirty="0">
              <a:solidFill>
                <a:srgbClr val="FF0066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219200" y="990600"/>
            <a:ext cx="640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DFKai-SB" pitchFamily="65" charset="-120"/>
              </a:rPr>
              <a:t>What’s the weather like today?</a:t>
            </a:r>
          </a:p>
          <a:p>
            <a:pPr eaLnBrk="1" hangingPunct="1"/>
            <a:r>
              <a:rPr lang="en-US" altLang="zh-CN" sz="3200" dirty="0">
                <a:ea typeface="DFKai-SB" pitchFamily="65" charset="-120"/>
              </a:rPr>
              <a:t>What kind of weather do you like?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80996" y="456243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</a:rPr>
              <a:t>sunny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495796" y="456243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</a:rPr>
              <a:t>rainy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285996" y="456719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</a:rPr>
              <a:t>cloudy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21" y="2585995"/>
            <a:ext cx="274625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6" y="2814595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196" y="2703470"/>
            <a:ext cx="23479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196" y="2585995"/>
            <a:ext cx="21431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6857996" y="449099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FF"/>
                </a:solidFill>
              </a:rPr>
              <a:t>snowy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 bwMode="auto">
          <a:xfrm>
            <a:off x="1219200" y="2057400"/>
            <a:ext cx="7315200" cy="2514600"/>
          </a:xfrm>
          <a:prstGeom prst="snip2DiagRect">
            <a:avLst/>
          </a:prstGeom>
          <a:noFill/>
          <a:ln w="9525" cap="flat" cmpd="sng" algn="ctr">
            <a:solidFill>
              <a:srgbClr val="FF0066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219200" y="2286000"/>
            <a:ext cx="7315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Are you free tomorrow? It’s Saturday. Shall we go on a picnic?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What shall we take?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When and where shall we meet?</a:t>
            </a:r>
            <a:endParaRPr lang="en-US" altLang="zh-CN" sz="3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仔细观察图片，并带着问题听课文录音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667000" y="5334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New class</a:t>
            </a:r>
            <a:endParaRPr lang="zh-CN" altLang="en-US" sz="36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25146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2805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267200"/>
            <a:ext cx="2438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114800"/>
            <a:ext cx="2895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09600" y="1524000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Questions: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1. What will the children do?</a:t>
            </a:r>
          </a:p>
          <a:p>
            <a:pPr eaLnBrk="1" hangingPunct="1"/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2. Would Su Tai like some chicken?</a:t>
            </a:r>
          </a:p>
          <a:p>
            <a:pPr eaLnBrk="1" hangingPunct="1"/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3. Where will they take a photo?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6688"/>
            <a:ext cx="5157788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8"/>
          <p:cNvSpPr>
            <a:spLocks noChangeArrowheads="1"/>
          </p:cNvSpPr>
          <p:nvPr/>
        </p:nvSpPr>
        <p:spPr bwMode="auto">
          <a:xfrm>
            <a:off x="381000" y="48768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/>
              <a:t>     It is Saturday morning. The weather is </a:t>
            </a:r>
            <a:r>
              <a:rPr lang="en-US" altLang="zh-CN" sz="2800" u="sng" dirty="0"/>
              <a:t>fine</a:t>
            </a:r>
            <a:r>
              <a:rPr lang="en-US" altLang="zh-CN" sz="2800" dirty="0"/>
              <a:t>. The children would like to </a:t>
            </a:r>
            <a:r>
              <a:rPr lang="en-US" altLang="zh-CN" sz="2800" u="sng" dirty="0"/>
              <a:t>go on a picnic </a:t>
            </a:r>
            <a:r>
              <a:rPr lang="en-US" altLang="zh-CN" sz="2800" dirty="0"/>
              <a:t>at the foot of the mountains.</a:t>
            </a:r>
            <a:endParaRPr lang="zh-CN" altLang="en-US" sz="2800" dirty="0"/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0"/>
            <a:ext cx="42672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101600"/>
            <a:ext cx="2286000" cy="58420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阅读理解一</a:t>
            </a:r>
          </a:p>
        </p:txBody>
      </p:sp>
      <p:sp>
        <p:nvSpPr>
          <p:cNvPr id="12293" name="云形标注 4"/>
          <p:cNvSpPr>
            <a:spLocks noChangeArrowheads="1"/>
          </p:cNvSpPr>
          <p:nvPr/>
        </p:nvSpPr>
        <p:spPr bwMode="auto">
          <a:xfrm>
            <a:off x="6705600" y="2895600"/>
            <a:ext cx="2438400" cy="1295400"/>
          </a:xfrm>
          <a:prstGeom prst="cloudCallout">
            <a:avLst>
              <a:gd name="adj1" fmla="val -27218"/>
              <a:gd name="adj2" fmla="val 109310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对划线部分提问</a:t>
            </a:r>
          </a:p>
        </p:txBody>
      </p:sp>
      <p:sp>
        <p:nvSpPr>
          <p:cNvPr id="12294" name="矩形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24800" y="6248400"/>
            <a:ext cx="9144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81000" y="11430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 weather is </a:t>
            </a:r>
            <a:r>
              <a:rPr lang="en-US" altLang="zh-CN" sz="2800" u="sng" dirty="0">
                <a:ea typeface="宋体" panose="02010600030101010101" pitchFamily="2" charset="-122"/>
                <a:cs typeface="Arial" panose="020B0604020202020204" pitchFamily="34" charset="0"/>
              </a:rPr>
              <a:t>fine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eaLnBrk="0" hangingPunct="0">
              <a:buFontTx/>
              <a:buNone/>
            </a:pPr>
            <a:r>
              <a:rPr lang="en-US" altLang="zh-CN" sz="2800" i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Answer</a:t>
            </a:r>
            <a:r>
              <a:rPr lang="zh-CN" altLang="en-US" sz="2800" i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2800" i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What’s the weather like?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2819400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 children would like to </a:t>
            </a:r>
            <a:r>
              <a:rPr lang="en-US" altLang="zh-CN" sz="2800" u="sng" dirty="0">
                <a:ea typeface="宋体" panose="02010600030101010101" pitchFamily="2" charset="-122"/>
                <a:cs typeface="Arial" panose="020B0604020202020204" pitchFamily="34" charset="0"/>
              </a:rPr>
              <a:t>go on a picnic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 at the foot of the mountains.</a:t>
            </a:r>
          </a:p>
          <a:p>
            <a:pPr eaLnBrk="0" hangingPunct="0">
              <a:buFontTx/>
              <a:buNone/>
            </a:pPr>
            <a:r>
              <a:rPr lang="en-US" altLang="zh-CN" sz="2800" i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Answer </a:t>
            </a:r>
            <a:r>
              <a:rPr lang="zh-CN" altLang="en-US" sz="2800" i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2800" i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 would the children like to do at the foot of the mountains?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_Powerbar 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_Powerbar Rhea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ABC_Powerbar 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_Powerbar 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_Powerbar 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全屏显示(4:3)</PresentationFormat>
  <Paragraphs>87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DFKai-SB</vt:lpstr>
      <vt:lpstr>Microsoft JhengHei</vt:lpstr>
      <vt:lpstr>PMingLiU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2022-01-21T06:46:10Z</dcterms:created>
  <dcterms:modified xsi:type="dcterms:W3CDTF">2023-01-16T14:29:10Z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8767273A20584EA997B071DDD44A3362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