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0" r:id="rId3"/>
    <p:sldId id="261" r:id="rId4"/>
    <p:sldId id="263" r:id="rId5"/>
    <p:sldId id="266" r:id="rId6"/>
    <p:sldId id="267" r:id="rId7"/>
    <p:sldId id="268" r:id="rId8"/>
    <p:sldId id="269" r:id="rId9"/>
    <p:sldId id="270" r:id="rId10"/>
    <p:sldId id="271" r:id="rId11"/>
    <p:sldId id="277" r:id="rId12"/>
    <p:sldId id="279" r:id="rId13"/>
    <p:sldId id="281" r:id="rId1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929526" y="1886377"/>
            <a:ext cx="10493381" cy="2245769"/>
            <a:chOff x="3540" y="1599"/>
            <a:chExt cx="12211" cy="3267"/>
          </a:xfrm>
        </p:grpSpPr>
        <p:sp>
          <p:nvSpPr>
            <p:cNvPr id="3" name="Rectangle 5"/>
            <p:cNvSpPr/>
            <p:nvPr/>
          </p:nvSpPr>
          <p:spPr>
            <a:xfrm>
              <a:off x="3540" y="3657"/>
              <a:ext cx="12211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仿宋" panose="02010609060101010101" pitchFamily="49" charset="-122"/>
                </a:rPr>
                <a:t>Task</a:t>
              </a:r>
              <a:endParaRPr lang="zh-CN" altLang="zh-CN" sz="4800" b="1" dirty="0" smtClean="0">
                <a:solidFill>
                  <a:srgbClr val="C500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仿宋" panose="02010609060101010101" pitchFamily="49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30" y="1599"/>
              <a:ext cx="11470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ea typeface="微软雅黑" panose="020B0503020204020204" charset="-122"/>
                </a:rPr>
                <a:t>Unit 5  Wild animals</a:t>
              </a:r>
              <a:endParaRPr lang="zh-CN" altLang="en-US" sz="6600" b="1" dirty="0"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1898109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686382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9264" y="2478024"/>
            <a:ext cx="10113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2. </a:t>
            </a:r>
            <a:r>
              <a:rPr lang="zh-CN" altLang="zh-CN" sz="3000" b="1" dirty="0" smtClean="0"/>
              <a:t>那位老太太想搬出城镇。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The old woman wants to ___________________ the town.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45936" y="328269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move out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21153" y="1100769"/>
            <a:ext cx="10289399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133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   </a:t>
            </a:r>
            <a:r>
              <a:rPr lang="en-US" altLang="zh-CN" sz="3000" b="1" dirty="0" smtClean="0"/>
              <a:t>otherwise  </a:t>
            </a:r>
            <a:r>
              <a:rPr lang="en-US" altLang="zh-CN" sz="3000" b="1" i="1" dirty="0" smtClean="0"/>
              <a:t>adv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要不然，否则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322" y="1933214"/>
            <a:ext cx="10537371" cy="143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i="1" dirty="0" smtClean="0"/>
              <a:t> </a:t>
            </a:r>
            <a:r>
              <a:rPr lang="en-US" altLang="zh-CN" sz="3000" b="1" i="1" dirty="0" smtClean="0"/>
              <a:t>Otherwise, </a:t>
            </a:r>
            <a:r>
              <a:rPr lang="en-US" altLang="zh-CN" sz="3000" b="1" dirty="0" smtClean="0"/>
              <a:t>there may be no bears left in the world.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否则，世界上可能就没有熊了。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828" y="3570128"/>
            <a:ext cx="10522857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otherwise </a:t>
            </a:r>
            <a:r>
              <a:rPr lang="zh-CN" altLang="zh-CN" sz="3000" b="1" dirty="0" smtClean="0"/>
              <a:t>作副词，意为“要不然，否则”，常用来表</a:t>
            </a:r>
            <a:endParaRPr lang="en-US" altLang="zh-CN" sz="3000" b="1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3000" b="1" dirty="0" smtClean="0"/>
              <a:t>示如果不做某事的话，会导致不好的结果。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6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4944" y="1591056"/>
            <a:ext cx="105796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otherwise</a:t>
            </a:r>
            <a:r>
              <a:rPr lang="zh-CN" altLang="zh-CN" sz="3000" b="1" dirty="0" smtClean="0"/>
              <a:t>还可译为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除此以外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There was some music playing upstairs. Otherwise, the house was silent.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楼上有些音乐声。除此以外，房子里静悄悄的。</a:t>
            </a:r>
            <a:endParaRPr lang="zh-CN" altLang="en-US" sz="3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30794" y="3688355"/>
            <a:ext cx="10672358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考查词语辨析。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instead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相反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；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however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然而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；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otherwise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否则，要不然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；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anyway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无论如何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。根据句意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我们得早点去，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________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我们可能就没有座位了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可知答案为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C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。</a:t>
            </a:r>
            <a:endParaRPr kumimoji="0" lang="zh-CN" altLang="en-US" sz="2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952" y="1033272"/>
            <a:ext cx="1060704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We'll go early, ________ we may not get a seat.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instead</a:t>
            </a:r>
            <a:r>
              <a:rPr lang="zh-CN" altLang="zh-CN" sz="3000" b="1" dirty="0" smtClean="0"/>
              <a:t>　　</a:t>
            </a:r>
            <a:r>
              <a:rPr lang="en-US" altLang="zh-CN" sz="3000" b="1" dirty="0" smtClean="0"/>
              <a:t>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however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otherwise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anyway</a:t>
            </a:r>
            <a:endParaRPr lang="zh-CN" altLang="zh-CN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361688" y="11887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87790" y="2207727"/>
          <a:ext cx="10761785" cy="3876549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65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ea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1.tail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2.daytime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活动，移动，搬迁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&amp; 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报告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记者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缓慢地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→慢的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61390" y="5329897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slow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4213" y="2591738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尾巴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44698" y="3257139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白天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61641" y="3952083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move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6084" y="4592514"/>
            <a:ext cx="1015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report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66339" y="4592516"/>
            <a:ext cx="1288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reporter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7253" y="5333179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slowly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52949" y="1644306"/>
          <a:ext cx="8738297" cy="3384893"/>
        </p:xfrm>
        <a:graphic>
          <a:graphicData uri="http://schemas.openxmlformats.org/drawingml/2006/table">
            <a:tbl>
              <a:tblPr/>
              <a:tblGrid>
                <a:gridCol w="1053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4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48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到处走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2.in the daytime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99432" y="3438144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在白天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25368" y="2795016"/>
            <a:ext cx="1915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move around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34930" y="1089341"/>
          <a:ext cx="11429178" cy="4150874"/>
        </p:xfrm>
        <a:graphic>
          <a:graphicData uri="http://schemas.openxmlformats.org/drawingml/2006/table">
            <a:tbl>
              <a:tblPr/>
              <a:tblGrid>
                <a:gridCol w="802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08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它们擅长爬树和游泳。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They __________________ climbing and swimming. 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否则，世界上可能就没有熊了。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Otherwise, there_____________________ in the world.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35424" y="4023360"/>
            <a:ext cx="2834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may be no bears left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6144" y="2602992"/>
            <a:ext cx="164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are good at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615814" y="1688069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5262" y="172768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25123" y="2345460"/>
            <a:ext cx="9431383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 </a:t>
            </a:r>
            <a:r>
              <a:rPr lang="en-US" altLang="zh-CN" sz="3000" b="1" dirty="0" smtClean="0"/>
              <a:t>report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．报告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8184" y="3045727"/>
            <a:ext cx="10885714" cy="3513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Simon wants to write a </a:t>
            </a:r>
            <a:r>
              <a:rPr lang="en-US" altLang="zh-CN" sz="3000" b="1" i="1" dirty="0" smtClean="0"/>
              <a:t>report</a:t>
            </a:r>
            <a:r>
              <a:rPr lang="en-US" altLang="zh-CN" sz="3000" b="1" dirty="0" smtClean="0"/>
              <a:t> on bears for the Wild Animals Club.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西蒙想为野生动物俱乐部写一篇关于熊的报道。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Our headmaster will give us a </a:t>
            </a:r>
            <a:r>
              <a:rPr lang="en-US" altLang="zh-CN" sz="3000" b="1" i="1" dirty="0" smtClean="0"/>
              <a:t>report</a:t>
            </a:r>
            <a:r>
              <a:rPr lang="en-US" altLang="zh-CN" sz="3000" b="1" dirty="0" smtClean="0"/>
              <a:t> tomorrow.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我们的校长明天将给我们做报告。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69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78795" y="1626515"/>
            <a:ext cx="11577797" cy="742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report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名词。</a:t>
            </a:r>
          </a:p>
        </p:txBody>
      </p:sp>
      <p:sp>
        <p:nvSpPr>
          <p:cNvPr id="4" name="矩形 3"/>
          <p:cNvSpPr/>
          <p:nvPr/>
        </p:nvSpPr>
        <p:spPr>
          <a:xfrm>
            <a:off x="760507" y="4650131"/>
            <a:ext cx="11577797" cy="697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________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报告，发表　</a:t>
            </a:r>
            <a:r>
              <a:rPr lang="en-US" altLang="zh-CN" sz="3000" b="1" dirty="0" smtClean="0"/>
              <a:t>________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．记者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42219" y="2781707"/>
            <a:ext cx="115777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搭配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________________ </a:t>
            </a:r>
            <a:r>
              <a:rPr lang="zh-CN" altLang="zh-CN" sz="3000" b="1" dirty="0" smtClean="0"/>
              <a:t>天气预报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 </a:t>
            </a:r>
            <a:r>
              <a:rPr lang="zh-CN" altLang="zh-CN" sz="3000" b="1" dirty="0" smtClean="0"/>
              <a:t>事故报告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4818888"/>
            <a:ext cx="1288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reporter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3968" y="181660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可数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7504" y="2987040"/>
            <a:ext cx="2377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 weather report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617976"/>
            <a:ext cx="2588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an accident report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82368" y="4843272"/>
            <a:ext cx="1015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report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289" y="132222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984993" y="1048830"/>
            <a:ext cx="1923925" cy="676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3000" b="1" dirty="0" smtClean="0">
                <a:solidFill>
                  <a:srgbClr val="00A6AD"/>
                </a:solidFill>
                <a:latin typeface="+mn-ea"/>
              </a:rPr>
              <a:t>活学活用</a:t>
            </a:r>
            <a:r>
              <a:rPr lang="zh-CN" altLang="en-US" sz="3000" b="1" dirty="0" smtClean="0">
                <a:solidFill>
                  <a:srgbClr val="FF6600"/>
                </a:solidFill>
                <a:latin typeface="+mn-ea"/>
              </a:rPr>
              <a:t> </a:t>
            </a:r>
            <a:endParaRPr lang="zh-CN" altLang="en-US" sz="3000" b="1" dirty="0">
              <a:solidFill>
                <a:srgbClr val="FF6600"/>
              </a:solidFill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224" y="4066024"/>
            <a:ext cx="10671048" cy="241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</a:rPr>
              <a:t>】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考查名词。句意：比尔作为一名记者采访了参加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2016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年里约奥运会的足球队员。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guest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客人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；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reporter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记者”；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tourist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游客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；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engineer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工程师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。结合句中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interview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可知只有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reporter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才能执行此任务。故选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B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。</a:t>
            </a:r>
            <a:endParaRPr lang="zh-CN" altLang="en-US" sz="2600" b="1" dirty="0">
              <a:ea typeface="仿宋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7824" y="1810512"/>
            <a:ext cx="1077163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zh-CN" sz="3000" b="1" dirty="0" smtClean="0"/>
              <a:t>Bill was a(an) ________ to interview the football players in the Rio 2016 Olympics.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guest</a:t>
            </a:r>
            <a:r>
              <a:rPr lang="zh-CN" altLang="zh-CN" sz="3000" b="1" dirty="0" smtClean="0"/>
              <a:t>　　</a:t>
            </a:r>
            <a:r>
              <a:rPr lang="en-US" altLang="zh-CN" sz="3000" b="1" dirty="0" smtClean="0"/>
              <a:t>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reporter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tourist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engineer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88536" y="195681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21153" y="1859721"/>
            <a:ext cx="10289399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133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  </a:t>
            </a:r>
            <a:r>
              <a:rPr lang="en-US" altLang="zh-CN" sz="3000" b="1" dirty="0" smtClean="0"/>
              <a:t>move  </a:t>
            </a:r>
            <a:r>
              <a:rPr lang="en-US" altLang="zh-CN" sz="3000" b="1" i="1" dirty="0" smtClean="0"/>
              <a:t>vi</a:t>
            </a:r>
            <a:r>
              <a:rPr lang="en-US" altLang="zh-CN" sz="3000" b="1" dirty="0" smtClean="0"/>
              <a:t>.&amp;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活动，移动，搬迁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466" y="3231662"/>
            <a:ext cx="105373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Could you </a:t>
            </a:r>
            <a:r>
              <a:rPr lang="en-US" altLang="zh-CN" sz="3000" b="1" i="1" dirty="0" smtClean="0"/>
              <a:t>move</a:t>
            </a:r>
            <a:r>
              <a:rPr lang="en-US" altLang="zh-CN" sz="3000" b="1" dirty="0" smtClean="0"/>
              <a:t> your car, please?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你能把车挪一下吗？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Don‘t </a:t>
            </a:r>
            <a:r>
              <a:rPr lang="en-US" altLang="zh-CN" sz="3000" b="1" i="1" dirty="0" smtClean="0"/>
              <a:t>move</a:t>
            </a:r>
            <a:r>
              <a:rPr lang="en-US" altLang="zh-CN" sz="3000" b="1" dirty="0" smtClean="0"/>
              <a:t>. </a:t>
            </a:r>
            <a:r>
              <a:rPr lang="zh-CN" altLang="zh-CN" sz="3000" b="1" dirty="0" smtClean="0"/>
              <a:t>别动。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684" y="1472923"/>
            <a:ext cx="10522857" cy="742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move</a:t>
            </a:r>
            <a:r>
              <a:rPr lang="zh-CN" altLang="zh-CN" sz="3000" b="1" dirty="0" smtClean="0"/>
              <a:t>既可作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动词，也可作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93691" y="2740479"/>
            <a:ext cx="11181002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AB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544" y="3328416"/>
            <a:ext cx="7522424" cy="282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39768" y="169773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及物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5384" y="1679448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不及物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宽屏</PresentationFormat>
  <Paragraphs>74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192BDE220F254842871D300B094836AE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