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6" r:id="rId5"/>
    <p:sldId id="259" r:id="rId6"/>
    <p:sldId id="260" r:id="rId7"/>
    <p:sldId id="262" r:id="rId8"/>
    <p:sldId id="264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FFFFFF"/>
    <a:srgbClr val="FFFFCC"/>
    <a:srgbClr val="FFCC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Relationship Id="rId4" Type="http://schemas.openxmlformats.org/officeDocument/2006/relationships/image" Target="../media/image2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A4DE0-5D64-4E0E-A076-351169C55E08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CCDF2-A992-4623-A43C-DEE884DCF1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CDF2-A992-4623-A43C-DEE884DCF1F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 descr="食品1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6632"/>
            <a:ext cx="9129713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KSO_CT2"/>
          <p:cNvSpPr>
            <a:spLocks noGrp="1"/>
          </p:cNvSpPr>
          <p:nvPr>
            <p:ph type="subTitle" idx="1"/>
          </p:nvPr>
        </p:nvSpPr>
        <p:spPr>
          <a:xfrm>
            <a:off x="769870" y="3373317"/>
            <a:ext cx="5144891" cy="467211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769870" y="1538591"/>
            <a:ext cx="5144891" cy="1720077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defRPr sz="3600" b="0" baseline="0">
                <a:solidFill>
                  <a:schemeClr val="accent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8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8E77DC-96ED-48F2-B8DB-90A6E6AAB3C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58442" y="533402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15992" y="1063628"/>
            <a:ext cx="462915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58442" y="21336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313AFBAC-3D8E-4127-9F0A-B1A42AE75FD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457200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altLang="en-US" noProof="0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E7BCD86-1C99-4E82-BADD-716C4AE77C2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4E7209E-B67D-4A41-9FA8-A1A69130856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7" y="365125"/>
            <a:ext cx="886883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1" y="365125"/>
            <a:ext cx="5949952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2D2A5901-4418-426C-8D3F-4FF1A474FDD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zh-CN" altLang="en-US" noProof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2D2A5901-4418-426C-8D3F-4FF1A474FDD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>
                <a:ea typeface="幼圆" panose="02010509060101010101" pitchFamily="49" charset="-122"/>
              </a:defRPr>
            </a:lvl1pPr>
          </a:lstStyle>
          <a:p>
            <a:fld id="{2D2A5901-4418-426C-8D3F-4FF1A474FDD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>
                <a:ea typeface="幼圆" panose="02010509060101010101" pitchFamily="49" charset="-122"/>
              </a:defRPr>
            </a:lvl1pPr>
          </a:lstStyle>
          <a:p>
            <a:fld id="{2D2A5901-4418-426C-8D3F-4FF1A474FDD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>
                <a:ea typeface="幼圆" panose="02010509060101010101" pitchFamily="49" charset="-122"/>
              </a:defRPr>
            </a:lvl1pPr>
          </a:lstStyle>
          <a:p>
            <a:fld id="{2D2A5901-4418-426C-8D3F-4FF1A474FDD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2D2A5901-4418-426C-8D3F-4FF1A474FDD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r>
              <a:rPr lang="zh-CN" altLang="en-US" noProof="1" smtClean="0"/>
              <a:t>单击图标添加图片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2D2A5901-4418-426C-8D3F-4FF1A474FDD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SO_FN"/>
          <p:cNvSpPr txBox="1">
            <a:spLocks noChangeArrowheads="1"/>
          </p:cNvSpPr>
          <p:nvPr/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9584C3B4-34D0-4623-B585-248E1BB659EA}" type="slidenum">
              <a:rPr lang="zh-CN" altLang="zh-CN">
                <a:solidFill>
                  <a:schemeClr val="bg1"/>
                </a:solidFill>
              </a:rPr>
              <a:t>‹#›</a:t>
            </a:fld>
            <a:endParaRPr lang="zh-CN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096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01625" y="1905000"/>
            <a:ext cx="8540750" cy="20208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01625" y="4078288"/>
            <a:ext cx="8540750" cy="20208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041527A-3185-45D3-9DE0-C1ABDF8D118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标题和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27A5F78-4795-40BC-80D0-60E36CFA5BF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096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905000"/>
            <a:ext cx="4194175" cy="41941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194175" cy="20208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4078288"/>
            <a:ext cx="4194175" cy="20208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ADAB6B7-096B-41C5-89DA-44D2ED6C497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6" descr="食品1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1113" y="-26988"/>
            <a:ext cx="9263063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KSO_CT2"/>
          <p:cNvSpPr txBox="1"/>
          <p:nvPr/>
        </p:nvSpPr>
        <p:spPr bwMode="auto">
          <a:xfrm>
            <a:off x="785813" y="3181350"/>
            <a:ext cx="5145087" cy="466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ctr" rtl="0" eaLnBrk="0" fontAlgn="base" hangingPunct="0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None/>
              <a:defRPr lang="zh-CN" altLang="en-US" sz="1800" kern="1200">
                <a:solidFill>
                  <a:schemeClr val="accent2"/>
                </a:solidFill>
                <a:effectLst/>
                <a:latin typeface="+mn-ea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rgbClr val="F4C197"/>
              </a:buClr>
              <a:buFont typeface="幼圆" panose="02010509060101010101" pitchFamily="49" charset="-122"/>
              <a:buNone/>
              <a:defRPr sz="2000" kern="1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smtClean="0"/>
              <a:t>单击此处编辑母版副标题样式</a:t>
            </a:r>
            <a:endParaRPr dirty="0" smtClean="0"/>
          </a:p>
        </p:txBody>
      </p:sp>
      <p:sp>
        <p:nvSpPr>
          <p:cNvPr id="5" name="KSO_FN"/>
          <p:cNvSpPr txBox="1">
            <a:spLocks noChangeArrowheads="1"/>
          </p:cNvSpPr>
          <p:nvPr/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352302C8-8D7F-42EF-80CC-E2ECC1A076B0}" type="slidenum">
              <a:rPr lang="zh-CN" altLang="zh-CN">
                <a:solidFill>
                  <a:schemeClr val="bg1"/>
                </a:solidFill>
              </a:rPr>
              <a:t>‹#›</a:t>
            </a:fld>
            <a:endParaRPr lang="zh-CN" altLang="zh-CN">
              <a:solidFill>
                <a:schemeClr val="bg1"/>
              </a:solidFill>
            </a:endParaRPr>
          </a:p>
        </p:txBody>
      </p:sp>
      <p:sp>
        <p:nvSpPr>
          <p:cNvPr id="6" name="任意多边形 10"/>
          <p:cNvSpPr/>
          <p:nvPr/>
        </p:nvSpPr>
        <p:spPr bwMode="gray">
          <a:xfrm>
            <a:off x="30163" y="1508125"/>
            <a:ext cx="9164637" cy="3744913"/>
          </a:xfrm>
          <a:custGeom>
            <a:avLst/>
            <a:gdLst>
              <a:gd name="T0" fmla="*/ 1617036 w 9164638"/>
              <a:gd name="T1" fmla="*/ 1057 h 3745139"/>
              <a:gd name="T2" fmla="*/ 2073703 w 9164638"/>
              <a:gd name="T3" fmla="*/ 2012 h 3745139"/>
              <a:gd name="T4" fmla="*/ 6405427 w 9164638"/>
              <a:gd name="T5" fmla="*/ 904640 h 3745139"/>
              <a:gd name="T6" fmla="*/ 9164627 w 9164638"/>
              <a:gd name="T7" fmla="*/ 170167 h 3745139"/>
              <a:gd name="T8" fmla="*/ 9153325 w 9164638"/>
              <a:gd name="T9" fmla="*/ 3395214 h 3745139"/>
              <a:gd name="T10" fmla="*/ 6247205 w 9164638"/>
              <a:gd name="T11" fmla="*/ 3572882 h 3745139"/>
              <a:gd name="T12" fmla="*/ 3013349 w 9164638"/>
              <a:gd name="T13" fmla="*/ 2992278 h 3745139"/>
              <a:gd name="T14" fmla="*/ 50700 w 9164638"/>
              <a:gd name="T15" fmla="*/ 3723166 h 3745139"/>
              <a:gd name="T16" fmla="*/ 0 w 9164638"/>
              <a:gd name="T17" fmla="*/ 3742426 h 3745139"/>
              <a:gd name="T18" fmla="*/ 0 w 9164638"/>
              <a:gd name="T19" fmla="*/ 142891 h 3745139"/>
              <a:gd name="T20" fmla="*/ 121153 w 9164638"/>
              <a:gd name="T21" fmla="*/ 117121 h 3745139"/>
              <a:gd name="T22" fmla="*/ 1617036 w 9164638"/>
              <a:gd name="T23" fmla="*/ 1057 h 374513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9164638" h="3745139">
                <a:moveTo>
                  <a:pt x="1617036" y="1057"/>
                </a:moveTo>
                <a:cubicBezTo>
                  <a:pt x="1760109" y="-568"/>
                  <a:pt x="1912252" y="-369"/>
                  <a:pt x="2073703" y="2012"/>
                </a:cubicBezTo>
                <a:cubicBezTo>
                  <a:pt x="3365312" y="19475"/>
                  <a:pt x="5284967" y="676700"/>
                  <a:pt x="6405438" y="905300"/>
                </a:cubicBezTo>
                <a:cubicBezTo>
                  <a:pt x="7525909" y="1133900"/>
                  <a:pt x="8941835" y="330625"/>
                  <a:pt x="9164638" y="170287"/>
                </a:cubicBezTo>
                <a:lnTo>
                  <a:pt x="9153336" y="3397675"/>
                </a:lnTo>
                <a:cubicBezTo>
                  <a:pt x="7906934" y="3804075"/>
                  <a:pt x="6828440" y="3651675"/>
                  <a:pt x="6247216" y="3575475"/>
                </a:cubicBezTo>
                <a:cubicBezTo>
                  <a:pt x="5665991" y="3499275"/>
                  <a:pt x="4227461" y="2956350"/>
                  <a:pt x="3013349" y="2994450"/>
                </a:cubicBezTo>
                <a:cubicBezTo>
                  <a:pt x="2150190" y="2989290"/>
                  <a:pt x="597440" y="3521754"/>
                  <a:pt x="50700" y="3725867"/>
                </a:cubicBezTo>
                <a:lnTo>
                  <a:pt x="0" y="3745139"/>
                </a:lnTo>
                <a:lnTo>
                  <a:pt x="0" y="142999"/>
                </a:lnTo>
                <a:lnTo>
                  <a:pt x="121153" y="117205"/>
                </a:lnTo>
                <a:cubicBezTo>
                  <a:pt x="413026" y="62883"/>
                  <a:pt x="901668" y="9181"/>
                  <a:pt x="1617036" y="1057"/>
                </a:cubicBezTo>
                <a:close/>
              </a:path>
            </a:pathLst>
          </a:custGeom>
          <a:solidFill>
            <a:srgbClr val="F2B483">
              <a:alpha val="41176"/>
            </a:srgbClr>
          </a:solidFill>
          <a:ln w="9525">
            <a:noFill/>
            <a:round/>
          </a:ln>
        </p:spPr>
        <p:txBody>
          <a:bodyPr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8" name="Freeform 18"/>
          <p:cNvSpPr/>
          <p:nvPr/>
        </p:nvSpPr>
        <p:spPr bwMode="gray">
          <a:xfrm>
            <a:off x="44450" y="1733550"/>
            <a:ext cx="9150350" cy="3267075"/>
          </a:xfrm>
          <a:custGeom>
            <a:avLst/>
            <a:gdLst>
              <a:gd name="T0" fmla="*/ 2147483646 w 5764"/>
              <a:gd name="T1" fmla="*/ 2147483646 h 2057"/>
              <a:gd name="T2" fmla="*/ 2147483646 w 5764"/>
              <a:gd name="T3" fmla="*/ 2147483646 h 2057"/>
              <a:gd name="T4" fmla="*/ 2147483646 w 5764"/>
              <a:gd name="T5" fmla="*/ 2147483646 h 2057"/>
              <a:gd name="T6" fmla="*/ 2147483646 w 5764"/>
              <a:gd name="T7" fmla="*/ 2147483646 h 2057"/>
              <a:gd name="T8" fmla="*/ 2147483646 w 5764"/>
              <a:gd name="T9" fmla="*/ 2147483646 h 2057"/>
              <a:gd name="T10" fmla="*/ 2147483646 w 5764"/>
              <a:gd name="T11" fmla="*/ 2147483646 h 2057"/>
              <a:gd name="T12" fmla="*/ 2147483646 w 5764"/>
              <a:gd name="T13" fmla="*/ 2147483646 h 2057"/>
              <a:gd name="T14" fmla="*/ 2147483646 w 5764"/>
              <a:gd name="T15" fmla="*/ 2147483646 h 2057"/>
              <a:gd name="T16" fmla="*/ 2147483646 w 5764"/>
              <a:gd name="T17" fmla="*/ 2147483646 h 205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764" h="2057">
                <a:moveTo>
                  <a:pt x="6" y="272"/>
                </a:moveTo>
                <a:cubicBezTo>
                  <a:pt x="144" y="233"/>
                  <a:pt x="656" y="0"/>
                  <a:pt x="1453" y="10"/>
                </a:cubicBezTo>
                <a:cubicBezTo>
                  <a:pt x="2250" y="20"/>
                  <a:pt x="3475" y="403"/>
                  <a:pt x="4182" y="482"/>
                </a:cubicBezTo>
                <a:cubicBezTo>
                  <a:pt x="4890" y="561"/>
                  <a:pt x="5626" y="237"/>
                  <a:pt x="5764" y="154"/>
                </a:cubicBezTo>
                <a:lnTo>
                  <a:pt x="5764" y="1806"/>
                </a:lnTo>
                <a:cubicBezTo>
                  <a:pt x="4919" y="2052"/>
                  <a:pt x="4485" y="2057"/>
                  <a:pt x="4005" y="1994"/>
                </a:cubicBezTo>
                <a:cubicBezTo>
                  <a:pt x="3526" y="1929"/>
                  <a:pt x="2640" y="1502"/>
                  <a:pt x="1891" y="1522"/>
                </a:cubicBezTo>
                <a:cubicBezTo>
                  <a:pt x="1234" y="1519"/>
                  <a:pt x="0" y="1962"/>
                  <a:pt x="6" y="1967"/>
                </a:cubicBezTo>
                <a:cubicBezTo>
                  <a:pt x="12" y="1972"/>
                  <a:pt x="6" y="641"/>
                  <a:pt x="6" y="272"/>
                </a:cubicBezTo>
                <a:close/>
              </a:path>
            </a:pathLst>
          </a:custGeom>
          <a:solidFill>
            <a:srgbClr val="F2B483"/>
          </a:solidFill>
          <a:ln w="9525">
            <a:noFill/>
            <a:round/>
          </a:ln>
        </p:spPr>
        <p:txBody>
          <a:bodyPr/>
          <a:lstStyle/>
          <a:p>
            <a:pPr eaLnBrk="0" hangingPunct="0">
              <a:defRPr/>
            </a:pPr>
            <a:endParaRPr lang="zh-CN" altLang="en-US"/>
          </a:p>
        </p:txBody>
      </p:sp>
      <p:grpSp>
        <p:nvGrpSpPr>
          <p:cNvPr id="9" name="Group 25"/>
          <p:cNvGrpSpPr/>
          <p:nvPr/>
        </p:nvGrpSpPr>
        <p:grpSpPr bwMode="auto">
          <a:xfrm>
            <a:off x="296863" y="3249613"/>
            <a:ext cx="1295400" cy="1371600"/>
            <a:chOff x="4992" y="816"/>
            <a:chExt cx="576" cy="576"/>
          </a:xfrm>
        </p:grpSpPr>
        <p:sp>
          <p:nvSpPr>
            <p:cNvPr id="10" name="Oval 26"/>
            <p:cNvSpPr>
              <a:spLocks noChangeArrowheads="1"/>
            </p:cNvSpPr>
            <p:nvPr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lumMod val="50000"/>
                <a:alpha val="53000"/>
              </a:schemeClr>
            </a:solidFill>
            <a:ln w="9525">
              <a:noFill/>
              <a:rou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 kern="0" smtClean="0">
                <a:solidFill>
                  <a:srgbClr val="000000"/>
                </a:solidFill>
              </a:endParaRPr>
            </a:p>
          </p:txBody>
        </p:sp>
        <p:sp>
          <p:nvSpPr>
            <p:cNvPr id="11" name="Oval 27"/>
            <p:cNvSpPr>
              <a:spLocks noChangeArrowheads="1"/>
            </p:cNvSpPr>
            <p:nvPr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19"/>
          <p:cNvGrpSpPr/>
          <p:nvPr/>
        </p:nvGrpSpPr>
        <p:grpSpPr bwMode="auto">
          <a:xfrm>
            <a:off x="7102475" y="1755775"/>
            <a:ext cx="533400" cy="533400"/>
            <a:chOff x="4752" y="1200"/>
            <a:chExt cx="288" cy="288"/>
          </a:xfrm>
        </p:grpSpPr>
        <p:sp>
          <p:nvSpPr>
            <p:cNvPr id="13" name="Oval 20"/>
            <p:cNvSpPr>
              <a:spLocks noChangeArrowheads="1"/>
            </p:cNvSpPr>
            <p:nvPr/>
          </p:nvSpPr>
          <p:spPr bwMode="gray">
            <a:xfrm>
              <a:off x="4752" y="1200"/>
              <a:ext cx="288" cy="288"/>
            </a:xfrm>
            <a:prstGeom prst="ellipse">
              <a:avLst/>
            </a:prstGeom>
            <a:gradFill rotWithShape="1">
              <a:gsLst>
                <a:gs pos="0">
                  <a:srgbClr val="233DA9">
                    <a:gamma/>
                    <a:tint val="25490"/>
                    <a:invGamma/>
                  </a:srgbClr>
                </a:gs>
                <a:gs pos="100000">
                  <a:schemeClr val="accent1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 kern="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Oval 21"/>
            <p:cNvSpPr>
              <a:spLocks noChangeArrowheads="1"/>
            </p:cNvSpPr>
            <p:nvPr/>
          </p:nvSpPr>
          <p:spPr bwMode="gray">
            <a:xfrm>
              <a:off x="4818" y="1248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5" name="Group 25"/>
          <p:cNvGrpSpPr/>
          <p:nvPr/>
        </p:nvGrpSpPr>
        <p:grpSpPr bwMode="auto">
          <a:xfrm>
            <a:off x="320675" y="3236913"/>
            <a:ext cx="1295400" cy="1371600"/>
            <a:chOff x="4992" y="816"/>
            <a:chExt cx="576" cy="576"/>
          </a:xfrm>
        </p:grpSpPr>
        <p:sp>
          <p:nvSpPr>
            <p:cNvPr id="16" name="Oval 26"/>
            <p:cNvSpPr>
              <a:spLocks noChangeArrowheads="1"/>
            </p:cNvSpPr>
            <p:nvPr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lumMod val="50000"/>
                <a:alpha val="53000"/>
              </a:schemeClr>
            </a:solidFill>
            <a:ln w="9525">
              <a:noFill/>
              <a:rou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 kern="0" smtClean="0">
                <a:solidFill>
                  <a:srgbClr val="000000"/>
                </a:solidFill>
              </a:endParaRPr>
            </a:p>
          </p:txBody>
        </p:sp>
        <p:sp>
          <p:nvSpPr>
            <p:cNvPr id="17" name="Oval 27"/>
            <p:cNvSpPr>
              <a:spLocks noChangeArrowheads="1"/>
            </p:cNvSpPr>
            <p:nvPr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8" name="Group 25"/>
          <p:cNvGrpSpPr/>
          <p:nvPr/>
        </p:nvGrpSpPr>
        <p:grpSpPr bwMode="auto">
          <a:xfrm>
            <a:off x="7702550" y="1112838"/>
            <a:ext cx="955675" cy="935037"/>
            <a:chOff x="4992" y="816"/>
            <a:chExt cx="576" cy="576"/>
          </a:xfrm>
        </p:grpSpPr>
        <p:sp>
          <p:nvSpPr>
            <p:cNvPr id="19" name="Oval 26"/>
            <p:cNvSpPr>
              <a:spLocks noChangeArrowheads="1"/>
            </p:cNvSpPr>
            <p:nvPr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lumMod val="50000"/>
                <a:alpha val="53000"/>
              </a:schemeClr>
            </a:solidFill>
            <a:ln w="9525">
              <a:noFill/>
              <a:rou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 kern="0" smtClean="0">
                <a:solidFill>
                  <a:srgbClr val="000000"/>
                </a:solidFill>
              </a:endParaRPr>
            </a:p>
          </p:txBody>
        </p:sp>
        <p:sp>
          <p:nvSpPr>
            <p:cNvPr id="20" name="Oval 27"/>
            <p:cNvSpPr>
              <a:spLocks noChangeArrowheads="1"/>
            </p:cNvSpPr>
            <p:nvPr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1891009" y="2408141"/>
            <a:ext cx="5144891" cy="1720077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defRPr sz="3600" b="0" baseline="0">
                <a:solidFill>
                  <a:schemeClr val="accent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21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22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23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D2A5901-4418-426C-8D3F-4FF1A474FDD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419098" y="352329"/>
            <a:ext cx="8292045" cy="69959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9099" y="1242197"/>
            <a:ext cx="8292045" cy="510701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30C46FB1-2CFA-4EAC-A542-B019447E345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574006" y="2108199"/>
            <a:ext cx="5995988" cy="123507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3038169" y="3400425"/>
            <a:ext cx="3067663" cy="35747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10097043-42B5-4170-9583-43E6F22BB12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0"/>
            <a:ext cx="3810000" cy="49323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499" y="1244600"/>
            <a:ext cx="3820587" cy="49323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0BB939C4-1689-4448-9848-3E0E54B030E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2"/>
            <a:ext cx="6984076" cy="71702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6" y="137636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6" y="2200274"/>
            <a:ext cx="3868340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4" y="1376362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4" y="2200274"/>
            <a:ext cx="3887391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3D9E7319-FAD9-4D61-83E4-EFF34D55C10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EFB4B1D-9A17-4698-BD41-F555AB4A300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1B422E3-FBEA-4BD7-94B1-035EE48938D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6" descr="食品1_2.jpg"/>
          <p:cNvPicPr>
            <a:picLocks noChangeAspect="1" noChangeArrowheads="1"/>
          </p:cNvPicPr>
          <p:nvPr/>
        </p:nvPicPr>
        <p:blipFill>
          <a:blip r:embed="rId24" cstate="email"/>
          <a:srcRect/>
          <a:stretch>
            <a:fillRect/>
          </a:stretch>
        </p:blipFill>
        <p:spPr bwMode="auto">
          <a:xfrm>
            <a:off x="-11113" y="-26988"/>
            <a:ext cx="9263063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图片 6" descr="食品1_2.jpg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0" y="0"/>
            <a:ext cx="92519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KSO_BC1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2113" y="1274763"/>
            <a:ext cx="8291512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029" name="KSO_BT1"/>
          <p:cNvSpPr>
            <a:spLocks noGrp="1" noChangeArrowheads="1"/>
          </p:cNvSpPr>
          <p:nvPr>
            <p:ph type="title" idx="9"/>
          </p:nvPr>
        </p:nvSpPr>
        <p:spPr bwMode="auto">
          <a:xfrm>
            <a:off x="419100" y="161925"/>
            <a:ext cx="829151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marL="357505" indent="-271780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"/>
        <a:defRPr lang="zh-CN" altLang="en-US" sz="2800" kern="1200" dirty="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Clr>
          <a:srgbClr val="F4C197"/>
        </a:buClr>
        <a:buFont typeface="幼圆" panose="02010509060101010101" pitchFamily="49" charset="-122"/>
        <a:buChar char=" "/>
        <a:defRPr sz="28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emf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audio" Target="../media/audio1.wav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22.emf"/><Relationship Id="rId4" Type="http://schemas.openxmlformats.org/officeDocument/2006/relationships/image" Target="../media/image19.emf"/><Relationship Id="rId9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WordArt 17"/>
          <p:cNvSpPr>
            <a:spLocks noChangeArrowheads="1" noChangeShapeType="1" noTextEdit="1"/>
          </p:cNvSpPr>
          <p:nvPr/>
        </p:nvSpPr>
        <p:spPr bwMode="auto">
          <a:xfrm>
            <a:off x="524694" y="1700808"/>
            <a:ext cx="6048672" cy="12233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zh-CN" altLang="en-US" sz="2400" b="1" kern="1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汉仪中圆简" pitchFamily="49" charset="-122"/>
                <a:ea typeface="汉仪中圆简" pitchFamily="49" charset="-122"/>
              </a:rPr>
              <a:t>正</a:t>
            </a:r>
            <a:r>
              <a:rPr lang="zh-CN" altLang="en-US" sz="24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汉仪中圆简" pitchFamily="49" charset="-122"/>
                <a:ea typeface="汉仪中圆简" pitchFamily="49" charset="-122"/>
              </a:rPr>
              <a:t>多边形与圆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5805264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-35768"/>
            <a:ext cx="7561262" cy="1600200"/>
          </a:xfrm>
        </p:spPr>
        <p:txBody>
          <a:bodyPr/>
          <a:lstStyle/>
          <a:p>
            <a:r>
              <a:rPr lang="zh-CN" altLang="en-US" sz="4000" i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" panose="02010609060101010101" pitchFamily="49" charset="-122"/>
              </a:rPr>
              <a:t>归纳小结（学生小结，老师点评</a:t>
            </a:r>
            <a:r>
              <a:rPr lang="zh-CN" altLang="en-US" dirty="0"/>
              <a:t> 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060848"/>
            <a:ext cx="8292045" cy="3842987"/>
          </a:xfrm>
        </p:spPr>
        <p:txBody>
          <a:bodyPr/>
          <a:lstStyle/>
          <a:p>
            <a:r>
              <a:rPr lang="en-US" altLang="zh-CN" dirty="0"/>
              <a:t> </a:t>
            </a:r>
            <a:r>
              <a:rPr lang="zh-CN" altLang="en-US" dirty="0"/>
              <a:t>本节课应掌握：</a:t>
            </a:r>
          </a:p>
          <a:p>
            <a:r>
              <a:rPr lang="zh-CN" altLang="en-US" dirty="0"/>
              <a:t>    </a:t>
            </a:r>
            <a:r>
              <a:rPr lang="en-US" altLang="zh-CN" dirty="0"/>
              <a:t>1</a:t>
            </a:r>
            <a:r>
              <a:rPr lang="zh-CN" altLang="en-US" dirty="0"/>
              <a:t>．正多边和圆的有关概念：正多边形的中心，半径，中心角，边心距．</a:t>
            </a:r>
          </a:p>
          <a:p>
            <a:r>
              <a:rPr lang="zh-CN" altLang="en-US" dirty="0"/>
              <a:t>    </a:t>
            </a:r>
            <a:r>
              <a:rPr lang="en-US" altLang="zh-CN" dirty="0"/>
              <a:t>2</a:t>
            </a:r>
            <a:r>
              <a:rPr lang="zh-CN" altLang="en-US" dirty="0"/>
              <a:t>．正多边形的半径、中心角、边长、边心距之间的等量关系．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700" b="1"/>
              <a:t>布置作业</a:t>
            </a:r>
            <a:r>
              <a:rPr lang="zh-CN" altLang="en-US"/>
              <a:t> 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4800" dirty="0"/>
              <a:t>P109</a:t>
            </a:r>
            <a:r>
              <a:rPr lang="zh-CN" altLang="en-US" sz="4800" dirty="0"/>
              <a:t>练习</a:t>
            </a:r>
          </a:p>
          <a:p>
            <a:r>
              <a:rPr lang="en-US" altLang="zh-CN" sz="4800" dirty="0"/>
              <a:t>1</a:t>
            </a:r>
            <a:r>
              <a:rPr lang="zh-CN" altLang="en-US" sz="4800" dirty="0"/>
              <a:t>、 </a:t>
            </a:r>
            <a:r>
              <a:rPr lang="en-US" altLang="zh-CN" sz="4800" dirty="0"/>
              <a:t>2 </a:t>
            </a:r>
            <a:r>
              <a:rPr lang="zh-CN" altLang="en-US" sz="4800" dirty="0"/>
              <a:t>、</a:t>
            </a:r>
            <a:r>
              <a:rPr lang="en-US" altLang="zh-CN" sz="4800" dirty="0" smtClean="0"/>
              <a:t>3 </a:t>
            </a:r>
            <a:endParaRPr lang="en-US" altLang="zh-CN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1125538"/>
            <a:ext cx="7870825" cy="1225550"/>
          </a:xfrm>
        </p:spPr>
        <p:txBody>
          <a:bodyPr/>
          <a:lstStyle/>
          <a:p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问</a:t>
            </a:r>
            <a:r>
              <a:rPr lang="zh-CN" altLang="en-US" sz="4000" b="1" dirty="0">
                <a:latin typeface="楷体" panose="02010609060101010101" pitchFamily="49" charset="-122"/>
                <a:ea typeface="楷体" panose="02010609060101010101" pitchFamily="49" charset="-122"/>
              </a:rPr>
              <a:t>题</a:t>
            </a:r>
            <a:r>
              <a:rPr lang="en-US" altLang="zh-CN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4000" b="1" dirty="0">
                <a:latin typeface="楷体" panose="02010609060101010101" pitchFamily="49" charset="-122"/>
                <a:ea typeface="楷体" panose="02010609060101010101" pitchFamily="49" charset="-122"/>
              </a:rPr>
              <a:t>、什么样的图形是正多边形？</a:t>
            </a:r>
            <a:r>
              <a:rPr lang="zh-CN" altLang="en-US" sz="4000" b="1" dirty="0"/>
              <a:t/>
            </a:r>
            <a:br>
              <a:rPr lang="zh-CN" altLang="en-US" sz="4000" b="1" dirty="0"/>
            </a:br>
            <a:endParaRPr lang="zh-CN" altLang="en-US" sz="4000" b="1" dirty="0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2017713"/>
            <a:ext cx="8270875" cy="1987550"/>
          </a:xfrm>
        </p:spPr>
        <p:txBody>
          <a:bodyPr/>
          <a:lstStyle/>
          <a:p>
            <a:pPr lvl="1"/>
            <a:r>
              <a:rPr lang="zh-CN" altLang="en-US" b="1" dirty="0">
                <a:solidFill>
                  <a:srgbClr val="FF0000"/>
                </a:solidFill>
              </a:rPr>
              <a:t>各边相等</a:t>
            </a:r>
            <a:r>
              <a:rPr lang="en-US" altLang="zh-CN" b="1" dirty="0">
                <a:solidFill>
                  <a:srgbClr val="FF0000"/>
                </a:solidFill>
              </a:rPr>
              <a:t>,</a:t>
            </a:r>
            <a:r>
              <a:rPr lang="zh-CN" altLang="en-US" b="1" dirty="0">
                <a:solidFill>
                  <a:srgbClr val="FF0000"/>
                </a:solidFill>
              </a:rPr>
              <a:t>各角也相等的多边形是正多边形</a:t>
            </a:r>
            <a:r>
              <a:rPr lang="en-US" altLang="zh-CN" b="1" dirty="0">
                <a:solidFill>
                  <a:srgbClr val="FF0000"/>
                </a:solidFill>
              </a:rPr>
              <a:t>.</a:t>
            </a:r>
          </a:p>
          <a:p>
            <a:endParaRPr lang="en-US" altLang="zh-CN" sz="2800" b="1" dirty="0"/>
          </a:p>
          <a:p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问题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、你能否举出几个常见的正多边形？</a:t>
            </a:r>
          </a:p>
        </p:txBody>
      </p:sp>
      <p:pic>
        <p:nvPicPr>
          <p:cNvPr id="134167" name="Picture 23" descr="100_094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213" y="4076700"/>
            <a:ext cx="2087562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68" name="Picture 24" descr="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48038" y="4149725"/>
            <a:ext cx="25923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4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4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4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4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4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4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正多边形除了是轴对称还可以是中心对称吗？若是，需满足什么条件？其对称轴有几条，对称中心是哪一点？</a:t>
            </a:r>
          </a:p>
          <a:p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800" dirty="0"/>
              <a:t>可以，当正多边形的边数是偶数时是中心对称图形</a:t>
            </a:r>
          </a:p>
          <a:p>
            <a:r>
              <a:rPr lang="zh-CN" altLang="en-US" sz="2800" dirty="0"/>
              <a:t>对称轴有无数多条</a:t>
            </a:r>
          </a:p>
          <a:p>
            <a:r>
              <a:rPr lang="zh-CN" altLang="en-US" sz="2800" dirty="0"/>
              <a:t>它的中心就是对称中心。其对称中心是正多边形</a:t>
            </a:r>
            <a:r>
              <a:rPr lang="zh-CN" altLang="en-US" sz="2800" b="1" dirty="0">
                <a:solidFill>
                  <a:schemeClr val="hlink"/>
                </a:solidFill>
              </a:rPr>
              <a:t>对应顶点</a:t>
            </a:r>
            <a:r>
              <a:rPr lang="zh-CN" altLang="en-US" sz="2800" dirty="0"/>
              <a:t>的连线交点</a:t>
            </a:r>
          </a:p>
          <a:p>
            <a:endParaRPr lang="en-US" altLang="zh-CN" sz="2800" dirty="0"/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395288" y="260350"/>
            <a:ext cx="20161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400" b="1" i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问题</a:t>
            </a:r>
            <a:r>
              <a:rPr lang="en-US" altLang="zh-CN" sz="4400" b="1" i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br>
              <a:rPr lang="en-US" altLang="zh-CN" sz="4400" b="1" i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altLang="zh-CN" sz="4400" b="1" i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1475656" y="2282543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611188" y="1052513"/>
            <a:ext cx="82819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Arial" panose="020B0604020202020204" pitchFamily="34" charset="0"/>
              </a:rPr>
              <a:t>1. </a:t>
            </a:r>
            <a:r>
              <a:rPr lang="zh-CN" altLang="en-US" sz="2800" b="1" dirty="0">
                <a:latin typeface="Arial" panose="020B0604020202020204" pitchFamily="34" charset="0"/>
              </a:rPr>
              <a:t>矩形是正多边形吗</a:t>
            </a:r>
            <a:r>
              <a:rPr lang="en-US" altLang="zh-CN" sz="2800" b="1" dirty="0">
                <a:latin typeface="Arial" panose="020B0604020202020204" pitchFamily="34" charset="0"/>
              </a:rPr>
              <a:t>?</a:t>
            </a:r>
            <a:r>
              <a:rPr lang="zh-CN" altLang="en-US" sz="2800" b="1" dirty="0">
                <a:latin typeface="Arial" panose="020B0604020202020204" pitchFamily="34" charset="0"/>
              </a:rPr>
              <a:t>菱形呢</a:t>
            </a:r>
            <a:r>
              <a:rPr lang="en-US" altLang="zh-CN" sz="2800" b="1" dirty="0">
                <a:latin typeface="Arial" panose="020B0604020202020204" pitchFamily="34" charset="0"/>
              </a:rPr>
              <a:t>?</a:t>
            </a:r>
            <a:r>
              <a:rPr lang="zh-CN" altLang="en-US" sz="2800" b="1" dirty="0">
                <a:latin typeface="Arial" panose="020B0604020202020204" pitchFamily="34" charset="0"/>
              </a:rPr>
              <a:t>正方形呢</a:t>
            </a:r>
            <a:r>
              <a:rPr lang="en-US" altLang="zh-CN" sz="2800" b="1" dirty="0">
                <a:latin typeface="Arial" panose="020B0604020202020204" pitchFamily="34" charset="0"/>
              </a:rPr>
              <a:t>?</a:t>
            </a:r>
            <a:r>
              <a:rPr lang="zh-CN" altLang="en-US" sz="2800" b="1" dirty="0">
                <a:latin typeface="Arial" panose="020B0604020202020204" pitchFamily="34" charset="0"/>
              </a:rPr>
              <a:t>为什么</a:t>
            </a:r>
            <a:r>
              <a:rPr lang="en-US" altLang="zh-CN" sz="2800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82276" name="Text Box 4"/>
          <p:cNvSpPr txBox="1">
            <a:spLocks noChangeArrowheads="1"/>
          </p:cNvSpPr>
          <p:nvPr/>
        </p:nvSpPr>
        <p:spPr bwMode="auto">
          <a:xfrm>
            <a:off x="900113" y="2179638"/>
            <a:ext cx="67675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矩形不是正多边形，因为四条边不都相等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182277" name="Text Box 5"/>
          <p:cNvSpPr txBox="1">
            <a:spLocks noChangeArrowheads="1"/>
          </p:cNvSpPr>
          <p:nvPr/>
        </p:nvSpPr>
        <p:spPr bwMode="auto">
          <a:xfrm>
            <a:off x="684213" y="3357563"/>
            <a:ext cx="8243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菱形不是正多边形，因为菱形的四个角不都相等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182278" name="Text Box 6"/>
          <p:cNvSpPr txBox="1">
            <a:spLocks noChangeArrowheads="1"/>
          </p:cNvSpPr>
          <p:nvPr/>
        </p:nvSpPr>
        <p:spPr bwMode="auto">
          <a:xfrm>
            <a:off x="179388" y="4508500"/>
            <a:ext cx="89646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正方形是正多边形．因为四条边都相等，四个角都相等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82279" name="WordArt 7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2087563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6" grpId="0"/>
      <p:bldP spid="182277" grpId="0"/>
      <p:bldP spid="1822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836613"/>
            <a:ext cx="9144000" cy="792162"/>
          </a:xfrm>
        </p:spPr>
        <p:txBody>
          <a:bodyPr/>
          <a:lstStyle/>
          <a:p>
            <a:r>
              <a:rPr lang="en-US" altLang="zh-CN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/>
            </a:r>
            <a:br>
              <a:rPr lang="en-US" altLang="zh-CN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en-US" altLang="zh-CN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zh-CN" altLang="en-US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你知道正多边形与圆的关系吗？</a:t>
            </a:r>
          </a:p>
        </p:txBody>
      </p:sp>
      <p:cxnSp>
        <p:nvCxnSpPr>
          <p:cNvPr id="137268" name="AutoShape 52"/>
          <p:cNvCxnSpPr>
            <a:cxnSpLocks noChangeShapeType="1"/>
          </p:cNvCxnSpPr>
          <p:nvPr/>
        </p:nvCxnSpPr>
        <p:spPr bwMode="auto">
          <a:xfrm>
            <a:off x="4638675" y="184467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7281" name="WordArt 65"/>
          <p:cNvSpPr>
            <a:spLocks noChangeArrowheads="1" noChangeShapeType="1" noTextEdit="1"/>
          </p:cNvSpPr>
          <p:nvPr/>
        </p:nvSpPr>
        <p:spPr bwMode="auto">
          <a:xfrm>
            <a:off x="395288" y="188913"/>
            <a:ext cx="2160587" cy="7191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zh-CN" altLang="en-US" sz="3600" i="1" kern="10">
                <a:ln w="9525">
                  <a:rou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楷体" panose="02010609060101010101" pitchFamily="49" charset="-122"/>
                <a:ea typeface="楷体" panose="02010609060101010101" pitchFamily="49" charset="-122"/>
              </a:rPr>
              <a:t>思考</a:t>
            </a:r>
            <a:r>
              <a:rPr lang="en-US" altLang="zh-CN" sz="3600" i="1" kern="10">
                <a:ln w="9525">
                  <a:rou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3600" i="1" kern="10">
              <a:ln w="9525">
                <a:round/>
              </a:ln>
              <a:gradFill rotWithShape="0">
                <a:gsLst>
                  <a:gs pos="0">
                    <a:srgbClr val="CBCBCB"/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rgbClr val="FFFFFF"/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1"/>
              </a:gra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37284" name="Picture 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205038"/>
            <a:ext cx="216217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7290" name="Line 74"/>
          <p:cNvSpPr>
            <a:spLocks noChangeShapeType="1"/>
          </p:cNvSpPr>
          <p:nvPr/>
        </p:nvSpPr>
        <p:spPr bwMode="auto">
          <a:xfrm flipH="1">
            <a:off x="1908175" y="3141663"/>
            <a:ext cx="28733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7292" name="Line 76"/>
          <p:cNvSpPr>
            <a:spLocks noChangeShapeType="1"/>
          </p:cNvSpPr>
          <p:nvPr/>
        </p:nvSpPr>
        <p:spPr bwMode="auto">
          <a:xfrm flipH="1" flipV="1">
            <a:off x="1476375" y="2565400"/>
            <a:ext cx="719138" cy="503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7293" name="Line 77"/>
          <p:cNvSpPr>
            <a:spLocks noChangeShapeType="1"/>
          </p:cNvSpPr>
          <p:nvPr/>
        </p:nvSpPr>
        <p:spPr bwMode="auto">
          <a:xfrm flipV="1">
            <a:off x="755650" y="2565400"/>
            <a:ext cx="720725" cy="503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7294" name="Line 78"/>
          <p:cNvSpPr>
            <a:spLocks noChangeShapeType="1"/>
          </p:cNvSpPr>
          <p:nvPr/>
        </p:nvSpPr>
        <p:spPr bwMode="auto">
          <a:xfrm flipH="1" flipV="1">
            <a:off x="755650" y="3068638"/>
            <a:ext cx="287338" cy="865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7295" name="Line 79"/>
          <p:cNvSpPr>
            <a:spLocks noChangeShapeType="1"/>
          </p:cNvSpPr>
          <p:nvPr/>
        </p:nvSpPr>
        <p:spPr bwMode="auto">
          <a:xfrm flipH="1">
            <a:off x="971550" y="3933825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7296" name="Arc 80"/>
          <p:cNvSpPr/>
          <p:nvPr/>
        </p:nvSpPr>
        <p:spPr bwMode="auto">
          <a:xfrm flipH="1" flipV="1">
            <a:off x="1331913" y="2708275"/>
            <a:ext cx="360362" cy="730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7297" name="Arc 81"/>
          <p:cNvSpPr/>
          <p:nvPr/>
        </p:nvSpPr>
        <p:spPr bwMode="auto">
          <a:xfrm>
            <a:off x="1979613" y="2924175"/>
            <a:ext cx="73025" cy="4333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37298" name="Picture 8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08400" y="1628775"/>
            <a:ext cx="2879725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7299" name="Rectangle 83"/>
          <p:cNvSpPr>
            <a:spLocks noChangeArrowheads="1"/>
          </p:cNvSpPr>
          <p:nvPr/>
        </p:nvSpPr>
        <p:spPr bwMode="auto">
          <a:xfrm>
            <a:off x="3203575" y="1844675"/>
            <a:ext cx="557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∵</a:t>
            </a:r>
          </a:p>
        </p:txBody>
      </p:sp>
      <p:sp>
        <p:nvSpPr>
          <p:cNvPr id="137300" name="Rectangle 84"/>
          <p:cNvSpPr>
            <a:spLocks noChangeArrowheads="1"/>
          </p:cNvSpPr>
          <p:nvPr/>
        </p:nvSpPr>
        <p:spPr bwMode="auto">
          <a:xfrm>
            <a:off x="2916238" y="2205038"/>
            <a:ext cx="424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000"/>
              <a:t>∴AB=BC=CD=DE=EF</a:t>
            </a:r>
            <a:r>
              <a:rPr lang="en-US" altLang="zh-CN"/>
              <a:t> </a:t>
            </a:r>
          </a:p>
        </p:txBody>
      </p:sp>
      <p:sp>
        <p:nvSpPr>
          <p:cNvPr id="137301" name="Rectangle 85"/>
          <p:cNvSpPr>
            <a:spLocks noChangeArrowheads="1"/>
          </p:cNvSpPr>
          <p:nvPr/>
        </p:nvSpPr>
        <p:spPr bwMode="auto">
          <a:xfrm>
            <a:off x="2808288" y="2565400"/>
            <a:ext cx="633571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000" b="1" dirty="0"/>
              <a:t>又∵五边形每个内角都为圆周角，并且每个圆周角所对的弧都是等分的三段弧</a:t>
            </a:r>
            <a:br>
              <a:rPr lang="zh-CN" altLang="en-US" sz="2000" b="1" dirty="0"/>
            </a:br>
            <a:r>
              <a:rPr lang="zh-CN" altLang="en-US" sz="2000" dirty="0">
                <a:ea typeface="仿宋" panose="02010609060101010101" pitchFamily="49" charset="-122"/>
              </a:rPr>
              <a:t/>
            </a:r>
            <a:br>
              <a:rPr lang="zh-CN" altLang="en-US" sz="2000" dirty="0">
                <a:ea typeface="仿宋" panose="02010609060101010101" pitchFamily="49" charset="-122"/>
              </a:rPr>
            </a:br>
            <a:endParaRPr lang="zh-CN" altLang="en-US" sz="2000" dirty="0">
              <a:ea typeface="仿宋" panose="02010609060101010101" pitchFamily="49" charset="-122"/>
            </a:endParaRPr>
          </a:p>
        </p:txBody>
      </p:sp>
      <p:pic>
        <p:nvPicPr>
          <p:cNvPr id="137303" name="Picture 8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3938" y="3213100"/>
            <a:ext cx="34575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7304" name="Picture 8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79838" y="3716338"/>
            <a:ext cx="230505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7305" name="Picture 8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43213" y="4149725"/>
            <a:ext cx="41052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7306" name="Picture 9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24075" y="4508500"/>
            <a:ext cx="56896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7307" name="Picture 9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00338" y="5013325"/>
            <a:ext cx="44640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7308" name="Picture 9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87675" y="5516563"/>
            <a:ext cx="417671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7309" name="Picture 9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339975" y="5949950"/>
            <a:ext cx="5832475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7310" name="AutoShape 94"/>
          <p:cNvSpPr>
            <a:spLocks noChangeArrowheads="1"/>
          </p:cNvSpPr>
          <p:nvPr/>
        </p:nvSpPr>
        <p:spPr bwMode="auto">
          <a:xfrm>
            <a:off x="3995738" y="0"/>
            <a:ext cx="5148262" cy="1484313"/>
          </a:xfrm>
          <a:prstGeom prst="wedgeRoundRectCallout">
            <a:avLst>
              <a:gd name="adj1" fmla="val -66005"/>
              <a:gd name="adj2" fmla="val 2561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dirty="0"/>
              <a:t>正多边形和圆的关系十分密切，只要把一个圆分成相等的一些弧，就可以作出这个圆的内接正多边形，这个圆就是这个正多边形的外接圆．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7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7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3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3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3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3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3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3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3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3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3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3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3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3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3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7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7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3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137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7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7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0" grpId="0"/>
      <p:bldP spid="137290" grpId="0" animBg="1"/>
      <p:bldP spid="137292" grpId="0" animBg="1"/>
      <p:bldP spid="137293" grpId="0" animBg="1"/>
      <p:bldP spid="137294" grpId="0" animBg="1"/>
      <p:bldP spid="137295" grpId="0" animBg="1"/>
      <p:bldP spid="137296" grpId="0" animBg="1"/>
      <p:bldP spid="137297" grpId="0" animBg="1"/>
      <p:bldP spid="137299" grpId="0"/>
      <p:bldP spid="137300" grpId="0"/>
      <p:bldP spid="137301" grpId="0"/>
      <p:bldP spid="1373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50825" y="620713"/>
            <a:ext cx="8435975" cy="1008062"/>
          </a:xfrm>
        </p:spPr>
        <p:txBody>
          <a:bodyPr/>
          <a:lstStyle/>
          <a:p>
            <a:r>
              <a:rPr lang="zh-CN" altLang="en-US" sz="3200" b="1" dirty="0"/>
              <a:t>我们把一个正多边形的外接圆的圆心叫做这个正多边形的</a:t>
            </a:r>
            <a:r>
              <a:rPr lang="zh-CN" altLang="en-US" sz="3200" b="1" dirty="0">
                <a:solidFill>
                  <a:srgbClr val="FF3300"/>
                </a:solidFill>
              </a:rPr>
              <a:t>中心</a:t>
            </a:r>
            <a:r>
              <a:rPr lang="en-US" altLang="zh-CN" sz="3200" b="1" dirty="0" smtClean="0"/>
              <a:t>.</a:t>
            </a:r>
            <a:endParaRPr lang="en-US" altLang="zh-CN" sz="3200" b="1" dirty="0"/>
          </a:p>
        </p:txBody>
      </p:sp>
      <p:sp>
        <p:nvSpPr>
          <p:cNvPr id="142341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23850" y="1628775"/>
            <a:ext cx="8820150" cy="280828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zh-CN" altLang="en-US" sz="2800" b="1" dirty="0"/>
              <a:t>外接圆的半径叫做正多边形的</a:t>
            </a:r>
            <a:r>
              <a:rPr lang="zh-CN" altLang="en-US" sz="2800" b="1" dirty="0">
                <a:solidFill>
                  <a:srgbClr val="FF3300"/>
                </a:solidFill>
              </a:rPr>
              <a:t>半径</a:t>
            </a:r>
            <a:r>
              <a:rPr lang="en-US" altLang="zh-CN" sz="2800" b="1" dirty="0"/>
              <a:t>.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endParaRPr lang="en-US" altLang="zh-CN" sz="2800" b="1" dirty="0"/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zh-CN" altLang="en-US" sz="2800" b="1" dirty="0"/>
              <a:t>正多边形每一边所对的圆心角叫做正多边形的</a:t>
            </a:r>
            <a:r>
              <a:rPr lang="zh-CN" altLang="en-US" sz="2800" b="1" dirty="0">
                <a:solidFill>
                  <a:srgbClr val="FF3300"/>
                </a:solidFill>
              </a:rPr>
              <a:t>中心角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zh-CN" sz="2800" b="1" dirty="0">
                <a:solidFill>
                  <a:srgbClr val="333300"/>
                </a:solidFill>
              </a:rPr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800" b="1" dirty="0"/>
              <a:t>中心到正多边形的距离叫做正多边形的</a:t>
            </a:r>
            <a:r>
              <a:rPr lang="zh-CN" altLang="en-US" sz="2800" b="1" dirty="0">
                <a:solidFill>
                  <a:srgbClr val="FF3300"/>
                </a:solidFill>
              </a:rPr>
              <a:t>边心距</a:t>
            </a:r>
            <a:r>
              <a:rPr lang="en-US" altLang="zh-CN" sz="2800" b="1" dirty="0">
                <a:solidFill>
                  <a:srgbClr val="FF3300"/>
                </a:solidFill>
              </a:rPr>
              <a:t>. </a:t>
            </a:r>
          </a:p>
        </p:txBody>
      </p:sp>
      <p:grpSp>
        <p:nvGrpSpPr>
          <p:cNvPr id="142343" name="Group 7"/>
          <p:cNvGrpSpPr/>
          <p:nvPr/>
        </p:nvGrpSpPr>
        <p:grpSpPr bwMode="auto">
          <a:xfrm>
            <a:off x="6516688" y="4437063"/>
            <a:ext cx="2189162" cy="2160587"/>
            <a:chOff x="3225" y="2069"/>
            <a:chExt cx="1379" cy="1361"/>
          </a:xfrm>
        </p:grpSpPr>
        <p:sp>
          <p:nvSpPr>
            <p:cNvPr id="142344" name="Line 8"/>
            <p:cNvSpPr>
              <a:spLocks noChangeShapeType="1"/>
            </p:cNvSpPr>
            <p:nvPr/>
          </p:nvSpPr>
          <p:spPr bwMode="auto">
            <a:xfrm>
              <a:off x="3243" y="2759"/>
              <a:ext cx="1361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2345" name="Text Box 9"/>
            <p:cNvSpPr txBox="1">
              <a:spLocks noChangeArrowheads="1"/>
            </p:cNvSpPr>
            <p:nvPr/>
          </p:nvSpPr>
          <p:spPr bwMode="auto">
            <a:xfrm>
              <a:off x="3624" y="2726"/>
              <a:ext cx="4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000" b="1" i="1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42346" name="Freeform 10"/>
            <p:cNvSpPr/>
            <p:nvPr/>
          </p:nvSpPr>
          <p:spPr bwMode="auto">
            <a:xfrm>
              <a:off x="3734" y="2614"/>
              <a:ext cx="99" cy="136"/>
            </a:xfrm>
            <a:custGeom>
              <a:avLst/>
              <a:gdLst>
                <a:gd name="T0" fmla="*/ 99 w 99"/>
                <a:gd name="T1" fmla="*/ 0 h 136"/>
                <a:gd name="T2" fmla="*/ 8 w 99"/>
                <a:gd name="T3" fmla="*/ 45 h 136"/>
                <a:gd name="T4" fmla="*/ 53 w 99"/>
                <a:gd name="T5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136">
                  <a:moveTo>
                    <a:pt x="99" y="0"/>
                  </a:moveTo>
                  <a:cubicBezTo>
                    <a:pt x="57" y="11"/>
                    <a:pt x="16" y="22"/>
                    <a:pt x="8" y="45"/>
                  </a:cubicBezTo>
                  <a:cubicBezTo>
                    <a:pt x="0" y="68"/>
                    <a:pt x="26" y="102"/>
                    <a:pt x="53" y="136"/>
                  </a:cubicBez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42347" name="Group 11"/>
            <p:cNvGrpSpPr/>
            <p:nvPr/>
          </p:nvGrpSpPr>
          <p:grpSpPr bwMode="auto">
            <a:xfrm>
              <a:off x="3225" y="2069"/>
              <a:ext cx="1379" cy="1361"/>
              <a:chOff x="3225" y="2069"/>
              <a:chExt cx="1379" cy="1361"/>
            </a:xfrm>
          </p:grpSpPr>
          <p:sp>
            <p:nvSpPr>
              <p:cNvPr id="142348" name="Line 12"/>
              <p:cNvSpPr>
                <a:spLocks noChangeShapeType="1"/>
              </p:cNvSpPr>
              <p:nvPr/>
            </p:nvSpPr>
            <p:spPr bwMode="auto">
              <a:xfrm>
                <a:off x="3606" y="2160"/>
                <a:ext cx="317" cy="59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2349" name="Freeform 13"/>
              <p:cNvSpPr/>
              <p:nvPr/>
            </p:nvSpPr>
            <p:spPr bwMode="auto">
              <a:xfrm>
                <a:off x="3921" y="2750"/>
                <a:ext cx="2" cy="567"/>
              </a:xfrm>
              <a:custGeom>
                <a:avLst/>
                <a:gdLst>
                  <a:gd name="T0" fmla="*/ 2 w 2"/>
                  <a:gd name="T1" fmla="*/ 0 h 567"/>
                  <a:gd name="T2" fmla="*/ 0 w 2"/>
                  <a:gd name="T3" fmla="*/ 567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567">
                    <a:moveTo>
                      <a:pt x="2" y="0"/>
                    </a:moveTo>
                    <a:lnTo>
                      <a:pt x="0" y="567"/>
                    </a:ln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142350" name="Group 14"/>
              <p:cNvGrpSpPr/>
              <p:nvPr/>
            </p:nvGrpSpPr>
            <p:grpSpPr bwMode="auto">
              <a:xfrm>
                <a:off x="3225" y="2069"/>
                <a:ext cx="1379" cy="1361"/>
                <a:chOff x="3225" y="2069"/>
                <a:chExt cx="1379" cy="1361"/>
              </a:xfrm>
            </p:grpSpPr>
            <p:grpSp>
              <p:nvGrpSpPr>
                <p:cNvPr id="142351" name="Group 15"/>
                <p:cNvGrpSpPr/>
                <p:nvPr/>
              </p:nvGrpSpPr>
              <p:grpSpPr bwMode="auto">
                <a:xfrm>
                  <a:off x="3243" y="2069"/>
                  <a:ext cx="1361" cy="1361"/>
                  <a:chOff x="3243" y="2069"/>
                  <a:chExt cx="1361" cy="1361"/>
                </a:xfrm>
              </p:grpSpPr>
              <p:sp>
                <p:nvSpPr>
                  <p:cNvPr id="142352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3243" y="2069"/>
                    <a:ext cx="1361" cy="1361"/>
                  </a:xfrm>
                  <a:prstGeom prst="ellips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9900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en-US" altLang="zh-CN" sz="3600">
                        <a:latin typeface="Arial" panose="020B0604020202020204" pitchFamily="34" charset="0"/>
                      </a:rPr>
                      <a:t>·</a:t>
                    </a:r>
                  </a:p>
                </p:txBody>
              </p:sp>
              <p:sp>
                <p:nvSpPr>
                  <p:cNvPr id="142353" name="AutoShape 17"/>
                  <p:cNvSpPr>
                    <a:spLocks noChangeArrowheads="1"/>
                  </p:cNvSpPr>
                  <p:nvPr/>
                </p:nvSpPr>
                <p:spPr bwMode="auto">
                  <a:xfrm>
                    <a:off x="3252" y="2160"/>
                    <a:ext cx="1342" cy="1160"/>
                  </a:xfrm>
                  <a:prstGeom prst="hexagon">
                    <a:avLst>
                      <a:gd name="adj" fmla="val 28922"/>
                      <a:gd name="vf" fmla="val 115470"/>
                    </a:avLst>
                  </a:prstGeom>
                  <a:noFill/>
                  <a:ln w="28575" algn="ctr">
                    <a:solidFill>
                      <a:srgbClr val="FF0000"/>
                    </a:solidFill>
                    <a:miter lim="800000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9900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4235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225" y="2559"/>
                  <a:ext cx="635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9900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endParaRPr lang="zh-CN" altLang="zh-CN" sz="1600" b="1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235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878" y="2559"/>
                  <a:ext cx="635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9900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endParaRPr lang="zh-CN" altLang="zh-CN" sz="1600" b="1" i="1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4235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860" y="2877"/>
                  <a:ext cx="635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9900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endParaRPr lang="zh-CN" altLang="zh-CN" sz="1600" b="1" i="1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142357" name="Freeform 21"/>
            <p:cNvSpPr/>
            <p:nvPr/>
          </p:nvSpPr>
          <p:spPr bwMode="auto">
            <a:xfrm>
              <a:off x="3923" y="3240"/>
              <a:ext cx="91" cy="79"/>
            </a:xfrm>
            <a:custGeom>
              <a:avLst/>
              <a:gdLst>
                <a:gd name="T0" fmla="*/ 0 w 363"/>
                <a:gd name="T1" fmla="*/ 0 h 317"/>
                <a:gd name="T2" fmla="*/ 363 w 363"/>
                <a:gd name="T3" fmla="*/ 0 h 317"/>
                <a:gd name="T4" fmla="*/ 363 w 363"/>
                <a:gd name="T5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3" h="317">
                  <a:moveTo>
                    <a:pt x="0" y="0"/>
                  </a:moveTo>
                  <a:lnTo>
                    <a:pt x="363" y="0"/>
                  </a:lnTo>
                  <a:lnTo>
                    <a:pt x="363" y="317"/>
                  </a:ln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42359" name="Rectangle 23"/>
          <p:cNvSpPr>
            <a:spLocks noChangeArrowheads="1"/>
          </p:cNvSpPr>
          <p:nvPr/>
        </p:nvSpPr>
        <p:spPr bwMode="auto">
          <a:xfrm>
            <a:off x="6516688" y="5084763"/>
            <a:ext cx="1019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FF3300"/>
                </a:solidFill>
              </a:rPr>
              <a:t>中心角</a:t>
            </a:r>
          </a:p>
        </p:txBody>
      </p:sp>
      <p:sp>
        <p:nvSpPr>
          <p:cNvPr id="142360" name="Rectangle 24"/>
          <p:cNvSpPr>
            <a:spLocks noChangeArrowheads="1"/>
          </p:cNvSpPr>
          <p:nvPr/>
        </p:nvSpPr>
        <p:spPr bwMode="auto">
          <a:xfrm>
            <a:off x="7596188" y="5084763"/>
            <a:ext cx="790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/>
              <a:t>半径</a:t>
            </a:r>
            <a:r>
              <a:rPr lang="en-US" altLang="zh-CN" b="1" i="1"/>
              <a:t>R</a:t>
            </a:r>
          </a:p>
        </p:txBody>
      </p:sp>
      <p:sp>
        <p:nvSpPr>
          <p:cNvPr id="142361" name="Rectangle 25"/>
          <p:cNvSpPr>
            <a:spLocks noChangeArrowheads="1"/>
          </p:cNvSpPr>
          <p:nvPr/>
        </p:nvSpPr>
        <p:spPr bwMode="auto">
          <a:xfrm>
            <a:off x="7451725" y="5734050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/>
              <a:t>边心距</a:t>
            </a:r>
            <a:r>
              <a:rPr lang="en-US" altLang="zh-CN" b="1" i="1"/>
              <a:t>r</a:t>
            </a:r>
          </a:p>
        </p:txBody>
      </p:sp>
      <p:sp>
        <p:nvSpPr>
          <p:cNvPr id="142362" name="Rectangle 26"/>
          <p:cNvSpPr>
            <a:spLocks noChangeArrowheads="1"/>
          </p:cNvSpPr>
          <p:nvPr/>
        </p:nvSpPr>
        <p:spPr bwMode="auto">
          <a:xfrm>
            <a:off x="6011863" y="5157788"/>
            <a:ext cx="3508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142363" name="Rectangle 27"/>
          <p:cNvSpPr>
            <a:spLocks noChangeArrowheads="1"/>
          </p:cNvSpPr>
          <p:nvPr/>
        </p:nvSpPr>
        <p:spPr bwMode="auto">
          <a:xfrm>
            <a:off x="6659563" y="4292600"/>
            <a:ext cx="328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3300"/>
                </a:solidFill>
              </a:rPr>
              <a:t>B</a:t>
            </a:r>
          </a:p>
        </p:txBody>
      </p:sp>
      <p:sp>
        <p:nvSpPr>
          <p:cNvPr id="142364" name="Rectangle 28"/>
          <p:cNvSpPr>
            <a:spLocks noChangeArrowheads="1"/>
          </p:cNvSpPr>
          <p:nvPr/>
        </p:nvSpPr>
        <p:spPr bwMode="auto">
          <a:xfrm>
            <a:off x="8675688" y="5373688"/>
            <a:ext cx="3254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3300"/>
                </a:solidFill>
              </a:rPr>
              <a:t>C</a:t>
            </a:r>
          </a:p>
        </p:txBody>
      </p:sp>
      <p:sp>
        <p:nvSpPr>
          <p:cNvPr id="142365" name="Rectangle 29"/>
          <p:cNvSpPr>
            <a:spLocks noChangeArrowheads="1"/>
          </p:cNvSpPr>
          <p:nvPr/>
        </p:nvSpPr>
        <p:spPr bwMode="auto">
          <a:xfrm>
            <a:off x="7380288" y="649128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33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2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2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2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2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142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42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42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42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4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42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142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2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2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2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2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0" grpId="0"/>
      <p:bldP spid="142359" grpId="0"/>
      <p:bldP spid="142360" grpId="0"/>
      <p:bldP spid="142361" grpId="0"/>
      <p:bldP spid="142362" grpId="0"/>
      <p:bldP spid="142363" grpId="0"/>
      <p:bldP spid="142364" grpId="0"/>
      <p:bldP spid="1423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410" name="Group 2"/>
          <p:cNvGrpSpPr/>
          <p:nvPr/>
        </p:nvGrpSpPr>
        <p:grpSpPr bwMode="auto">
          <a:xfrm>
            <a:off x="4427538" y="620713"/>
            <a:ext cx="4451350" cy="3613150"/>
            <a:chOff x="1008" y="1756"/>
            <a:chExt cx="2804" cy="2276"/>
          </a:xfrm>
        </p:grpSpPr>
        <p:sp>
          <p:nvSpPr>
            <p:cNvPr id="145411" name="Oval 3"/>
            <p:cNvSpPr>
              <a:spLocks noChangeArrowheads="1"/>
            </p:cNvSpPr>
            <p:nvPr/>
          </p:nvSpPr>
          <p:spPr bwMode="auto">
            <a:xfrm>
              <a:off x="1296" y="1968"/>
              <a:ext cx="2112" cy="206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5412" name="AutoShape 4"/>
            <p:cNvSpPr>
              <a:spLocks noChangeArrowheads="1"/>
            </p:cNvSpPr>
            <p:nvPr/>
          </p:nvSpPr>
          <p:spPr bwMode="auto">
            <a:xfrm>
              <a:off x="1296" y="2112"/>
              <a:ext cx="2112" cy="1776"/>
            </a:xfrm>
            <a:prstGeom prst="hexagon">
              <a:avLst>
                <a:gd name="adj" fmla="val 29730"/>
                <a:gd name="vf" fmla="val 11547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5413" name="Text Box 5"/>
            <p:cNvSpPr txBox="1">
              <a:spLocks noChangeArrowheads="1"/>
            </p:cNvSpPr>
            <p:nvPr/>
          </p:nvSpPr>
          <p:spPr bwMode="auto">
            <a:xfrm>
              <a:off x="1526" y="1756"/>
              <a:ext cx="2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3600">
                  <a:solidFill>
                    <a:schemeClr val="hlink"/>
                  </a:solidFill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45414" name="Text Box 6"/>
            <p:cNvSpPr txBox="1">
              <a:spLocks noChangeArrowheads="1"/>
            </p:cNvSpPr>
            <p:nvPr/>
          </p:nvSpPr>
          <p:spPr bwMode="auto">
            <a:xfrm>
              <a:off x="1008" y="2736"/>
              <a:ext cx="2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3600">
                  <a:solidFill>
                    <a:schemeClr val="hlink"/>
                  </a:solidFill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145415" name="Text Box 7"/>
            <p:cNvSpPr txBox="1">
              <a:spLocks noChangeArrowheads="1"/>
            </p:cNvSpPr>
            <p:nvPr/>
          </p:nvSpPr>
          <p:spPr bwMode="auto">
            <a:xfrm>
              <a:off x="3504" y="2880"/>
              <a:ext cx="30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3600">
                  <a:solidFill>
                    <a:schemeClr val="hlink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45416" name="Text Box 8"/>
            <p:cNvSpPr txBox="1">
              <a:spLocks noChangeArrowheads="1"/>
            </p:cNvSpPr>
            <p:nvPr/>
          </p:nvSpPr>
          <p:spPr bwMode="auto">
            <a:xfrm>
              <a:off x="3024" y="1776"/>
              <a:ext cx="32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3600">
                  <a:solidFill>
                    <a:schemeClr val="hlink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45417" name="Text Box 9"/>
            <p:cNvSpPr txBox="1">
              <a:spLocks noChangeArrowheads="1"/>
            </p:cNvSpPr>
            <p:nvPr/>
          </p:nvSpPr>
          <p:spPr bwMode="auto">
            <a:xfrm>
              <a:off x="2256" y="2784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3600"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145418" name="Line 10"/>
            <p:cNvSpPr>
              <a:spLocks noChangeShapeType="1"/>
            </p:cNvSpPr>
            <p:nvPr/>
          </p:nvSpPr>
          <p:spPr bwMode="auto">
            <a:xfrm flipH="1">
              <a:off x="1824" y="3072"/>
              <a:ext cx="528" cy="81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oval" w="sm" len="sm"/>
              <a:tailEnd type="oval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5419" name="Line 11"/>
            <p:cNvSpPr>
              <a:spLocks noChangeShapeType="1"/>
            </p:cNvSpPr>
            <p:nvPr/>
          </p:nvSpPr>
          <p:spPr bwMode="auto">
            <a:xfrm>
              <a:off x="2352" y="3072"/>
              <a:ext cx="528" cy="81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oval" w="sm" len="sm"/>
              <a:tailEnd type="oval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145420" name="Text Box 12"/>
          <p:cNvSpPr txBox="1">
            <a:spLocks noChangeArrowheads="1"/>
          </p:cNvSpPr>
          <p:nvPr/>
        </p:nvSpPr>
        <p:spPr bwMode="auto">
          <a:xfrm>
            <a:off x="6300788" y="1844675"/>
            <a:ext cx="565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kumimoji="1" lang="en-US" altLang="zh-CN" sz="6000" b="1"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145421" name="Text Box 13"/>
          <p:cNvSpPr txBox="1">
            <a:spLocks noChangeArrowheads="1"/>
          </p:cNvSpPr>
          <p:nvPr/>
        </p:nvSpPr>
        <p:spPr bwMode="auto">
          <a:xfrm>
            <a:off x="6551613" y="21717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1"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O</a:t>
            </a:r>
          </a:p>
        </p:txBody>
      </p:sp>
      <p:sp>
        <p:nvSpPr>
          <p:cNvPr id="145422" name="Line 14"/>
          <p:cNvSpPr>
            <a:spLocks noChangeShapeType="1"/>
          </p:cNvSpPr>
          <p:nvPr/>
        </p:nvSpPr>
        <p:spPr bwMode="auto">
          <a:xfrm flipH="1" flipV="1">
            <a:off x="5724525" y="1196975"/>
            <a:ext cx="719138" cy="1368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5423" name="Line 15"/>
          <p:cNvSpPr>
            <a:spLocks noChangeShapeType="1"/>
          </p:cNvSpPr>
          <p:nvPr/>
        </p:nvSpPr>
        <p:spPr bwMode="auto">
          <a:xfrm flipH="1">
            <a:off x="4859338" y="2565400"/>
            <a:ext cx="15843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5424" name="Line 16"/>
          <p:cNvSpPr>
            <a:spLocks noChangeShapeType="1"/>
          </p:cNvSpPr>
          <p:nvPr/>
        </p:nvSpPr>
        <p:spPr bwMode="auto">
          <a:xfrm>
            <a:off x="4643438" y="1484313"/>
            <a:ext cx="1441450" cy="8651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5425" name="Text Box 17"/>
          <p:cNvSpPr txBox="1">
            <a:spLocks noChangeArrowheads="1"/>
          </p:cNvSpPr>
          <p:nvPr/>
        </p:nvSpPr>
        <p:spPr bwMode="auto">
          <a:xfrm>
            <a:off x="3924300" y="908050"/>
            <a:ext cx="1943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1" lang="zh-CN" alt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中心角</a:t>
            </a:r>
          </a:p>
        </p:txBody>
      </p:sp>
      <p:graphicFrame>
        <p:nvGraphicFramePr>
          <p:cNvPr id="145426" name="Object 18"/>
          <p:cNvGraphicFramePr>
            <a:graphicFrameLocks noGrp="1" noChangeAspect="1"/>
          </p:cNvGraphicFramePr>
          <p:nvPr>
            <p:ph sz="half" idx="1"/>
          </p:nvPr>
        </p:nvGraphicFramePr>
        <p:xfrm>
          <a:off x="1476375" y="836613"/>
          <a:ext cx="2232025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55" name="公式" r:id="rId4" imgW="1015365" imgH="444500" progId="Equation.3">
                  <p:embed/>
                </p:oleObj>
              </mc:Choice>
              <mc:Fallback>
                <p:oleObj name="公式" r:id="rId4" imgW="1015365" imgH="4445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836613"/>
                        <a:ext cx="2232025" cy="9763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27" name="Object 1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15938" y="3490913"/>
          <a:ext cx="3303587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56" name="公式" r:id="rId6" imgW="1511300" imgH="393700" progId="Equation.3">
                  <p:embed/>
                </p:oleObj>
              </mc:Choice>
              <mc:Fallback>
                <p:oleObj name="公式" r:id="rId6" imgW="1511300" imgH="3937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3490913"/>
                        <a:ext cx="3303587" cy="8604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40" name="Object 3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843213" y="4965700"/>
          <a:ext cx="5329237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57" name="公式" r:id="rId8" imgW="2933700" imgH="1041400" progId="Equation.3">
                  <p:embed/>
                </p:oleObj>
              </mc:Choice>
              <mc:Fallback>
                <p:oleObj name="公式" r:id="rId8" imgW="2933700" imgH="10414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4965700"/>
                        <a:ext cx="5329237" cy="18923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428" name="Line 20"/>
          <p:cNvSpPr>
            <a:spLocks noChangeShapeType="1"/>
          </p:cNvSpPr>
          <p:nvPr/>
        </p:nvSpPr>
        <p:spPr bwMode="auto">
          <a:xfrm flipH="1">
            <a:off x="5724525" y="2565400"/>
            <a:ext cx="792163" cy="14398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5429" name="Line 21"/>
          <p:cNvSpPr>
            <a:spLocks noChangeShapeType="1"/>
          </p:cNvSpPr>
          <p:nvPr/>
        </p:nvSpPr>
        <p:spPr bwMode="auto">
          <a:xfrm>
            <a:off x="6516688" y="2636838"/>
            <a:ext cx="863600" cy="1368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5430" name="Text Box 22"/>
          <p:cNvSpPr txBox="1">
            <a:spLocks noChangeArrowheads="1"/>
          </p:cNvSpPr>
          <p:nvPr/>
        </p:nvSpPr>
        <p:spPr bwMode="auto">
          <a:xfrm>
            <a:off x="5508625" y="36449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kumimoji="1" lang="en-US" altLang="zh-CN" sz="32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A</a:t>
            </a:r>
          </a:p>
        </p:txBody>
      </p:sp>
      <p:sp>
        <p:nvSpPr>
          <p:cNvPr id="145431" name="Text Box 23"/>
          <p:cNvSpPr txBox="1">
            <a:spLocks noChangeArrowheads="1"/>
          </p:cNvSpPr>
          <p:nvPr/>
        </p:nvSpPr>
        <p:spPr bwMode="auto">
          <a:xfrm>
            <a:off x="7280275" y="38608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kumimoji="1" lang="en-US" altLang="zh-CN" sz="32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B</a:t>
            </a:r>
          </a:p>
        </p:txBody>
      </p:sp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6516688" y="2636838"/>
            <a:ext cx="0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5433" name="Text Box 25"/>
          <p:cNvSpPr txBox="1">
            <a:spLocks noChangeArrowheads="1"/>
          </p:cNvSpPr>
          <p:nvPr/>
        </p:nvSpPr>
        <p:spPr bwMode="auto">
          <a:xfrm>
            <a:off x="6372225" y="3860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kumimoji="1"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G</a:t>
            </a:r>
          </a:p>
        </p:txBody>
      </p:sp>
      <p:sp>
        <p:nvSpPr>
          <p:cNvPr id="145434" name="Line 26"/>
          <p:cNvSpPr>
            <a:spLocks noChangeShapeType="1"/>
          </p:cNvSpPr>
          <p:nvPr/>
        </p:nvSpPr>
        <p:spPr bwMode="auto">
          <a:xfrm>
            <a:off x="6516688" y="386080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5435" name="Line 27"/>
          <p:cNvSpPr>
            <a:spLocks noChangeShapeType="1"/>
          </p:cNvSpPr>
          <p:nvPr/>
        </p:nvSpPr>
        <p:spPr bwMode="auto">
          <a:xfrm>
            <a:off x="6659563" y="37893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5436" name="Text Box 28"/>
          <p:cNvSpPr txBox="1">
            <a:spLocks noChangeArrowheads="1"/>
          </p:cNvSpPr>
          <p:nvPr/>
        </p:nvSpPr>
        <p:spPr bwMode="auto">
          <a:xfrm>
            <a:off x="395288" y="2276475"/>
            <a:ext cx="3959225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边心距把△</a:t>
            </a:r>
            <a:r>
              <a:rPr kumimoji="1" lang="en-US" altLang="zh-CN" sz="28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AOB</a:t>
            </a:r>
            <a:r>
              <a:rPr kumimoji="1" lang="zh-CN" altLang="en-US" sz="28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分成两个</a:t>
            </a:r>
          </a:p>
          <a:p>
            <a:pPr eaLnBrk="0" hangingPunct="0"/>
            <a:r>
              <a:rPr kumimoji="1" lang="en-US" altLang="zh-CN" sz="360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kumimoji="1" lang="zh-CN" altLang="en-US" sz="360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个</a:t>
            </a:r>
            <a:r>
              <a:rPr kumimoji="1" lang="zh-CN" altLang="en-US" sz="28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全等的直角三角形</a:t>
            </a:r>
          </a:p>
        </p:txBody>
      </p:sp>
      <p:sp>
        <p:nvSpPr>
          <p:cNvPr id="145437" name="Text Box 29"/>
          <p:cNvSpPr txBox="1">
            <a:spLocks noChangeArrowheads="1"/>
          </p:cNvSpPr>
          <p:nvPr/>
        </p:nvSpPr>
        <p:spPr bwMode="auto">
          <a:xfrm>
            <a:off x="0" y="4365625"/>
            <a:ext cx="7740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40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设正多边形的半径为</a:t>
            </a:r>
            <a:r>
              <a:rPr kumimoji="1" lang="en-US" altLang="zh-CN" sz="240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R,</a:t>
            </a:r>
            <a:r>
              <a:rPr kumimoji="1" lang="zh-CN" altLang="en-US" sz="240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边长为</a:t>
            </a:r>
            <a:r>
              <a:rPr kumimoji="1" lang="en-US" altLang="zh-CN" sz="240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</a:t>
            </a:r>
            <a:r>
              <a:rPr kumimoji="1" lang="zh-CN" altLang="en-US" sz="240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，则它的周长为</a:t>
            </a:r>
            <a:r>
              <a:rPr kumimoji="1" lang="en-US" altLang="zh-CN" sz="240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L=na</a:t>
            </a:r>
          </a:p>
        </p:txBody>
      </p:sp>
      <p:sp>
        <p:nvSpPr>
          <p:cNvPr id="145438" name="Text Box 30"/>
          <p:cNvSpPr txBox="1">
            <a:spLocks noChangeArrowheads="1"/>
          </p:cNvSpPr>
          <p:nvPr/>
        </p:nvSpPr>
        <p:spPr bwMode="auto">
          <a:xfrm>
            <a:off x="5724525" y="285273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kumimoji="1" lang="en-US" altLang="zh-CN" sz="2800">
                <a:latin typeface="隶书" panose="02010509060101010101" pitchFamily="49" charset="-122"/>
                <a:ea typeface="隶书" panose="02010509060101010101" pitchFamily="49" charset="-122"/>
              </a:rPr>
              <a:t>R</a:t>
            </a:r>
          </a:p>
        </p:txBody>
      </p:sp>
      <p:sp>
        <p:nvSpPr>
          <p:cNvPr id="145439" name="Text Box 31"/>
          <p:cNvSpPr txBox="1">
            <a:spLocks noChangeArrowheads="1"/>
          </p:cNvSpPr>
          <p:nvPr/>
        </p:nvSpPr>
        <p:spPr bwMode="auto">
          <a:xfrm>
            <a:off x="7739063" y="306863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kumimoji="1" lang="en-US" altLang="zh-CN" sz="280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5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5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5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5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5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5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45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45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45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22" grpId="0" animBg="1"/>
      <p:bldP spid="145423" grpId="0" animBg="1"/>
      <p:bldP spid="145424" grpId="0" animBg="1"/>
      <p:bldP spid="145425" grpId="0"/>
      <p:bldP spid="145432" grpId="0" animBg="1"/>
      <p:bldP spid="145434" grpId="0" animBg="1"/>
      <p:bldP spid="145435" grpId="0" animBg="1"/>
      <p:bldP spid="145436" grpId="0"/>
      <p:bldP spid="145437" grpId="0"/>
      <p:bldP spid="145438" grpId="0"/>
      <p:bldP spid="1454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539750" y="476250"/>
            <a:ext cx="77771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例 有一个亭子</a:t>
            </a:r>
            <a:r>
              <a:rPr lang="en-US" altLang="zh-CN" sz="2400" b="1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它的地基半径为</a:t>
            </a:r>
            <a:r>
              <a:rPr lang="en-US" altLang="zh-CN" sz="2400" b="1" dirty="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的正六边形</a:t>
            </a:r>
            <a:r>
              <a:rPr lang="en-US" altLang="zh-CN" sz="2400" b="1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求地基的周长和面积</a:t>
            </a:r>
            <a:r>
              <a:rPr lang="en-US" altLang="zh-CN" sz="2400" b="1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精确到</a:t>
            </a:r>
            <a:r>
              <a:rPr lang="en-US" altLang="zh-CN" sz="2400" b="1" dirty="0">
                <a:solidFill>
                  <a:srgbClr val="000000"/>
                </a:solidFill>
                <a:latin typeface="Arial" panose="020B0604020202020204" pitchFamily="34" charset="0"/>
              </a:rPr>
              <a:t>0.1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24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altLang="zh-CN" sz="2400" b="1" dirty="0">
                <a:solidFill>
                  <a:srgbClr val="000000"/>
                </a:solidFill>
                <a:latin typeface="Arial" panose="020B0604020202020204" pitchFamily="34" charset="0"/>
              </a:rPr>
              <a:t>).</a:t>
            </a:r>
          </a:p>
        </p:txBody>
      </p:sp>
      <p:grpSp>
        <p:nvGrpSpPr>
          <p:cNvPr id="147459" name="Group 3"/>
          <p:cNvGrpSpPr/>
          <p:nvPr/>
        </p:nvGrpSpPr>
        <p:grpSpPr bwMode="auto">
          <a:xfrm>
            <a:off x="574675" y="1270000"/>
            <a:ext cx="7994650" cy="1006475"/>
            <a:chOff x="362" y="755"/>
            <a:chExt cx="5036" cy="634"/>
          </a:xfrm>
        </p:grpSpPr>
        <p:sp>
          <p:nvSpPr>
            <p:cNvPr id="147460" name="Text Box 4"/>
            <p:cNvSpPr txBox="1">
              <a:spLocks noChangeArrowheads="1"/>
            </p:cNvSpPr>
            <p:nvPr/>
          </p:nvSpPr>
          <p:spPr bwMode="auto">
            <a:xfrm>
              <a:off x="362" y="755"/>
              <a:ext cx="5036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0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解</a:t>
              </a:r>
              <a:r>
                <a:rPr lang="en-US" altLang="zh-CN" sz="20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:  </a:t>
              </a:r>
              <a:r>
                <a:rPr lang="zh-CN" altLang="en-US" sz="20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如图由于</a:t>
              </a:r>
              <a:r>
                <a:rPr lang="en-US" altLang="zh-CN" sz="2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ABCDEF</a:t>
              </a:r>
              <a:r>
                <a:rPr lang="zh-CN" altLang="en-US" sz="20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是正六边形</a:t>
              </a:r>
              <a:r>
                <a:rPr lang="en-US" altLang="zh-CN" sz="20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,</a:t>
              </a:r>
              <a:r>
                <a:rPr lang="zh-CN" altLang="en-US" sz="20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所以它的中心角等于              ，△</a:t>
              </a:r>
              <a:r>
                <a:rPr lang="en-US" altLang="zh-CN" sz="2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OBC</a:t>
              </a:r>
              <a:r>
                <a:rPr lang="zh-CN" altLang="en-US" sz="20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是等边三角形，从而正六边形的边长等于它的半径</a:t>
              </a:r>
              <a:r>
                <a:rPr lang="en-US" altLang="zh-CN" sz="20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.</a:t>
              </a:r>
            </a:p>
          </p:txBody>
        </p:sp>
        <p:graphicFrame>
          <p:nvGraphicFramePr>
            <p:cNvPr id="147461" name="Object 5"/>
            <p:cNvGraphicFramePr>
              <a:graphicFrameLocks noChangeAspect="1"/>
            </p:cNvGraphicFramePr>
            <p:nvPr/>
          </p:nvGraphicFramePr>
          <p:xfrm>
            <a:off x="4332" y="773"/>
            <a:ext cx="637" cy="3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7505" name="Equation" r:id="rId3" imgW="914400" imgH="558800" progId="Equation.DSMT4">
                    <p:embed/>
                  </p:oleObj>
                </mc:Choice>
                <mc:Fallback>
                  <p:oleObj name="Equation" r:id="rId3" imgW="914400" imgH="5588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2" y="773"/>
                          <a:ext cx="637" cy="3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971550" y="2384425"/>
            <a:ext cx="316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因此</a:t>
            </a:r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</a:rPr>
              <a:t>,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亭子地基的周长</a:t>
            </a:r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3995738" y="2384425"/>
            <a:ext cx="230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l </a:t>
            </a:r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</a:rPr>
              <a:t>=4×6=24(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</a:rPr>
              <a:t>).</a:t>
            </a:r>
          </a:p>
        </p:txBody>
      </p:sp>
      <p:grpSp>
        <p:nvGrpSpPr>
          <p:cNvPr id="147464" name="Group 8"/>
          <p:cNvGrpSpPr/>
          <p:nvPr/>
        </p:nvGrpSpPr>
        <p:grpSpPr bwMode="auto">
          <a:xfrm>
            <a:off x="971550" y="2792413"/>
            <a:ext cx="7127875" cy="781050"/>
            <a:chOff x="612" y="1759"/>
            <a:chExt cx="4490" cy="492"/>
          </a:xfrm>
        </p:grpSpPr>
        <p:sp>
          <p:nvSpPr>
            <p:cNvPr id="147465" name="Text Box 9"/>
            <p:cNvSpPr txBox="1">
              <a:spLocks noChangeArrowheads="1"/>
            </p:cNvSpPr>
            <p:nvPr/>
          </p:nvSpPr>
          <p:spPr bwMode="auto">
            <a:xfrm>
              <a:off x="612" y="1888"/>
              <a:ext cx="44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>
                  <a:solidFill>
                    <a:srgbClr val="FF0000"/>
                  </a:solidFill>
                  <a:latin typeface="Arial" panose="020B0604020202020204" pitchFamily="34" charset="0"/>
                </a:rPr>
                <a:t>在</a:t>
              </a:r>
              <a:r>
                <a:rPr lang="en-US" altLang="zh-CN" sz="2000" b="1">
                  <a:solidFill>
                    <a:srgbClr val="FF0000"/>
                  </a:solidFill>
                  <a:latin typeface="Arial" panose="020B0604020202020204" pitchFamily="34" charset="0"/>
                </a:rPr>
                <a:t>R t △</a:t>
              </a:r>
              <a:r>
                <a:rPr lang="en-US" altLang="zh-CN" sz="20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OPC</a:t>
              </a:r>
              <a:r>
                <a:rPr lang="zh-CN" altLang="en-US" sz="2000" b="1">
                  <a:solidFill>
                    <a:srgbClr val="FF0000"/>
                  </a:solidFill>
                  <a:latin typeface="Arial" panose="020B0604020202020204" pitchFamily="34" charset="0"/>
                </a:rPr>
                <a:t>中</a:t>
              </a:r>
              <a:r>
                <a:rPr lang="en-US" altLang="zh-CN" sz="2000" b="1">
                  <a:solidFill>
                    <a:srgbClr val="FF0000"/>
                  </a:solidFill>
                  <a:latin typeface="Arial" panose="020B0604020202020204" pitchFamily="34" charset="0"/>
                </a:rPr>
                <a:t>,</a:t>
              </a:r>
              <a:r>
                <a:rPr lang="en-US" altLang="zh-CN" sz="20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OC</a:t>
              </a:r>
              <a:r>
                <a:rPr lang="en-US" altLang="zh-CN" sz="2000" b="1">
                  <a:solidFill>
                    <a:srgbClr val="FF0000"/>
                  </a:solidFill>
                  <a:latin typeface="Arial" panose="020B0604020202020204" pitchFamily="34" charset="0"/>
                </a:rPr>
                <a:t>=4,   </a:t>
              </a:r>
              <a:r>
                <a:rPr lang="en-US" altLang="zh-CN" sz="20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PC</a:t>
              </a:r>
              <a:r>
                <a:rPr lang="en-US" altLang="zh-CN" sz="2000" b="1">
                  <a:solidFill>
                    <a:srgbClr val="FF0000"/>
                  </a:solidFill>
                  <a:latin typeface="Arial" panose="020B0604020202020204" pitchFamily="34" charset="0"/>
                </a:rPr>
                <a:t>=</a:t>
              </a:r>
            </a:p>
          </p:txBody>
        </p:sp>
        <p:graphicFrame>
          <p:nvGraphicFramePr>
            <p:cNvPr id="147466" name="Object 10"/>
            <p:cNvGraphicFramePr>
              <a:graphicFrameLocks noChangeAspect="1"/>
            </p:cNvGraphicFramePr>
            <p:nvPr/>
          </p:nvGraphicFramePr>
          <p:xfrm>
            <a:off x="2630" y="1759"/>
            <a:ext cx="1000" cy="4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7506" name="Equation" r:id="rId5" imgW="1066800" imgH="520700" progId="Equation.DSMT4">
                    <p:embed/>
                  </p:oleObj>
                </mc:Choice>
                <mc:Fallback>
                  <p:oleObj name="Equation" r:id="rId5" imgW="1066800" imgH="5207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30" y="1759"/>
                          <a:ext cx="1000" cy="4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7467" name="Text Box 11"/>
          <p:cNvSpPr txBox="1">
            <a:spLocks noChangeArrowheads="1"/>
          </p:cNvSpPr>
          <p:nvPr/>
        </p:nvSpPr>
        <p:spPr bwMode="auto">
          <a:xfrm>
            <a:off x="1042988" y="3679825"/>
            <a:ext cx="3816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利用勾股定理</a:t>
            </a:r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</a:rPr>
              <a:t>,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可得边心距</a:t>
            </a:r>
          </a:p>
        </p:txBody>
      </p:sp>
      <p:graphicFrame>
        <p:nvGraphicFramePr>
          <p:cNvPr id="147468" name="Object 12"/>
          <p:cNvGraphicFramePr>
            <a:graphicFrameLocks noChangeAspect="1"/>
          </p:cNvGraphicFramePr>
          <p:nvPr/>
        </p:nvGraphicFramePr>
        <p:xfrm>
          <a:off x="2124075" y="4221163"/>
          <a:ext cx="298767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07" name="Equation" r:id="rId7" imgW="1638300" imgH="342900" progId="Equation.DSMT4">
                  <p:embed/>
                </p:oleObj>
              </mc:Choice>
              <mc:Fallback>
                <p:oleObj name="Equation" r:id="rId7" imgW="1638300" imgH="3429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4221163"/>
                        <a:ext cx="2987675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827088" y="5084763"/>
            <a:ext cx="2665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亭子地基的面积</a:t>
            </a:r>
          </a:p>
        </p:txBody>
      </p:sp>
      <p:graphicFrame>
        <p:nvGraphicFramePr>
          <p:cNvPr id="147470" name="Object 14"/>
          <p:cNvGraphicFramePr>
            <a:graphicFrameLocks noChangeAspect="1"/>
          </p:cNvGraphicFramePr>
          <p:nvPr/>
        </p:nvGraphicFramePr>
        <p:xfrm>
          <a:off x="611188" y="5487988"/>
          <a:ext cx="586105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08" name="Equation" r:id="rId9" imgW="2882900" imgH="520700" progId="Equation.DSMT4">
                  <p:embed/>
                </p:oleObj>
              </mc:Choice>
              <mc:Fallback>
                <p:oleObj name="Equation" r:id="rId9" imgW="2882900" imgH="5207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5487988"/>
                        <a:ext cx="586105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71" name="AutoShape 15"/>
          <p:cNvSpPr>
            <a:spLocks noChangeArrowheads="1"/>
          </p:cNvSpPr>
          <p:nvPr/>
        </p:nvSpPr>
        <p:spPr bwMode="auto">
          <a:xfrm>
            <a:off x="6419850" y="4371975"/>
            <a:ext cx="2130425" cy="1841500"/>
          </a:xfrm>
          <a:prstGeom prst="hexagon">
            <a:avLst>
              <a:gd name="adj" fmla="val 28922"/>
              <a:gd name="vf" fmla="val 115470"/>
            </a:avLst>
          </a:prstGeom>
          <a:noFill/>
          <a:ln w="28575" algn="ctr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7472" name="Freeform 16"/>
          <p:cNvSpPr/>
          <p:nvPr/>
        </p:nvSpPr>
        <p:spPr bwMode="auto">
          <a:xfrm>
            <a:off x="7489825" y="5311775"/>
            <a:ext cx="514350" cy="896938"/>
          </a:xfrm>
          <a:custGeom>
            <a:avLst/>
            <a:gdLst>
              <a:gd name="T0" fmla="*/ 0 w 324"/>
              <a:gd name="T1" fmla="*/ 0 h 565"/>
              <a:gd name="T2" fmla="*/ 324 w 324"/>
              <a:gd name="T3" fmla="*/ 565 h 56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24" h="565">
                <a:moveTo>
                  <a:pt x="0" y="0"/>
                </a:moveTo>
                <a:lnTo>
                  <a:pt x="324" y="565"/>
                </a:lnTo>
              </a:path>
            </a:pathLst>
          </a:cu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7473" name="Freeform 17"/>
          <p:cNvSpPr/>
          <p:nvPr/>
        </p:nvSpPr>
        <p:spPr bwMode="auto">
          <a:xfrm>
            <a:off x="7481888" y="5302250"/>
            <a:ext cx="3175" cy="900113"/>
          </a:xfrm>
          <a:custGeom>
            <a:avLst/>
            <a:gdLst>
              <a:gd name="T0" fmla="*/ 2 w 2"/>
              <a:gd name="T1" fmla="*/ 0 h 567"/>
              <a:gd name="T2" fmla="*/ 0 w 2"/>
              <a:gd name="T3" fmla="*/ 567 h 56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" h="567">
                <a:moveTo>
                  <a:pt x="2" y="0"/>
                </a:moveTo>
                <a:lnTo>
                  <a:pt x="0" y="567"/>
                </a:ln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7474" name="Text Box 18"/>
          <p:cNvSpPr txBox="1">
            <a:spLocks noChangeArrowheads="1"/>
          </p:cNvSpPr>
          <p:nvPr/>
        </p:nvSpPr>
        <p:spPr bwMode="auto">
          <a:xfrm>
            <a:off x="7126288" y="4868863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47475" name="Freeform 19"/>
          <p:cNvSpPr/>
          <p:nvPr/>
        </p:nvSpPr>
        <p:spPr bwMode="auto">
          <a:xfrm rot="16200000">
            <a:off x="7332662" y="6073776"/>
            <a:ext cx="144463" cy="125412"/>
          </a:xfrm>
          <a:custGeom>
            <a:avLst/>
            <a:gdLst>
              <a:gd name="T0" fmla="*/ 0 w 363"/>
              <a:gd name="T1" fmla="*/ 0 h 317"/>
              <a:gd name="T2" fmla="*/ 363 w 363"/>
              <a:gd name="T3" fmla="*/ 0 h 317"/>
              <a:gd name="T4" fmla="*/ 363 w 363"/>
              <a:gd name="T5" fmla="*/ 317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3" h="317">
                <a:moveTo>
                  <a:pt x="0" y="0"/>
                </a:moveTo>
                <a:lnTo>
                  <a:pt x="363" y="0"/>
                </a:lnTo>
                <a:lnTo>
                  <a:pt x="363" y="317"/>
                </a:lnTo>
              </a:path>
            </a:pathLst>
          </a:custGeom>
          <a:noFill/>
          <a:ln w="28575" cap="flat" cmpd="sng">
            <a:solidFill>
              <a:srgbClr val="FF3300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7476" name="Freeform 20"/>
          <p:cNvSpPr/>
          <p:nvPr/>
        </p:nvSpPr>
        <p:spPr bwMode="auto">
          <a:xfrm>
            <a:off x="6937375" y="5300663"/>
            <a:ext cx="550863" cy="920750"/>
          </a:xfrm>
          <a:custGeom>
            <a:avLst/>
            <a:gdLst>
              <a:gd name="T0" fmla="*/ 347 w 347"/>
              <a:gd name="T1" fmla="*/ 0 h 580"/>
              <a:gd name="T2" fmla="*/ 0 w 347"/>
              <a:gd name="T3" fmla="*/ 580 h 5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47" h="580">
                <a:moveTo>
                  <a:pt x="347" y="0"/>
                </a:moveTo>
                <a:lnTo>
                  <a:pt x="0" y="580"/>
                </a:ln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7477" name="Text Box 21"/>
          <p:cNvSpPr txBox="1">
            <a:spLocks noChangeArrowheads="1"/>
          </p:cNvSpPr>
          <p:nvPr/>
        </p:nvSpPr>
        <p:spPr bwMode="auto">
          <a:xfrm>
            <a:off x="5830888" y="5084763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47478" name="Text Box 22"/>
          <p:cNvSpPr txBox="1">
            <a:spLocks noChangeArrowheads="1"/>
          </p:cNvSpPr>
          <p:nvPr/>
        </p:nvSpPr>
        <p:spPr bwMode="auto">
          <a:xfrm>
            <a:off x="6478588" y="6165850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47479" name="Text Box 23"/>
          <p:cNvSpPr txBox="1">
            <a:spLocks noChangeArrowheads="1"/>
          </p:cNvSpPr>
          <p:nvPr/>
        </p:nvSpPr>
        <p:spPr bwMode="auto">
          <a:xfrm>
            <a:off x="7918450" y="6237288"/>
            <a:ext cx="64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47480" name="Text Box 24"/>
          <p:cNvSpPr txBox="1">
            <a:spLocks noChangeArrowheads="1"/>
          </p:cNvSpPr>
          <p:nvPr/>
        </p:nvSpPr>
        <p:spPr bwMode="auto">
          <a:xfrm>
            <a:off x="8494713" y="5084763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47481" name="Text Box 25"/>
          <p:cNvSpPr txBox="1">
            <a:spLocks noChangeArrowheads="1"/>
          </p:cNvSpPr>
          <p:nvPr/>
        </p:nvSpPr>
        <p:spPr bwMode="auto">
          <a:xfrm>
            <a:off x="7918450" y="4005263"/>
            <a:ext cx="64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47482" name="Text Box 26"/>
          <p:cNvSpPr txBox="1">
            <a:spLocks noChangeArrowheads="1"/>
          </p:cNvSpPr>
          <p:nvPr/>
        </p:nvSpPr>
        <p:spPr bwMode="auto">
          <a:xfrm>
            <a:off x="6550025" y="3933825"/>
            <a:ext cx="64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47483" name="Text Box 27"/>
          <p:cNvSpPr txBox="1">
            <a:spLocks noChangeArrowheads="1"/>
          </p:cNvSpPr>
          <p:nvPr/>
        </p:nvSpPr>
        <p:spPr bwMode="auto">
          <a:xfrm>
            <a:off x="7558088" y="5445125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 i="1"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147484" name="Text Box 28"/>
          <p:cNvSpPr txBox="1">
            <a:spLocks noChangeArrowheads="1"/>
          </p:cNvSpPr>
          <p:nvPr/>
        </p:nvSpPr>
        <p:spPr bwMode="auto">
          <a:xfrm>
            <a:off x="7145338" y="6130925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 i="1"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147485" name="Text Box 29"/>
          <p:cNvSpPr txBox="1">
            <a:spLocks noChangeArrowheads="1"/>
          </p:cNvSpPr>
          <p:nvPr/>
        </p:nvSpPr>
        <p:spPr bwMode="auto">
          <a:xfrm>
            <a:off x="7031038" y="5589588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 i="1"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147486" name="WordArt 30"/>
          <p:cNvSpPr>
            <a:spLocks noChangeArrowheads="1" noChangeShapeType="1" noTextEdit="1"/>
          </p:cNvSpPr>
          <p:nvPr/>
        </p:nvSpPr>
        <p:spPr bwMode="auto">
          <a:xfrm>
            <a:off x="250825" y="0"/>
            <a:ext cx="1143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zh-CN" altLang="en-US" sz="3600" b="1" i="1" kern="10">
                <a:ln w="9525">
                  <a:rou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楷体" panose="02010609060101010101" pitchFamily="49" charset="-122"/>
                <a:ea typeface="楷体" panose="02010609060101010101" pitchFamily="49" charset="-122"/>
              </a:rPr>
              <a:t>练习</a:t>
            </a:r>
            <a:r>
              <a:rPr lang="en-US" altLang="zh-CN" sz="3600" b="1" i="1" kern="10">
                <a:ln w="9525">
                  <a:rou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3600" b="1" i="1" kern="10">
              <a:ln w="9525">
                <a:round/>
              </a:ln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2" grpId="0"/>
      <p:bldP spid="147463" grpId="0"/>
      <p:bldP spid="147467" grpId="0"/>
      <p:bldP spid="1474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0"/>
            <a:ext cx="8128000" cy="550227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zh-CN" sz="3600" dirty="0"/>
          </a:p>
          <a:p>
            <a:pPr>
              <a:lnSpc>
                <a:spcPct val="90000"/>
              </a:lnSpc>
            </a:pPr>
            <a:r>
              <a:rPr lang="en-US" altLang="zh-CN" sz="3600" dirty="0"/>
              <a:t>2</a:t>
            </a:r>
            <a:r>
              <a:rPr lang="zh-CN" altLang="en-US" sz="3600" dirty="0"/>
              <a:t>．以下说法正确的是  </a:t>
            </a:r>
          </a:p>
          <a:p>
            <a:pPr>
              <a:lnSpc>
                <a:spcPct val="90000"/>
              </a:lnSpc>
            </a:pPr>
            <a:r>
              <a:rPr lang="en-US" altLang="zh-CN" sz="3600" dirty="0"/>
              <a:t>A</a:t>
            </a:r>
            <a:r>
              <a:rPr lang="zh-CN" altLang="en-US" sz="3600" dirty="0"/>
              <a:t>．每个内角都是</a:t>
            </a:r>
            <a:r>
              <a:rPr lang="en-US" altLang="zh-CN" sz="3600" dirty="0"/>
              <a:t>120°</a:t>
            </a:r>
            <a:r>
              <a:rPr lang="zh-CN" altLang="en-US" sz="3600" dirty="0"/>
              <a:t>的六边形一定是正六边形．</a:t>
            </a:r>
          </a:p>
          <a:p>
            <a:pPr>
              <a:lnSpc>
                <a:spcPct val="90000"/>
              </a:lnSpc>
            </a:pPr>
            <a:r>
              <a:rPr lang="en-US" altLang="zh-CN" sz="3600" dirty="0"/>
              <a:t>B</a:t>
            </a:r>
            <a:r>
              <a:rPr lang="zh-CN" altLang="en-US" sz="3600" dirty="0"/>
              <a:t>．正</a:t>
            </a:r>
            <a:r>
              <a:rPr lang="en-US" altLang="zh-CN" sz="3600" dirty="0"/>
              <a:t>n</a:t>
            </a:r>
            <a:r>
              <a:rPr lang="zh-CN" altLang="en-US" sz="3600" dirty="0"/>
              <a:t>边形的对称轴不一定有</a:t>
            </a:r>
            <a:r>
              <a:rPr lang="en-US" altLang="zh-CN" sz="3600" dirty="0"/>
              <a:t>n</a:t>
            </a:r>
            <a:r>
              <a:rPr lang="zh-CN" altLang="en-US" sz="3600" dirty="0"/>
              <a:t>条．</a:t>
            </a:r>
          </a:p>
          <a:p>
            <a:pPr>
              <a:lnSpc>
                <a:spcPct val="90000"/>
              </a:lnSpc>
            </a:pPr>
            <a:r>
              <a:rPr lang="en-US" altLang="zh-CN" sz="3600" dirty="0"/>
              <a:t>C</a:t>
            </a:r>
            <a:r>
              <a:rPr lang="zh-CN" altLang="en-US" sz="3600" dirty="0"/>
              <a:t>．正</a:t>
            </a:r>
            <a:r>
              <a:rPr lang="en-US" altLang="zh-CN" sz="3600" dirty="0"/>
              <a:t>n</a:t>
            </a:r>
            <a:r>
              <a:rPr lang="zh-CN" altLang="en-US" sz="3600" dirty="0"/>
              <a:t>边形的每一个外角度数等于它的中心角度数．</a:t>
            </a:r>
          </a:p>
          <a:p>
            <a:pPr>
              <a:lnSpc>
                <a:spcPct val="90000"/>
              </a:lnSpc>
            </a:pPr>
            <a:r>
              <a:rPr lang="en-US" altLang="zh-CN" sz="3600" dirty="0"/>
              <a:t>D</a:t>
            </a:r>
            <a:r>
              <a:rPr lang="zh-CN" altLang="en-US" sz="3600" dirty="0"/>
              <a:t>．正多边形一定既是轴对称图形，又是中心对称图形．</a:t>
            </a:r>
          </a:p>
          <a:p>
            <a:pPr>
              <a:lnSpc>
                <a:spcPct val="90000"/>
              </a:lnSpc>
            </a:pPr>
            <a:endParaRPr lang="zh-CN" altLang="en-US" sz="3600" dirty="0"/>
          </a:p>
          <a:p>
            <a:pPr>
              <a:lnSpc>
                <a:spcPct val="90000"/>
              </a:lnSpc>
            </a:pPr>
            <a:r>
              <a:rPr lang="zh-CN" altLang="en-US" sz="3600" dirty="0"/>
              <a:t>：</a:t>
            </a:r>
          </a:p>
        </p:txBody>
      </p:sp>
      <p:sp>
        <p:nvSpPr>
          <p:cNvPr id="183301" name="Rectangle 5"/>
          <p:cNvSpPr>
            <a:spLocks noChangeArrowheads="1"/>
          </p:cNvSpPr>
          <p:nvPr/>
        </p:nvSpPr>
        <p:spPr bwMode="auto">
          <a:xfrm>
            <a:off x="5651500" y="476250"/>
            <a:ext cx="9350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chemeClr val="tx2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1" grpId="0"/>
    </p:bldLst>
  </p:timing>
</p:sld>
</file>

<file path=ppt/theme/theme1.xml><?xml version="1.0" encoding="utf-8"?>
<a:theme xmlns:a="http://schemas.openxmlformats.org/drawingml/2006/main" name="WWW.2PPT.COM&#10;">
  <a:themeElements>
    <a:clrScheme name="自定义 1">
      <a:dk1>
        <a:srgbClr val="4E4A4A"/>
      </a:dk1>
      <a:lt1>
        <a:sysClr val="window" lastClr="FFFFFF"/>
      </a:lt1>
      <a:dk2>
        <a:srgbClr val="4E4A4A"/>
      </a:dk2>
      <a:lt2>
        <a:srgbClr val="FFFFFF"/>
      </a:lt2>
      <a:accent1>
        <a:srgbClr val="FF4B2D"/>
      </a:accent1>
      <a:accent2>
        <a:srgbClr val="ED9851"/>
      </a:accent2>
      <a:accent3>
        <a:srgbClr val="EF57A3"/>
      </a:accent3>
      <a:accent4>
        <a:srgbClr val="FCBD3E"/>
      </a:accent4>
      <a:accent5>
        <a:srgbClr val="F66B16"/>
      </a:accent5>
      <a:accent6>
        <a:srgbClr val="EB8596"/>
      </a:accent6>
      <a:hlink>
        <a:srgbClr val="CC9900"/>
      </a:hlink>
      <a:folHlink>
        <a:srgbClr val="96A9A9"/>
      </a:folHlink>
    </a:clrScheme>
    <a:fontScheme name="自定义 7">
      <a:majorFont>
        <a:latin typeface="Arial"/>
        <a:ea typeface="微软雅黑"/>
        <a:cs typeface=""/>
      </a:majorFont>
      <a:minorFont>
        <a:latin typeface="Arial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主题37</Template>
  <TotalTime>0</TotalTime>
  <Words>667</Words>
  <Application>Microsoft Office PowerPoint</Application>
  <PresentationFormat>全屏显示(4:3)</PresentationFormat>
  <Paragraphs>100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8" baseType="lpstr">
      <vt:lpstr>仿宋</vt:lpstr>
      <vt:lpstr>汉仪中圆简</vt:lpstr>
      <vt:lpstr>黑体</vt:lpstr>
      <vt:lpstr>楷体</vt:lpstr>
      <vt:lpstr>隶书</vt:lpstr>
      <vt:lpstr>宋体</vt:lpstr>
      <vt:lpstr>微软雅黑</vt:lpstr>
      <vt:lpstr>幼圆</vt:lpstr>
      <vt:lpstr>Arial</vt:lpstr>
      <vt:lpstr>Calibri</vt:lpstr>
      <vt:lpstr>Comic Sans MS</vt:lpstr>
      <vt:lpstr>Times New Roman</vt:lpstr>
      <vt:lpstr>Wingdings</vt:lpstr>
      <vt:lpstr>Wingdings 2</vt:lpstr>
      <vt:lpstr>WWW.2PPT.COM
</vt:lpstr>
      <vt:lpstr>公式</vt:lpstr>
      <vt:lpstr>Equation</vt:lpstr>
      <vt:lpstr>PowerPoint 演示文稿</vt:lpstr>
      <vt:lpstr>问题1、什么样的图形是正多边形？ </vt:lpstr>
      <vt:lpstr>PowerPoint 演示文稿</vt:lpstr>
      <vt:lpstr>PowerPoint 演示文稿</vt:lpstr>
      <vt:lpstr>      你知道正多边形与圆的关系吗？</vt:lpstr>
      <vt:lpstr>我们把一个正多边形的外接圆的圆心叫做这个正多边形的中心.</vt:lpstr>
      <vt:lpstr>PowerPoint 演示文稿</vt:lpstr>
      <vt:lpstr>PowerPoint 演示文稿</vt:lpstr>
      <vt:lpstr>PowerPoint 演示文稿</vt:lpstr>
      <vt:lpstr>归纳小结（学生小结，老师点评 </vt:lpstr>
      <vt:lpstr>布置作业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2012-03-24T04:51:00Z</dcterms:created>
  <dcterms:modified xsi:type="dcterms:W3CDTF">2023-01-16T14:29:22Z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4539740EE8F34933A56F2C0823020070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