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7" r:id="rId2"/>
    <p:sldId id="273" r:id="rId3"/>
    <p:sldId id="299" r:id="rId4"/>
    <p:sldId id="274" r:id="rId5"/>
    <p:sldId id="300" r:id="rId6"/>
    <p:sldId id="275" r:id="rId7"/>
    <p:sldId id="301" r:id="rId8"/>
    <p:sldId id="271" r:id="rId9"/>
    <p:sldId id="277" r:id="rId10"/>
    <p:sldId id="278" r:id="rId11"/>
    <p:sldId id="279" r:id="rId12"/>
    <p:sldId id="295" r:id="rId13"/>
    <p:sldId id="280" r:id="rId14"/>
    <p:sldId id="281" r:id="rId15"/>
    <p:sldId id="302" r:id="rId16"/>
    <p:sldId id="282" r:id="rId17"/>
    <p:sldId id="283" r:id="rId18"/>
    <p:sldId id="284" r:id="rId19"/>
    <p:sldId id="285" r:id="rId20"/>
    <p:sldId id="303" r:id="rId21"/>
    <p:sldId id="286" r:id="rId22"/>
    <p:sldId id="287" r:id="rId23"/>
    <p:sldId id="288" r:id="rId24"/>
    <p:sldId id="289" r:id="rId25"/>
    <p:sldId id="304" r:id="rId26"/>
    <p:sldId id="290" r:id="rId2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144774" y="1615323"/>
            <a:ext cx="10184879" cy="3331189"/>
            <a:chOff x="4197" y="1599"/>
            <a:chExt cx="11852" cy="4846"/>
          </a:xfrm>
        </p:grpSpPr>
        <p:sp>
          <p:nvSpPr>
            <p:cNvPr id="3" name="Rectangle 5"/>
            <p:cNvSpPr/>
            <p:nvPr/>
          </p:nvSpPr>
          <p:spPr>
            <a:xfrm>
              <a:off x="4197" y="4520"/>
              <a:ext cx="11852" cy="19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Integrated skills &amp; Study skills</a:t>
              </a:r>
              <a:endPara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  <a:p>
              <a:pPr marL="0" lvl="0" indent="0" algn="ctr">
                <a:spcBef>
                  <a:spcPct val="0"/>
                </a:spcBef>
                <a:buNone/>
              </a:pP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599"/>
              <a:ext cx="11787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4    Growing up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627059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54633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6233" y="119448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75515" y="1038554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98938" y="1705708"/>
            <a:ext cx="11576182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连云港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—The fire ________ at around 3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m. local time 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people were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celebratingwith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fireworks.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—I'm sorry to hear it.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broke out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 out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went out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put out</a:t>
            </a:r>
          </a:p>
        </p:txBody>
      </p:sp>
      <p:sp>
        <p:nvSpPr>
          <p:cNvPr id="5" name="矩形 4"/>
          <p:cNvSpPr/>
          <p:nvPr/>
        </p:nvSpPr>
        <p:spPr>
          <a:xfrm>
            <a:off x="5744465" y="1811188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1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2084" y="2932061"/>
            <a:ext cx="1153771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(1)record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作名词，还可译为“纪录”。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的相关短语：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break a record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打破纪录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make/set a record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创造纪录　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keep/hold a record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保持纪录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holds the world record for long distance swimming.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她保持着长距离游泳的世界纪录。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24981" y="1141966"/>
            <a:ext cx="3874266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record n.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记录 </a:t>
            </a:r>
          </a:p>
        </p:txBody>
      </p:sp>
      <p:sp>
        <p:nvSpPr>
          <p:cNvPr id="4" name="矩形 3"/>
          <p:cNvSpPr/>
          <p:nvPr/>
        </p:nvSpPr>
        <p:spPr>
          <a:xfrm>
            <a:off x="225600" y="1671335"/>
            <a:ext cx="10826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keep a record of your expenses.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你应该记下你的各项开支。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1515" y="1292359"/>
            <a:ext cx="10322169" cy="3467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(2)record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还可作动词，意为“记录；录制；录音”。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recorded all my thoughts in a notebook.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我在笔记本上记录了我所有的想法。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recorded the concert so that I could hear it.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我把音乐会录下音来，这样就可以听了。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42900" y="1802423"/>
            <a:ext cx="11218777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2.2016·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无锡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Usually TV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________ (record) first 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and sent out later.</a:t>
            </a:r>
          </a:p>
        </p:txBody>
      </p:sp>
      <p:sp>
        <p:nvSpPr>
          <p:cNvPr id="3" name="矩形 2"/>
          <p:cNvSpPr/>
          <p:nvPr/>
        </p:nvSpPr>
        <p:spPr>
          <a:xfrm>
            <a:off x="7497630" y="1749642"/>
            <a:ext cx="135729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recorded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22566" y="1731681"/>
            <a:ext cx="9488951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thought n.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想法，看法，主意 </a:t>
            </a:r>
          </a:p>
        </p:txBody>
      </p:sp>
      <p:sp>
        <p:nvSpPr>
          <p:cNvPr id="3" name="矩形 2"/>
          <p:cNvSpPr/>
          <p:nvPr/>
        </p:nvSpPr>
        <p:spPr>
          <a:xfrm>
            <a:off x="1029600" y="2551837"/>
            <a:ext cx="8114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your thoughts into action.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把你的思想付诸行动。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thought something might be wrong.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我想可能是哪里出错了。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0000" y="1423539"/>
            <a:ext cx="1002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作名词，意为“想法，看法，主意”；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还可作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的过去式或过去分词。 </a:t>
            </a:r>
          </a:p>
        </p:txBody>
      </p:sp>
      <p:sp>
        <p:nvSpPr>
          <p:cNvPr id="3" name="矩形 2"/>
          <p:cNvSpPr/>
          <p:nvPr/>
        </p:nvSpPr>
        <p:spPr>
          <a:xfrm>
            <a:off x="345600" y="2759586"/>
            <a:ext cx="100368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thoughtful adj.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体贴的；深思熟虑的；考虑周全的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had a thoughtful look on his face.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他脸上露出深思的表情。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61646" y="1310054"/>
            <a:ext cx="10629900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It's ________ of you to play your CD for us.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thoughtful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Thoughts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</a:p>
        </p:txBody>
      </p:sp>
      <p:sp>
        <p:nvSpPr>
          <p:cNvPr id="3" name="矩形 2"/>
          <p:cNvSpPr/>
          <p:nvPr/>
        </p:nvSpPr>
        <p:spPr>
          <a:xfrm>
            <a:off x="2910961" y="1327611"/>
            <a:ext cx="38985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2615" y="1549038"/>
            <a:ext cx="8341899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admire these children for their courage.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我钦佩这些孩子的勇气。</a:t>
            </a:r>
          </a:p>
        </p:txBody>
      </p:sp>
      <p:sp>
        <p:nvSpPr>
          <p:cNvPr id="3" name="矩形 2"/>
          <p:cNvSpPr/>
          <p:nvPr/>
        </p:nvSpPr>
        <p:spPr>
          <a:xfrm>
            <a:off x="269469" y="891732"/>
            <a:ext cx="3998210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●4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courage n.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勇气</a:t>
            </a:r>
          </a:p>
        </p:txBody>
      </p:sp>
      <p:sp>
        <p:nvSpPr>
          <p:cNvPr id="4" name="矩形 3"/>
          <p:cNvSpPr/>
          <p:nvPr/>
        </p:nvSpPr>
        <p:spPr>
          <a:xfrm>
            <a:off x="194400" y="2870739"/>
            <a:ext cx="1199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courage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指“勇气”，通常只用作不可数名词，与动词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连用时，其前常加定冠词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，而与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take, lose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连用时一般不加定冠。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the courage to do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有勇气做某事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no courage to do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没有勇气做某事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1354" y="1556239"/>
            <a:ext cx="11727378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泰州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David showed great ________ (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勇气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during his fight 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against illness last year.</a:t>
            </a:r>
          </a:p>
        </p:txBody>
      </p:sp>
      <p:sp>
        <p:nvSpPr>
          <p:cNvPr id="3" name="矩形 2"/>
          <p:cNvSpPr/>
          <p:nvPr/>
        </p:nvSpPr>
        <p:spPr>
          <a:xfrm>
            <a:off x="6465388" y="1556211"/>
            <a:ext cx="122661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courage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6474" y="131497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30145" y="1146073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08085" y="4080246"/>
            <a:ext cx="11983915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意为“使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让某事被做”。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18136" y="4103003"/>
            <a:ext cx="198163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38400" y="1925437"/>
            <a:ext cx="110448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war, her father collected her diary and had it 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published…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战争过后，她的父亲将她的日记收集并出版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481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02324" y="1875691"/>
          <a:ext cx="9363808" cy="3429000"/>
        </p:xfrm>
        <a:graphic>
          <a:graphicData uri="http://schemas.openxmlformats.org/drawingml/2006/table">
            <a:tbl>
              <a:tblPr/>
              <a:tblGrid>
                <a:gridCol w="99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0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记录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．胜利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．精神；幽灵；灵魂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．勇气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symbol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4" name="图片 3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5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3445491" y="1934281"/>
            <a:ext cx="1049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3685999" y="2686879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victory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078421" y="3313644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498384" y="4029247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courage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030583" y="4628266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象征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5200" y="1166035"/>
            <a:ext cx="12016800" cy="4860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done, have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doing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(1)have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done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“have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＋过去分词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宾语补足语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意为“让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叫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请别人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做某事”。宾语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后面用过去分词作宾语补足语，说明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与过去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分词表示的动作之间是被动关系。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had the machine mended just now.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我们刚才请人把机器修好了。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02223" y="1468316"/>
            <a:ext cx="12189555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(2)have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“have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宾语补足语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意为“让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叫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使某人做某事”。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作宾语，其后的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是省去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的动词不定式，作宾语补足语。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boss often has them work for 14 hours a day.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老板经常要他们一天工作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个小时。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8461" y="118672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49138" y="994593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9954" y="1670538"/>
            <a:ext cx="11317585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银川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—When are you going to have your hair 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—This afternoon.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　　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cut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cutting        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 cut</a:t>
            </a:r>
          </a:p>
        </p:txBody>
      </p:sp>
      <p:sp>
        <p:nvSpPr>
          <p:cNvPr id="5" name="矩形 4"/>
          <p:cNvSpPr/>
          <p:nvPr/>
        </p:nvSpPr>
        <p:spPr>
          <a:xfrm>
            <a:off x="10110621" y="250112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433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7815" y="1793008"/>
            <a:ext cx="10899202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用括号内所给单词的适当形式填空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常州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computer fan doesn't work. Where can I have it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 (repair)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3" name="矩形 2"/>
          <p:cNvSpPr/>
          <p:nvPr/>
        </p:nvSpPr>
        <p:spPr>
          <a:xfrm>
            <a:off x="1030649" y="3234243"/>
            <a:ext cx="130042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repaired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12354" y="4026670"/>
            <a:ext cx="11289600" cy="1389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“Although we live in peace”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引导的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状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语从句。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意为“为生命安全担忧”。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42281" y="1284725"/>
            <a:ext cx="1165735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Although we live in peace, some children in other parts of the 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world still live in fear of their lives.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尽管我们生活在和平年代，但是世界上其他地方的一些孩子仍然为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生命安全担忧。</a:t>
            </a:r>
          </a:p>
        </p:txBody>
      </p:sp>
      <p:sp>
        <p:nvSpPr>
          <p:cNvPr id="3" name="矩形 2"/>
          <p:cNvSpPr/>
          <p:nvPr/>
        </p:nvSpPr>
        <p:spPr>
          <a:xfrm>
            <a:off x="9626620" y="4077752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让步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138742" y="4760820"/>
            <a:ext cx="260443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fear of one's life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529" grpId="0"/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72871" y="2281151"/>
            <a:ext cx="113184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fear of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/doing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意为“担心；害怕某事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做某事”。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seriously ill, and in fear of death, he made his will.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他病得很重，害怕会死去，便立了遗嘱。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89085" y="2198077"/>
            <a:ext cx="11491546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安妮坚持写日记，尽管她为生命安全而担忧。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Anne kept writing in her diary ________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she lived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____________ her life.</a:t>
            </a:r>
          </a:p>
        </p:txBody>
      </p:sp>
      <p:sp>
        <p:nvSpPr>
          <p:cNvPr id="3" name="矩形 2"/>
          <p:cNvSpPr/>
          <p:nvPr/>
        </p:nvSpPr>
        <p:spPr>
          <a:xfrm>
            <a:off x="6470733" y="2845704"/>
            <a:ext cx="235833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although/though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913275" y="3624819"/>
            <a:ext cx="137492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fear of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97705" y="1713350"/>
          <a:ext cx="10859189" cy="2743200"/>
        </p:xfrm>
        <a:graphic>
          <a:graphicData uri="http://schemas.openxmlformats.org/drawingml/2006/table">
            <a:tbl>
              <a:tblPr/>
              <a:tblGrid>
                <a:gridCol w="1152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6.admire____________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．想法，看法，主意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 ________→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想，认为，考虑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vi. &amp; </a:t>
                      </a:r>
                      <a:r>
                        <a:rPr lang="en-US" sz="3000" b="1" kern="1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vt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．德国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的；德国人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&amp;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________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→pl.________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327774" y="1856666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钦佩，羡慕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799248" y="2531033"/>
            <a:ext cx="1212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559036" y="3200021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159841" y="3872005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German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473070" y="3896643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Germans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76433" y="1455729"/>
          <a:ext cx="9706707" cy="3429000"/>
        </p:xfrm>
        <a:graphic>
          <a:graphicData uri="http://schemas.openxmlformats.org/drawingml/2006/table">
            <a:tbl>
              <a:tblPr/>
              <a:tblGrid>
                <a:gridCol w="1230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5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爆发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．为生命安全担忧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．躲藏起来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．死于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symbol of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880788" y="1560864"/>
            <a:ext cx="1453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 out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876532" y="2274076"/>
            <a:ext cx="2604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fear of one's life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054418" y="2936240"/>
            <a:ext cx="1997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into hiding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250176" y="3615463"/>
            <a:ext cx="1639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of/from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689378" y="4344010"/>
            <a:ext cx="1728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的象征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74155" y="1972513"/>
          <a:ext cx="9706707" cy="3429000"/>
        </p:xfrm>
        <a:graphic>
          <a:graphicData uri="http://schemas.openxmlformats.org/drawingml/2006/table">
            <a:tbl>
              <a:tblPr/>
              <a:tblGrid>
                <a:gridCol w="1230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5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6.translate…into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lose one's life______________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move to…______________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since then______________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all over the world______________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139363" y="2158655"/>
            <a:ext cx="2653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翻译成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184706" y="2795598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失去性命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876179" y="3462771"/>
            <a:ext cx="1418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搬到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682654" y="4166271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自从那时起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400875" y="4766203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全世界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84095" y="1546202"/>
          <a:ext cx="11416552" cy="4114800"/>
        </p:xfrm>
        <a:graphic>
          <a:graphicData uri="http://schemas.openxmlformats.org/drawingml/2006/table">
            <a:tbl>
              <a:tblPr/>
              <a:tblGrid>
                <a:gridCol w="833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2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因为战争，每个人的生活都改变了，包括妇女和儿童。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Life changed for everybody, ________ women and children ________________ the war.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．战争过后，她的父亲将她的日记收集并出版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the war, her father collected her diary and ________ it ________…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6108336" y="236900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886031" y="3007316"/>
            <a:ext cx="1620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 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723822" y="4444868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696658" y="5187431"/>
            <a:ext cx="758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932733" y="4401904"/>
            <a:ext cx="1545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published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60000" y="1590866"/>
          <a:ext cx="9231924" cy="2743200"/>
        </p:xfrm>
        <a:graphic>
          <a:graphicData uri="http://schemas.openxmlformats.org/drawingml/2006/table">
            <a:tbl>
              <a:tblPr/>
              <a:tblGrid>
                <a:gridCol w="1134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．然而，遗憾的是，他们不能像我们一样享受幸福的生活。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However, ________________ they couldn't ________________________ just as we do.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620795" y="3039065"/>
            <a:ext cx="2005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a pity that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894953" y="3759517"/>
            <a:ext cx="2518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enjoy a happy life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1446" y="886765"/>
            <a:ext cx="2339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9018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67283" y="3152799"/>
            <a:ext cx="11681275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World War Ⅱ broke out in Europe in 1939 and ended in 1945.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二战于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1939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年爆发于欧洲，于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1945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年结束。</a:t>
            </a:r>
          </a:p>
        </p:txBody>
      </p:sp>
      <p:sp>
        <p:nvSpPr>
          <p:cNvPr id="8" name="矩形 7"/>
          <p:cNvSpPr/>
          <p:nvPr/>
        </p:nvSpPr>
        <p:spPr>
          <a:xfrm>
            <a:off x="306430" y="2501859"/>
            <a:ext cx="3968843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 out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爆发 </a:t>
            </a:r>
          </a:p>
        </p:txBody>
      </p:sp>
      <p:sp>
        <p:nvSpPr>
          <p:cNvPr id="9" name="矩形 8"/>
          <p:cNvSpPr/>
          <p:nvPr/>
        </p:nvSpPr>
        <p:spPr>
          <a:xfrm>
            <a:off x="172191" y="4555030"/>
            <a:ext cx="10634354" cy="1389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 out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意为“爆发”，常指战争、灾难、疾病或者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争吵等事件的发生。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7169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94306" y="2069811"/>
          <a:ext cx="9384543" cy="4114800"/>
        </p:xfrm>
        <a:graphic>
          <a:graphicData uri="http://schemas.openxmlformats.org/drawingml/2006/table">
            <a:tbl>
              <a:tblPr/>
              <a:tblGrid>
                <a:gridCol w="3939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5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break down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破坏，毁掉；出故障，坏掉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break into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破门而入，突然开始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笑、唱等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break into pieces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破成碎片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break one's word/promise</a:t>
                      </a:r>
                      <a:endParaRPr lang="zh-CN" sz="3000" b="1" kern="10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食言，说话不算数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break the law/rule</a:t>
                      </a:r>
                      <a:endParaRPr lang="zh-CN" sz="3000" b="1" kern="10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违反法律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规章制度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11477" y="1037529"/>
            <a:ext cx="4948278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的相关短语：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1189</Words>
  <Application>Microsoft Office PowerPoint</Application>
  <PresentationFormat>宽屏</PresentationFormat>
  <Paragraphs>171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仿宋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7B72BEEAE1A64C51A486D8FAD069F418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