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432" y="-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FE48-276E-444B-AA23-DFADE848B20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3057526"/>
            <a:ext cx="3886200" cy="15751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3057526"/>
            <a:ext cx="3886200" cy="15751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7886700" cy="15740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3057526"/>
            <a:ext cx="7886700" cy="157519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44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file:///E:\&#37011;&#24935;\&#38598;&#20307;&#22791;&#35838;&#36164;&#26009;\&#20845;&#24180;&#32423;&#33521;&#35821;&#38598;&#20307;&#22791;&#35838;\&#31934;&#36890;&#20845;&#29366;&#20803;&#22823;&#35838;&#22530;&#25945;&#23398;&#36164;&#28304;\Unit%204\&#19978;&#35838;&#35838;&#20214;\Lesson%2019%20&amp;%20Lesson%2020\44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11" Type="http://schemas.openxmlformats.org/officeDocument/2006/relationships/image" Target="../media/image35.jpeg"/><Relationship Id="rId5" Type="http://schemas.openxmlformats.org/officeDocument/2006/relationships/image" Target="../media/image32.png"/><Relationship Id="rId10" Type="http://schemas.openxmlformats.org/officeDocument/2006/relationships/slide" Target="slide26.xml"/><Relationship Id="rId4" Type="http://schemas.openxmlformats.org/officeDocument/2006/relationships/slide" Target="slide23.xml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460" y="682194"/>
            <a:ext cx="378023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1" lang="zh-CN" altLang="en-US" sz="24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+mn-cs"/>
              </a:rPr>
              <a:t>精</a:t>
            </a:r>
            <a:r>
              <a:rPr kumimoji="1" lang="zh-CN" altLang="en-US" sz="2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ea"/>
                <a:cs typeface="+mn-cs"/>
              </a:rPr>
              <a:t>通版</a:t>
            </a:r>
            <a:endParaRPr kumimoji="1" lang="en-US" altLang="zh-CN" sz="2400" b="1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+mn-ea"/>
              <a:cs typeface="+mn-cs"/>
            </a:endParaRPr>
          </a:p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1" lang="zh-CN" altLang="en-US" sz="2400" b="1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+mn-ea"/>
                <a:cs typeface="+mn-cs"/>
              </a:rPr>
              <a:t>六年级上</a:t>
            </a:r>
            <a:r>
              <a:rPr kumimoji="1" lang="zh-CN" altLang="en-US" sz="2400" b="1" kern="1200" cap="none" spc="0" normalizeH="0" baseline="0" noProof="0" dirty="0" smtClean="0">
                <a:solidFill>
                  <a:schemeClr val="tx2">
                    <a:lumMod val="50000"/>
                  </a:schemeClr>
                </a:solidFill>
                <a:latin typeface="+mn-ea"/>
                <a:cs typeface="+mn-cs"/>
              </a:rPr>
              <a:t>册</a:t>
            </a:r>
            <a:endParaRPr kumimoji="1" lang="en-US" altLang="zh-CN" sz="2400" b="1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+mn-ea"/>
              <a:cs typeface="+mn-cs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047572"/>
            <a:ext cx="9144000" cy="1382831"/>
          </a:xfrm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Unit4 January is the first month</a:t>
            </a:r>
          </a:p>
        </p:txBody>
      </p:sp>
      <p:pic>
        <p:nvPicPr>
          <p:cNvPr id="410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689" y="202582"/>
            <a:ext cx="3547110" cy="3289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426674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8"/>
          <p:cNvSpPr txBox="1"/>
          <p:nvPr/>
        </p:nvSpPr>
        <p:spPr>
          <a:xfrm>
            <a:off x="177641" y="256961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994298" y="1203365"/>
            <a:ext cx="1983581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232" y="729520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内容占位符 1"/>
          <p:cNvSpPr txBox="1"/>
          <p:nvPr/>
        </p:nvSpPr>
        <p:spPr>
          <a:xfrm>
            <a:off x="860585" y="729520"/>
            <a:ext cx="2687003" cy="39390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270" name="图片 11" descr="E:\PPT文件\18439358_093508771000_2.jpg18439358_093508771000_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82530" y="1602201"/>
            <a:ext cx="5266373" cy="25211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1325881" y="1166718"/>
            <a:ext cx="5956459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3"/>
            <a:r>
              <a:rPr lang="en-US" altLang="zh-CN" sz="2700" dirty="0">
                <a:solidFill>
                  <a:srgbClr val="303030"/>
                </a:solidFill>
                <a:latin typeface="Arial" panose="020B0604020202020204" pitchFamily="34" charset="0"/>
              </a:rPr>
              <a:t>What  is the next  month ?</a:t>
            </a:r>
            <a:endParaRPr lang="zh-CN" altLang="en-US" sz="2700" dirty="0">
              <a:latin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474120" y="2335578"/>
            <a:ext cx="702469" cy="5910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2014" y="2335577"/>
            <a:ext cx="215956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February</a:t>
            </a:r>
            <a:endParaRPr lang="zh-CN" altLang="en-US" sz="2700" b="1" dirty="0"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641872" y="4216813"/>
            <a:ext cx="6609630" cy="5078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February is the ______ month of the year.</a:t>
            </a:r>
            <a:endParaRPr kumimoji="1" lang="zh-CN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23" name="矩形 1"/>
          <p:cNvSpPr/>
          <p:nvPr/>
        </p:nvSpPr>
        <p:spPr>
          <a:xfrm>
            <a:off x="4080986" y="4123373"/>
            <a:ext cx="1396536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3333FF"/>
                </a:solidFill>
                <a:latin typeface="Arial" panose="020B0604020202020204" pitchFamily="34" charset="0"/>
              </a:rPr>
              <a:t>second </a:t>
            </a:r>
            <a:endParaRPr lang="zh-CN" altLang="en-US" sz="27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15" grpId="0"/>
      <p:bldP spid="16" grpId="0"/>
      <p:bldP spid="389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/>
          <p:nvPr/>
        </p:nvSpPr>
        <p:spPr>
          <a:xfrm>
            <a:off x="5093495" y="1874377"/>
            <a:ext cx="2195513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February</a:t>
            </a:r>
          </a:p>
        </p:txBody>
      </p:sp>
      <p:sp>
        <p:nvSpPr>
          <p:cNvPr id="6147" name="矩形 2"/>
          <p:cNvSpPr/>
          <p:nvPr/>
        </p:nvSpPr>
        <p:spPr>
          <a:xfrm>
            <a:off x="5459969" y="2690051"/>
            <a:ext cx="880369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二月</a:t>
            </a: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84999" y="1213438"/>
            <a:ext cx="2165985" cy="25113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97293" y="3826764"/>
            <a:ext cx="6415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February is the second month of the year. </a:t>
            </a:r>
            <a:endParaRPr lang="zh-CN" alt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994298" y="1203365"/>
            <a:ext cx="1983581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内容占位符 1"/>
          <p:cNvSpPr txBox="1"/>
          <p:nvPr/>
        </p:nvSpPr>
        <p:spPr>
          <a:xfrm>
            <a:off x="1166337" y="709374"/>
            <a:ext cx="2687003" cy="42476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229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2" y="580359"/>
            <a:ext cx="7245191" cy="3083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01380" y="3663673"/>
            <a:ext cx="6211491" cy="10064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 China, ______________ is usually in January or February.</a:t>
            </a:r>
            <a:endParaRPr kumimoji="1" lang="zh-CN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68241" y="3661529"/>
            <a:ext cx="2666114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Arial" panose="020B0604020202020204" pitchFamily="34" charset="0"/>
              </a:rPr>
              <a:t>Spring Festival</a:t>
            </a:r>
            <a:endParaRPr lang="zh-CN" altLang="en-US" sz="13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26" y="394335"/>
            <a:ext cx="2845118" cy="28259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60" y="373761"/>
            <a:ext cx="2636044" cy="2867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957627" y="3863626"/>
            <a:ext cx="760809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元旦</a:t>
            </a:r>
          </a:p>
        </p:txBody>
      </p:sp>
      <p:sp>
        <p:nvSpPr>
          <p:cNvPr id="24581" name="矩形 6"/>
          <p:cNvSpPr/>
          <p:nvPr/>
        </p:nvSpPr>
        <p:spPr>
          <a:xfrm>
            <a:off x="1369457" y="3292269"/>
            <a:ext cx="2286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Year’s Day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2" name="矩形 8"/>
          <p:cNvSpPr/>
          <p:nvPr/>
        </p:nvSpPr>
        <p:spPr>
          <a:xfrm>
            <a:off x="5305901" y="3292269"/>
            <a:ext cx="214074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Festival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07669" y="3944208"/>
            <a:ext cx="803425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春节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1" y="1342882"/>
            <a:ext cx="2671763" cy="2458165"/>
          </a:xfrm>
          <a:prstGeom prst="rect">
            <a:avLst/>
          </a:prstGeom>
          <a:noFill/>
          <a:ln w="9525">
            <a:noFill/>
          </a:ln>
          <a:effectLst>
            <a:outerShdw dist="139700" dir="2699999" algn="tl" rotWithShape="0">
              <a:srgbClr val="333333">
                <a:alpha val="64998"/>
              </a:srgbClr>
            </a:outerShdw>
          </a:effectLst>
        </p:spPr>
      </p:pic>
      <p:sp>
        <p:nvSpPr>
          <p:cNvPr id="13315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94298" y="1203365"/>
            <a:ext cx="1983581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内容占位符 1"/>
          <p:cNvSpPr txBox="1"/>
          <p:nvPr/>
        </p:nvSpPr>
        <p:spPr>
          <a:xfrm>
            <a:off x="1059181" y="709374"/>
            <a:ext cx="2687003" cy="42476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057650" y="1430322"/>
            <a:ext cx="4071938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Festival is also called ___________.</a:t>
            </a:r>
            <a:endParaRPr kumimoji="1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2558" y="2079260"/>
            <a:ext cx="29070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Chinese New Year</a:t>
            </a:r>
            <a:endParaRPr lang="zh-CN" altLang="en-US" sz="1500" b="1" dirty="0">
              <a:latin typeface="Times New Roman" panose="02020603050405020304" pitchFamily="18" charset="0"/>
            </a:endParaRPr>
          </a:p>
        </p:txBody>
      </p:sp>
      <p:pic>
        <p:nvPicPr>
          <p:cNvPr id="133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67677" y="2738485"/>
            <a:ext cx="4017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sym typeface="+mn-ea"/>
              </a:rPr>
              <a:t>People have a holiday and they celebrate New Year’s Day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/>
          <p:nvPr/>
        </p:nvSpPr>
        <p:spPr>
          <a:xfrm>
            <a:off x="1219201" y="560428"/>
            <a:ext cx="3438525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read and talk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9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3106" y="1038559"/>
            <a:ext cx="5163026" cy="31533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点击画面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00940" y="3559518"/>
            <a:ext cx="2744390" cy="6322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994297" y="1203365"/>
            <a:ext cx="15763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内容占位符 1"/>
          <p:cNvSpPr txBox="1"/>
          <p:nvPr/>
        </p:nvSpPr>
        <p:spPr>
          <a:xfrm>
            <a:off x="282417" y="347615"/>
            <a:ext cx="2687003" cy="53749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152900" y="3893630"/>
            <a:ext cx="341632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go</a:t>
            </a:r>
            <a:r>
              <a:rPr kumimoji="1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back </a:t>
            </a:r>
            <a:r>
              <a:rPr kumimoji="1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home</a:t>
            </a:r>
            <a:r>
              <a:rPr kumimoji="1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1" lang="zh-CN" alt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41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139" y="1092994"/>
            <a:ext cx="4370546" cy="25648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12" y="884897"/>
            <a:ext cx="2214563" cy="155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04" y="851892"/>
            <a:ext cx="2168129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629" y="2394943"/>
            <a:ext cx="2788444" cy="147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94297" y="1203365"/>
            <a:ext cx="157638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内容占位符 1"/>
          <p:cNvSpPr txBox="1"/>
          <p:nvPr/>
        </p:nvSpPr>
        <p:spPr>
          <a:xfrm>
            <a:off x="381001" y="452200"/>
            <a:ext cx="2687003" cy="63822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405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</a:p>
        </p:txBody>
      </p:sp>
      <p:sp>
        <p:nvSpPr>
          <p:cNvPr id="10" name="矩形 9"/>
          <p:cNvSpPr/>
          <p:nvPr/>
        </p:nvSpPr>
        <p:spPr>
          <a:xfrm>
            <a:off x="4583430" y="4021146"/>
            <a:ext cx="241604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3333FF"/>
                </a:solidFill>
                <a:latin typeface="Arial" panose="020B0604020202020204" pitchFamily="34" charset="0"/>
              </a:rPr>
              <a:t>rice cakes</a:t>
            </a:r>
            <a:endParaRPr lang="zh-CN" altLang="en-US" sz="27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119" y="1356598"/>
            <a:ext cx="6706067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303030"/>
                </a:solidFill>
                <a:latin typeface="Arial" panose="020B0604020202020204" pitchFamily="34" charset="0"/>
              </a:rPr>
              <a:t>What do people do on Chinese New Year?</a:t>
            </a:r>
            <a:endParaRPr lang="zh-CN" altLang="en-US" sz="2700" dirty="0">
              <a:latin typeface="Times New Roman" panose="02020603050405020304" pitchFamily="18" charset="0"/>
            </a:endParaRPr>
          </a:p>
        </p:txBody>
      </p:sp>
      <p:pic>
        <p:nvPicPr>
          <p:cNvPr id="16388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6123" y="1939528"/>
            <a:ext cx="2063353" cy="12130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6123" y="3267195"/>
            <a:ext cx="2106215" cy="12269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94297" y="1203365"/>
            <a:ext cx="1930004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3" name="内容占位符 1"/>
          <p:cNvSpPr txBox="1"/>
          <p:nvPr/>
        </p:nvSpPr>
        <p:spPr>
          <a:xfrm>
            <a:off x="1913335" y="835819"/>
            <a:ext cx="2687240" cy="257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37335" y="2085260"/>
            <a:ext cx="4545806" cy="10525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They go back home to celebrate the festival with their families. </a:t>
            </a:r>
            <a:endParaRPr lang="zh-CN" altLang="en-US" sz="135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55195" y="3203972"/>
            <a:ext cx="4626769" cy="153272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People usually have dumplings. People in the south of China have rice cakes.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1442752"/>
            <a:ext cx="2648426" cy="254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矩形 3"/>
          <p:cNvSpPr/>
          <p:nvPr/>
        </p:nvSpPr>
        <p:spPr>
          <a:xfrm>
            <a:off x="3931445" y="1374815"/>
            <a:ext cx="3890963" cy="34532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There are twelve months in a year.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January</a:t>
            </a: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 is the first month. The first day, January 1st, is called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New Year’s Day</a:t>
            </a: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. People have a holiday and they celebrate New Year’s Day!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4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94297" y="1203365"/>
            <a:ext cx="2469356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内容占位符 1"/>
          <p:cNvSpPr txBox="1"/>
          <p:nvPr/>
        </p:nvSpPr>
        <p:spPr>
          <a:xfrm>
            <a:off x="1913335" y="835819"/>
            <a:ext cx="2687240" cy="257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repeat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5000625" y="1835158"/>
            <a:ext cx="1187054" cy="48649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6841094" y="2654261"/>
            <a:ext cx="776288" cy="485419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云形 14"/>
          <p:cNvSpPr/>
          <p:nvPr/>
        </p:nvSpPr>
        <p:spPr>
          <a:xfrm>
            <a:off x="3867150" y="3140107"/>
            <a:ext cx="1676400" cy="53471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44210" y="1097734"/>
            <a:ext cx="4655939" cy="1409963"/>
          </a:xfrm>
          <a:prstGeom prst="rect">
            <a:avLst/>
          </a:prstGeom>
        </p:spPr>
      </p:pic>
      <p:pic>
        <p:nvPicPr>
          <p:cNvPr id="10" name="图片 9" descr="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44210" y="973577"/>
            <a:ext cx="457915" cy="774419"/>
          </a:xfrm>
          <a:prstGeom prst="rect">
            <a:avLst/>
          </a:prstGeom>
        </p:spPr>
      </p:pic>
      <p:pic>
        <p:nvPicPr>
          <p:cNvPr id="11" name="图片 10" descr="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0165" y="973577"/>
            <a:ext cx="457915" cy="774419"/>
          </a:xfrm>
          <a:prstGeom prst="rect">
            <a:avLst/>
          </a:prstGeom>
        </p:spPr>
      </p:pic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2482810" y="1320459"/>
            <a:ext cx="4045268" cy="958112"/>
            <a:chOff x="2781794" y="1643608"/>
            <a:chExt cx="6790924" cy="1480591"/>
          </a:xfrm>
        </p:grpSpPr>
        <p:grpSp>
          <p:nvGrpSpPr>
            <p:cNvPr id="14" name="组合 13"/>
            <p:cNvGrpSpPr/>
            <p:nvPr/>
          </p:nvGrpSpPr>
          <p:grpSpPr>
            <a:xfrm>
              <a:off x="2781794" y="1643608"/>
              <a:ext cx="6790924" cy="1480591"/>
              <a:chOff x="2729594" y="1338479"/>
              <a:chExt cx="8370206" cy="2090521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9547" l="4453" r="98381">
                            <a14:foregroundMark x1="49393" y1="9215" x2="54656" y2="90181"/>
                            <a14:foregroundMark x1="15115" y1="49094" x2="86235" y2="50906"/>
                            <a14:foregroundMark x1="54926" y1="12840" x2="54926" y2="12840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29594" y="1351869"/>
                <a:ext cx="2325006" cy="2077131"/>
              </a:xfrm>
              <a:custGeom>
                <a:avLst/>
                <a:gdLst>
                  <a:gd name="connsiteX0" fmla="*/ 1451385 w 2873309"/>
                  <a:gd name="connsiteY0" fmla="*/ 538548 h 2566978"/>
                  <a:gd name="connsiteX1" fmla="*/ 693703 w 2873309"/>
                  <a:gd name="connsiteY1" fmla="*/ 1281498 h 2566978"/>
                  <a:gd name="connsiteX2" fmla="*/ 1451385 w 2873309"/>
                  <a:gd name="connsiteY2" fmla="*/ 2024448 h 2566978"/>
                  <a:gd name="connsiteX3" fmla="*/ 2209067 w 2873309"/>
                  <a:gd name="connsiteY3" fmla="*/ 1281498 h 2566978"/>
                  <a:gd name="connsiteX4" fmla="*/ 1451385 w 2873309"/>
                  <a:gd name="connsiteY4" fmla="*/ 538548 h 2566978"/>
                  <a:gd name="connsiteX5" fmla="*/ 0 w 2873309"/>
                  <a:gd name="connsiteY5" fmla="*/ 0 h 2566978"/>
                  <a:gd name="connsiteX6" fmla="*/ 2873309 w 2873309"/>
                  <a:gd name="connsiteY6" fmla="*/ 0 h 2566978"/>
                  <a:gd name="connsiteX7" fmla="*/ 2873309 w 2873309"/>
                  <a:gd name="connsiteY7" fmla="*/ 2566978 h 2566978"/>
                  <a:gd name="connsiteX8" fmla="*/ 0 w 2873309"/>
                  <a:gd name="connsiteY8" fmla="*/ 2566978 h 256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3309" h="2566978">
                    <a:moveTo>
                      <a:pt x="1451385" y="538548"/>
                    </a:moveTo>
                    <a:cubicBezTo>
                      <a:pt x="1032929" y="538548"/>
                      <a:pt x="693703" y="871178"/>
                      <a:pt x="693703" y="1281498"/>
                    </a:cubicBezTo>
                    <a:cubicBezTo>
                      <a:pt x="693703" y="1691818"/>
                      <a:pt x="1032929" y="2024448"/>
                      <a:pt x="1451385" y="2024448"/>
                    </a:cubicBezTo>
                    <a:cubicBezTo>
                      <a:pt x="1869841" y="2024448"/>
                      <a:pt x="2209067" y="1691818"/>
                      <a:pt x="2209067" y="1281498"/>
                    </a:cubicBezTo>
                    <a:cubicBezTo>
                      <a:pt x="2209067" y="871178"/>
                      <a:pt x="1869841" y="538548"/>
                      <a:pt x="1451385" y="538548"/>
                    </a:cubicBezTo>
                    <a:close/>
                    <a:moveTo>
                      <a:pt x="0" y="0"/>
                    </a:moveTo>
                    <a:lnTo>
                      <a:pt x="2873309" y="0"/>
                    </a:lnTo>
                    <a:lnTo>
                      <a:pt x="2873309" y="2566978"/>
                    </a:lnTo>
                    <a:lnTo>
                      <a:pt x="0" y="2566978"/>
                    </a:lnTo>
                    <a:close/>
                  </a:path>
                </a:pathLst>
              </a:cu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9547" l="4453" r="98381">
                            <a14:foregroundMark x1="49393" y1="9215" x2="54656" y2="90181"/>
                            <a14:foregroundMark x1="15115" y1="49094" x2="86235" y2="50906"/>
                            <a14:foregroundMark x1="54926" y1="12840" x2="54926" y2="12840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61594" y="1338479"/>
                <a:ext cx="2325006" cy="2077131"/>
              </a:xfrm>
              <a:custGeom>
                <a:avLst/>
                <a:gdLst>
                  <a:gd name="connsiteX0" fmla="*/ 1451385 w 2873309"/>
                  <a:gd name="connsiteY0" fmla="*/ 538548 h 2566978"/>
                  <a:gd name="connsiteX1" fmla="*/ 693703 w 2873309"/>
                  <a:gd name="connsiteY1" fmla="*/ 1281498 h 2566978"/>
                  <a:gd name="connsiteX2" fmla="*/ 1451385 w 2873309"/>
                  <a:gd name="connsiteY2" fmla="*/ 2024448 h 2566978"/>
                  <a:gd name="connsiteX3" fmla="*/ 2209067 w 2873309"/>
                  <a:gd name="connsiteY3" fmla="*/ 1281498 h 2566978"/>
                  <a:gd name="connsiteX4" fmla="*/ 1451385 w 2873309"/>
                  <a:gd name="connsiteY4" fmla="*/ 538548 h 2566978"/>
                  <a:gd name="connsiteX5" fmla="*/ 0 w 2873309"/>
                  <a:gd name="connsiteY5" fmla="*/ 0 h 2566978"/>
                  <a:gd name="connsiteX6" fmla="*/ 2873309 w 2873309"/>
                  <a:gd name="connsiteY6" fmla="*/ 0 h 2566978"/>
                  <a:gd name="connsiteX7" fmla="*/ 2873309 w 2873309"/>
                  <a:gd name="connsiteY7" fmla="*/ 2566978 h 2566978"/>
                  <a:gd name="connsiteX8" fmla="*/ 0 w 2873309"/>
                  <a:gd name="connsiteY8" fmla="*/ 2566978 h 256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3309" h="2566978">
                    <a:moveTo>
                      <a:pt x="1451385" y="538548"/>
                    </a:moveTo>
                    <a:cubicBezTo>
                      <a:pt x="1032929" y="538548"/>
                      <a:pt x="693703" y="871178"/>
                      <a:pt x="693703" y="1281498"/>
                    </a:cubicBezTo>
                    <a:cubicBezTo>
                      <a:pt x="693703" y="1691818"/>
                      <a:pt x="1032929" y="2024448"/>
                      <a:pt x="1451385" y="2024448"/>
                    </a:cubicBezTo>
                    <a:cubicBezTo>
                      <a:pt x="1869841" y="2024448"/>
                      <a:pt x="2209067" y="1691818"/>
                      <a:pt x="2209067" y="1281498"/>
                    </a:cubicBezTo>
                    <a:cubicBezTo>
                      <a:pt x="2209067" y="871178"/>
                      <a:pt x="1869841" y="538548"/>
                      <a:pt x="1451385" y="538548"/>
                    </a:cubicBezTo>
                    <a:close/>
                    <a:moveTo>
                      <a:pt x="0" y="0"/>
                    </a:moveTo>
                    <a:lnTo>
                      <a:pt x="2873309" y="0"/>
                    </a:lnTo>
                    <a:lnTo>
                      <a:pt x="2873309" y="2566978"/>
                    </a:lnTo>
                    <a:lnTo>
                      <a:pt x="0" y="2566978"/>
                    </a:lnTo>
                    <a:close/>
                  </a:path>
                </a:pathLst>
              </a:cu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9547" l="4453" r="98381">
                            <a14:foregroundMark x1="49393" y1="9215" x2="54656" y2="90181"/>
                            <a14:foregroundMark x1="15115" y1="49094" x2="86235" y2="50906"/>
                            <a14:foregroundMark x1="54926" y1="12840" x2="54926" y2="12840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742794" y="1351869"/>
                <a:ext cx="2325006" cy="2077131"/>
              </a:xfrm>
              <a:custGeom>
                <a:avLst/>
                <a:gdLst>
                  <a:gd name="connsiteX0" fmla="*/ 1451385 w 2873309"/>
                  <a:gd name="connsiteY0" fmla="*/ 538548 h 2566978"/>
                  <a:gd name="connsiteX1" fmla="*/ 693703 w 2873309"/>
                  <a:gd name="connsiteY1" fmla="*/ 1281498 h 2566978"/>
                  <a:gd name="connsiteX2" fmla="*/ 1451385 w 2873309"/>
                  <a:gd name="connsiteY2" fmla="*/ 2024448 h 2566978"/>
                  <a:gd name="connsiteX3" fmla="*/ 2209067 w 2873309"/>
                  <a:gd name="connsiteY3" fmla="*/ 1281498 h 2566978"/>
                  <a:gd name="connsiteX4" fmla="*/ 1451385 w 2873309"/>
                  <a:gd name="connsiteY4" fmla="*/ 538548 h 2566978"/>
                  <a:gd name="connsiteX5" fmla="*/ 0 w 2873309"/>
                  <a:gd name="connsiteY5" fmla="*/ 0 h 2566978"/>
                  <a:gd name="connsiteX6" fmla="*/ 2873309 w 2873309"/>
                  <a:gd name="connsiteY6" fmla="*/ 0 h 2566978"/>
                  <a:gd name="connsiteX7" fmla="*/ 2873309 w 2873309"/>
                  <a:gd name="connsiteY7" fmla="*/ 2566978 h 2566978"/>
                  <a:gd name="connsiteX8" fmla="*/ 0 w 2873309"/>
                  <a:gd name="connsiteY8" fmla="*/ 2566978 h 256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3309" h="2566978">
                    <a:moveTo>
                      <a:pt x="1451385" y="538548"/>
                    </a:moveTo>
                    <a:cubicBezTo>
                      <a:pt x="1032929" y="538548"/>
                      <a:pt x="693703" y="871178"/>
                      <a:pt x="693703" y="1281498"/>
                    </a:cubicBezTo>
                    <a:cubicBezTo>
                      <a:pt x="693703" y="1691818"/>
                      <a:pt x="1032929" y="2024448"/>
                      <a:pt x="1451385" y="2024448"/>
                    </a:cubicBezTo>
                    <a:cubicBezTo>
                      <a:pt x="1869841" y="2024448"/>
                      <a:pt x="2209067" y="1691818"/>
                      <a:pt x="2209067" y="1281498"/>
                    </a:cubicBezTo>
                    <a:cubicBezTo>
                      <a:pt x="2209067" y="871178"/>
                      <a:pt x="1869841" y="538548"/>
                      <a:pt x="1451385" y="538548"/>
                    </a:cubicBezTo>
                    <a:close/>
                    <a:moveTo>
                      <a:pt x="0" y="0"/>
                    </a:moveTo>
                    <a:lnTo>
                      <a:pt x="2873309" y="0"/>
                    </a:lnTo>
                    <a:lnTo>
                      <a:pt x="2873309" y="2566978"/>
                    </a:lnTo>
                    <a:lnTo>
                      <a:pt x="0" y="2566978"/>
                    </a:lnTo>
                    <a:close/>
                  </a:path>
                </a:pathLst>
              </a:cu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9547" l="4453" r="98381">
                            <a14:foregroundMark x1="49393" y1="9215" x2="54656" y2="90181"/>
                            <a14:foregroundMark x1="15115" y1="49094" x2="86235" y2="50906"/>
                            <a14:foregroundMark x1="54926" y1="12840" x2="54926" y2="12840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74794" y="1351869"/>
                <a:ext cx="2325006" cy="2077131"/>
              </a:xfrm>
              <a:custGeom>
                <a:avLst/>
                <a:gdLst>
                  <a:gd name="connsiteX0" fmla="*/ 1451385 w 2873309"/>
                  <a:gd name="connsiteY0" fmla="*/ 538548 h 2566978"/>
                  <a:gd name="connsiteX1" fmla="*/ 693703 w 2873309"/>
                  <a:gd name="connsiteY1" fmla="*/ 1281498 h 2566978"/>
                  <a:gd name="connsiteX2" fmla="*/ 1451385 w 2873309"/>
                  <a:gd name="connsiteY2" fmla="*/ 2024448 h 2566978"/>
                  <a:gd name="connsiteX3" fmla="*/ 2209067 w 2873309"/>
                  <a:gd name="connsiteY3" fmla="*/ 1281498 h 2566978"/>
                  <a:gd name="connsiteX4" fmla="*/ 1451385 w 2873309"/>
                  <a:gd name="connsiteY4" fmla="*/ 538548 h 2566978"/>
                  <a:gd name="connsiteX5" fmla="*/ 0 w 2873309"/>
                  <a:gd name="connsiteY5" fmla="*/ 0 h 2566978"/>
                  <a:gd name="connsiteX6" fmla="*/ 2873309 w 2873309"/>
                  <a:gd name="connsiteY6" fmla="*/ 0 h 2566978"/>
                  <a:gd name="connsiteX7" fmla="*/ 2873309 w 2873309"/>
                  <a:gd name="connsiteY7" fmla="*/ 2566978 h 2566978"/>
                  <a:gd name="connsiteX8" fmla="*/ 0 w 2873309"/>
                  <a:gd name="connsiteY8" fmla="*/ 2566978 h 256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3309" h="2566978">
                    <a:moveTo>
                      <a:pt x="1451385" y="538548"/>
                    </a:moveTo>
                    <a:cubicBezTo>
                      <a:pt x="1032929" y="538548"/>
                      <a:pt x="693703" y="871178"/>
                      <a:pt x="693703" y="1281498"/>
                    </a:cubicBezTo>
                    <a:cubicBezTo>
                      <a:pt x="693703" y="1691818"/>
                      <a:pt x="1032929" y="2024448"/>
                      <a:pt x="1451385" y="2024448"/>
                    </a:cubicBezTo>
                    <a:cubicBezTo>
                      <a:pt x="1869841" y="2024448"/>
                      <a:pt x="2209067" y="1691818"/>
                      <a:pt x="2209067" y="1281498"/>
                    </a:cubicBezTo>
                    <a:cubicBezTo>
                      <a:pt x="2209067" y="871178"/>
                      <a:pt x="1869841" y="538548"/>
                      <a:pt x="1451385" y="538548"/>
                    </a:cubicBezTo>
                    <a:close/>
                    <a:moveTo>
                      <a:pt x="0" y="0"/>
                    </a:moveTo>
                    <a:lnTo>
                      <a:pt x="2873309" y="0"/>
                    </a:lnTo>
                    <a:lnTo>
                      <a:pt x="2873309" y="2566978"/>
                    </a:lnTo>
                    <a:lnTo>
                      <a:pt x="0" y="2566978"/>
                    </a:lnTo>
                    <a:close/>
                  </a:path>
                </a:pathLst>
              </a:custGeom>
            </p:spPr>
          </p:pic>
        </p:grpSp>
        <p:sp>
          <p:nvSpPr>
            <p:cNvPr id="15" name="文本框 14"/>
            <p:cNvSpPr txBox="1"/>
            <p:nvPr/>
          </p:nvSpPr>
          <p:spPr>
            <a:xfrm>
              <a:off x="3152062" y="1753992"/>
              <a:ext cx="1146586" cy="121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70718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新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00398" y="1772873"/>
              <a:ext cx="1146586" cy="121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70718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春</a:t>
              </a:r>
            </a:p>
          </p:txBody>
        </p:sp>
        <p:sp>
          <p:nvSpPr>
            <p:cNvPr id="17" name="文本框 16"/>
            <p:cNvSpPr txBox="1">
              <a:spLocks noChangeAspect="1"/>
            </p:cNvSpPr>
            <p:nvPr/>
          </p:nvSpPr>
          <p:spPr>
            <a:xfrm>
              <a:off x="6407472" y="1772916"/>
              <a:ext cx="1146586" cy="121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70718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快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55691" y="1791882"/>
              <a:ext cx="1146586" cy="121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rgbClr val="E70718"/>
                  </a:solidFill>
                  <a:effectLst/>
                  <a:uLnTx/>
                  <a:uFillTx/>
                  <a:latin typeface="华文隶书" panose="02010800040101010101" pitchFamily="2" charset="-122"/>
                  <a:ea typeface="华文隶书" panose="02010800040101010101" pitchFamily="2" charset="-122"/>
                  <a:cs typeface="+mn-cs"/>
                </a:rPr>
                <a:t>乐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3251299" y="2669087"/>
            <a:ext cx="26417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传统节日春节介绍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/>
          <p:cNvSpPr/>
          <p:nvPr/>
        </p:nvSpPr>
        <p:spPr>
          <a:xfrm>
            <a:off x="589122" y="1015842"/>
            <a:ext cx="5530691" cy="31947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February</a:t>
            </a: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 is the second month of the year. In China,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Spring Festival </a:t>
            </a: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is usually in January or February. Now people call it Chinese New Year. For Chinese New Year, all people in China have a holiday. They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go back </a:t>
            </a: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home to celebrate the festival with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their</a:t>
            </a: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 families.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150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729" y="1203151"/>
            <a:ext cx="2782253" cy="26647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标题 8"/>
          <p:cNvSpPr txBox="1"/>
          <p:nvPr/>
        </p:nvSpPr>
        <p:spPr>
          <a:xfrm>
            <a:off x="663893" y="620435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94297" y="1203365"/>
            <a:ext cx="2469356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3656" y="697373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内容占位符 1"/>
          <p:cNvSpPr txBox="1"/>
          <p:nvPr/>
        </p:nvSpPr>
        <p:spPr>
          <a:xfrm>
            <a:off x="1016319" y="621078"/>
            <a:ext cx="2687003" cy="47191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repeat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568882" y="1015627"/>
            <a:ext cx="1425179" cy="50042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2628425" y="1327023"/>
            <a:ext cx="2214563" cy="55828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云形 17"/>
          <p:cNvSpPr/>
          <p:nvPr/>
        </p:nvSpPr>
        <p:spPr>
          <a:xfrm>
            <a:off x="3391616" y="3004448"/>
            <a:ext cx="1189435" cy="51327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云形 18"/>
          <p:cNvSpPr/>
          <p:nvPr/>
        </p:nvSpPr>
        <p:spPr>
          <a:xfrm>
            <a:off x="4059556" y="3478507"/>
            <a:ext cx="783431" cy="38897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/>
          <p:nvPr/>
        </p:nvSpPr>
        <p:spPr>
          <a:xfrm>
            <a:off x="1378744" y="1404819"/>
            <a:ext cx="6396038" cy="18651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On the eve of the festival, people usually have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dumplings</a:t>
            </a: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. People in the south of China have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rice cakes</a:t>
            </a:r>
            <a:r>
              <a:rPr lang="en-US" altLang="zh-CN" sz="2400" dirty="0">
                <a:solidFill>
                  <a:srgbClr val="303030"/>
                </a:solidFill>
                <a:latin typeface="Arial" panose="020B0604020202020204" pitchFamily="34" charset="0"/>
              </a:rPr>
              <a:t>. They all enjoy the festival at home.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2531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94" y="2744487"/>
            <a:ext cx="4108609" cy="17980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94297" y="1203365"/>
            <a:ext cx="2469356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内容占位符 1"/>
          <p:cNvSpPr txBox="1"/>
          <p:nvPr/>
        </p:nvSpPr>
        <p:spPr>
          <a:xfrm>
            <a:off x="1913335" y="835819"/>
            <a:ext cx="2687240" cy="257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 repeat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1385888" y="1831301"/>
            <a:ext cx="1497806" cy="43398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云形 14"/>
          <p:cNvSpPr/>
          <p:nvPr/>
        </p:nvSpPr>
        <p:spPr>
          <a:xfrm>
            <a:off x="1378744" y="2227779"/>
            <a:ext cx="1497806" cy="433984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90638" y="1261229"/>
            <a:ext cx="6686446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303030"/>
                </a:solidFill>
                <a:latin typeface="Arial" panose="020B0604020202020204" pitchFamily="34" charset="0"/>
              </a:rPr>
              <a:t>How do you celebrate the Spring Festival?</a:t>
            </a:r>
            <a:endParaRPr lang="zh-CN" altLang="en-US" sz="27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92" y="1845231"/>
            <a:ext cx="1687115" cy="11401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586" y="1802368"/>
            <a:ext cx="1587103" cy="12258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492" y="3281124"/>
            <a:ext cx="1439465" cy="1206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6685" y="3268266"/>
            <a:ext cx="1847850" cy="12472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4270" y="3267195"/>
            <a:ext cx="1826419" cy="12322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0739" y="1845230"/>
            <a:ext cx="1757363" cy="118622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1994297" y="1203365"/>
            <a:ext cx="1930004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Box 1"/>
          <p:cNvSpPr txBox="1"/>
          <p:nvPr/>
        </p:nvSpPr>
        <p:spPr>
          <a:xfrm>
            <a:off x="992982" y="641232"/>
            <a:ext cx="2681288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practise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4371" y="1204008"/>
            <a:ext cx="7695724" cy="272648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_______</a:t>
            </a:r>
            <a:r>
              <a:rPr kumimoji="0" lang="zh-CN" alt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49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i</a:t>
            </a:r>
            <a:r>
              <a:rPr kumimoji="0" lang="zh-CN" alt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s the first month  of the year</a:t>
            </a:r>
            <a:r>
              <a:rPr kumimoji="0" 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腾祥范笑歌楷书繁" charset="-122"/>
              <a:cs typeface="+mn-cs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84371" y="1381030"/>
            <a:ext cx="2646878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54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January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994298" y="1203365"/>
            <a:ext cx="20621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Box 1"/>
          <p:cNvSpPr txBox="1"/>
          <p:nvPr/>
        </p:nvSpPr>
        <p:spPr>
          <a:xfrm>
            <a:off x="1824991" y="805387"/>
            <a:ext cx="2851309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practise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45319" y="1356598"/>
            <a:ext cx="7691914" cy="25494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The first day</a:t>
            </a:r>
            <a:r>
              <a:rPr kumimoji="0" lang="en-US" altLang="zh-CN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, </a:t>
            </a:r>
            <a:r>
              <a:rPr kumimoji="0" lang="zh-CN" alt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January 1st</a:t>
            </a:r>
            <a:r>
              <a:rPr kumimoji="0" lang="en-US" altLang="zh-CN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, </a:t>
            </a:r>
            <a:r>
              <a:rPr kumimoji="0" lang="zh-CN" alt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is called </a:t>
            </a:r>
            <a:r>
              <a:rPr kumimoji="0" lang="en-US" altLang="zh-CN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___________</a:t>
            </a:r>
            <a:r>
              <a:rPr kumimoji="0" lang="zh-CN" alt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         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腾祥范笑歌楷书繁" charset="-122"/>
              <a:cs typeface="+mn-cs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640932" y="2696480"/>
            <a:ext cx="3731419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3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New Year</a:t>
            </a:r>
            <a:r>
              <a:rPr kumimoji="0" lang="en-US" altLang="zh-CN" sz="33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'</a:t>
            </a:r>
            <a:r>
              <a:rPr kumimoji="0" lang="zh-CN" altLang="en-US" sz="33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s Day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994298" y="1203365"/>
            <a:ext cx="20621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Box 1"/>
          <p:cNvSpPr txBox="1"/>
          <p:nvPr/>
        </p:nvSpPr>
        <p:spPr>
          <a:xfrm>
            <a:off x="1995011" y="805387"/>
            <a:ext cx="2681288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practise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79610" y="1297020"/>
            <a:ext cx="7668101" cy="28555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            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腾祥范笑歌楷书繁" charset="-122"/>
                <a:cs typeface="+mn-cs"/>
              </a:rPr>
              <a:t>People have a </a:t>
            </a:r>
            <a:r>
              <a:rPr kumimoji="0" lang="en-US" altLang="zh-CN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腾祥范笑歌楷书繁" charset="-122"/>
                <a:cs typeface="+mn-cs"/>
              </a:rPr>
              <a:t>_______ </a:t>
            </a:r>
            <a:r>
              <a:rPr kumimoji="0" lang="zh-CN" altLang="en-US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腾祥范笑歌楷书繁" charset="-122"/>
                <a:cs typeface="+mn-cs"/>
              </a:rPr>
              <a:t>and they </a:t>
            </a:r>
            <a:r>
              <a:rPr kumimoji="0" lang="en-US" altLang="zh-CN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腾祥范笑歌楷书繁" charset="-122"/>
                <a:cs typeface="+mn-cs"/>
              </a:rPr>
              <a:t>________ </a:t>
            </a:r>
            <a:r>
              <a:rPr kumimoji="0" lang="zh-CN" altLang="en-US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腾祥范笑歌楷书繁" charset="-122"/>
                <a:cs typeface="+mn-cs"/>
              </a:rPr>
              <a:t>New Year</a:t>
            </a:r>
            <a:r>
              <a:rPr kumimoji="0" lang="en-US" altLang="zh-CN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腾祥范笑歌楷书繁" charset="-122"/>
                <a:cs typeface="+mn-cs"/>
              </a:rPr>
              <a:t>’</a:t>
            </a:r>
            <a:r>
              <a:rPr kumimoji="0" lang="zh-CN" altLang="en-US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腾祥范笑歌楷书繁" charset="-122"/>
                <a:cs typeface="+mn-cs"/>
              </a:rPr>
              <a:t>s Day!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994535" y="2893862"/>
            <a:ext cx="2082621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celebrate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6061" y="2057829"/>
            <a:ext cx="1527982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3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holiday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994298" y="1203365"/>
            <a:ext cx="20621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1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9198" y="3814763"/>
            <a:ext cx="870347" cy="10072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TextBox 1"/>
          <p:cNvSpPr txBox="1"/>
          <p:nvPr/>
        </p:nvSpPr>
        <p:spPr>
          <a:xfrm>
            <a:off x="1995011" y="805387"/>
            <a:ext cx="2681288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practise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94298" y="1203365"/>
            <a:ext cx="20621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内容占位符 1"/>
          <p:cNvSpPr txBox="1"/>
          <p:nvPr/>
        </p:nvSpPr>
        <p:spPr>
          <a:xfrm>
            <a:off x="1913335" y="835819"/>
            <a:ext cx="2687240" cy="257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write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27234" y="1244299"/>
            <a:ext cx="7562374" cy="336899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腾祥范笑歌楷书繁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________ </a:t>
            </a:r>
            <a:r>
              <a:rPr kumimoji="0" lang="zh-CN" altLang="en-US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is the secon</a:t>
            </a:r>
            <a:r>
              <a:rPr kumimoji="0" lang="en-US" altLang="zh-CN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d </a:t>
            </a:r>
            <a:r>
              <a:rPr kumimoji="0" lang="zh-CN" altLang="en-US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month of the  year</a:t>
            </a:r>
            <a:r>
              <a:rPr kumimoji="0" lang="en-US" sz="4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腾祥范笑歌楷书繁" charset="-122"/>
              <a:cs typeface="+mn-cs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27234" y="1643777"/>
            <a:ext cx="2031325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4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6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February</a:t>
            </a:r>
          </a:p>
        </p:txBody>
      </p:sp>
      <p:pic>
        <p:nvPicPr>
          <p:cNvPr id="24586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9198" y="3829765"/>
            <a:ext cx="870347" cy="10072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94298" y="1203365"/>
            <a:ext cx="20621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内容占位符 1"/>
          <p:cNvSpPr txBox="1"/>
          <p:nvPr/>
        </p:nvSpPr>
        <p:spPr>
          <a:xfrm>
            <a:off x="1913335" y="835819"/>
            <a:ext cx="2687240" cy="257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write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43879" y="1244299"/>
            <a:ext cx="7732395" cy="336899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____________ </a:t>
            </a:r>
            <a:r>
              <a:rPr kumimoji="0" lang="zh-CN" altLang="en-US" sz="49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is usually in January or  </a:t>
            </a:r>
            <a:r>
              <a:rPr lang="en-US" altLang="zh-CN" sz="495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495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sym typeface="+mn-ea"/>
              </a:rPr>
              <a:t>February.</a:t>
            </a:r>
            <a:endParaRPr kumimoji="0" lang="zh-CN" altLang="en-US" sz="49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9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rPr>
              <a:t>    </a:t>
            </a:r>
            <a:endParaRPr kumimoji="0" lang="zh-CN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腾祥范笑歌楷书繁" charset="-122"/>
              <a:cs typeface="+mn-cs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43878" y="1776222"/>
            <a:ext cx="3814286" cy="964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4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405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Spring Festival</a:t>
            </a:r>
          </a:p>
        </p:txBody>
      </p:sp>
      <p:pic>
        <p:nvPicPr>
          <p:cNvPr id="24586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9198" y="3829765"/>
            <a:ext cx="870347" cy="10072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94298" y="1203365"/>
            <a:ext cx="20621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20065" y="887254"/>
            <a:ext cx="7589044" cy="336899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腾祥范笑歌楷书繁" charset="-122"/>
                <a:cs typeface="+mn-cs"/>
              </a:rPr>
              <a:t>  They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腾祥范笑歌楷书繁" charset="-122"/>
                <a:cs typeface="+mn-cs"/>
              </a:rPr>
              <a:t>_______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腾祥范笑歌楷书繁" charset="-122"/>
                <a:cs typeface="+mn-cs"/>
              </a:rPr>
              <a:t>home to celebrate the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腾祥范笑歌楷书繁" charset="-122"/>
                <a:cs typeface="+mn-cs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腾祥范笑歌楷书繁" charset="-122"/>
                <a:cs typeface="+mn-cs"/>
              </a:rPr>
              <a:t>festival with  their families.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089786" y="1316308"/>
            <a:ext cx="1754006" cy="8032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R="0" defTabSz="914400" eaLnBrk="1" hangingPunct="1">
              <a:lnSpc>
                <a:spcPct val="14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30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go back </a:t>
            </a:r>
            <a:r>
              <a:rPr kumimoji="0" lang="zh-CN" altLang="en-US" sz="3300" kern="1200" cap="none" spc="0" normalizeH="0" baseline="0" noProof="0" dirty="0">
                <a:solidFill>
                  <a:srgbClr val="FF0000"/>
                </a:solidFill>
                <a:latin typeface="+mj-lt"/>
                <a:ea typeface="腾祥范笑歌楷书繁" charset="-122"/>
                <a:cs typeface="+mn-cs"/>
              </a:rPr>
              <a:t> </a:t>
            </a:r>
          </a:p>
        </p:txBody>
      </p:sp>
      <p:pic>
        <p:nvPicPr>
          <p:cNvPr id="24586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09198" y="3829765"/>
            <a:ext cx="870347" cy="10072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391" y="1343739"/>
            <a:ext cx="594122" cy="503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8"/>
          <p:cNvSpPr/>
          <p:nvPr/>
        </p:nvSpPr>
        <p:spPr>
          <a:xfrm>
            <a:off x="2051447" y="1399461"/>
            <a:ext cx="544472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4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本课学习主要学习的月份和节日有哪些？</a:t>
            </a:r>
            <a:endParaRPr lang="en-US" altLang="zh-CN" sz="24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28048" y="1843088"/>
            <a:ext cx="1722835" cy="6324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47B6E7"/>
              </a:buClr>
              <a:buSzPct val="90000"/>
              <a:buFontTx/>
              <a:buNone/>
              <a:defRPr/>
            </a:pPr>
            <a:r>
              <a:rPr kumimoji="1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+mn-cs"/>
              </a:rPr>
              <a:t>February              </a:t>
            </a:r>
          </a:p>
        </p:txBody>
      </p:sp>
      <p:sp>
        <p:nvSpPr>
          <p:cNvPr id="25605" name="标题 8"/>
          <p:cNvSpPr txBox="1"/>
          <p:nvPr/>
        </p:nvSpPr>
        <p:spPr>
          <a:xfrm>
            <a:off x="1385888" y="236816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135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lang="zh-CN" altLang="en-US" sz="135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047" y="2471024"/>
            <a:ext cx="1410890" cy="129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12207" y="2471024"/>
            <a:ext cx="1106091" cy="13148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763316" y="3877985"/>
            <a:ext cx="2646759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7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New Year’s Day</a:t>
            </a:r>
            <a:endParaRPr lang="zh-CN" altLang="en-US" sz="135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36319" y="3877985"/>
            <a:ext cx="2473754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Spring Festival</a:t>
            </a:r>
            <a:endParaRPr lang="zh-CN" altLang="en-US" sz="135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03860" y="1843088"/>
            <a:ext cx="1511952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January </a:t>
            </a:r>
            <a:endParaRPr lang="zh-CN" altLang="en-US" sz="135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464469" y="1162646"/>
            <a:ext cx="6210300" cy="3352919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19425" y="540496"/>
            <a:ext cx="35085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3" grpId="0"/>
      <p:bldP spid="5" grpId="0"/>
      <p:bldP spid="15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0" y="442556"/>
            <a:ext cx="6172200" cy="77152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春节俗称“年节”，是中华民族最隆重的传统佳节。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5900" y="1337310"/>
            <a:ext cx="6172200" cy="3376708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de36d9bc46884b358b40ccca7f5854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09" y="1461064"/>
            <a:ext cx="6547961" cy="3376708"/>
          </a:xfrm>
          <a:prstGeom prst="rect">
            <a:avLst/>
          </a:prstGeom>
        </p:spPr>
      </p:pic>
      <p:sp>
        <p:nvSpPr>
          <p:cNvPr id="87043" name="内容占位符 87042"/>
          <p:cNvSpPr>
            <a:spLocks noGrp="1"/>
          </p:cNvSpPr>
          <p:nvPr/>
        </p:nvSpPr>
        <p:spPr>
          <a:xfrm>
            <a:off x="1485901" y="1214295"/>
            <a:ext cx="5994083" cy="9879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4500" dirty="0"/>
              <a:t>中国传统节日</a:t>
            </a:r>
            <a:r>
              <a:rPr lang="en-US" altLang="zh-CN" sz="4500" dirty="0">
                <a:latin typeface="Arial" panose="020B0604020202020204" pitchFamily="34" charset="0"/>
              </a:rPr>
              <a:t>——</a:t>
            </a:r>
            <a:r>
              <a:rPr lang="zh-CN" altLang="en-US" sz="4500" dirty="0"/>
              <a:t>春节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2685" y="892398"/>
            <a:ext cx="427863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95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0697" y="2287078"/>
            <a:ext cx="713662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1.Read the text and share with your parents.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2.Finish the exercise.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3.Make a mind map about Spring Festival.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32624" y="1647635"/>
            <a:ext cx="551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  <a:ea typeface="汉仪雅酷黑简" panose="00020600040101010101" charset="-122"/>
                <a:cs typeface="Times New Roman" panose="02020603050405020304" pitchFamily="18" charset="0"/>
              </a:rPr>
              <a:t>Thank you	!</a:t>
            </a:r>
            <a:r>
              <a:rPr lang="en-US" altLang="zh-CN" sz="495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标题 6165"/>
          <p:cNvSpPr>
            <a:spLocks noGrp="1"/>
          </p:cNvSpPr>
          <p:nvPr>
            <p:ph type="title" sz="quarter"/>
          </p:nvPr>
        </p:nvSpPr>
        <p:spPr>
          <a:xfrm>
            <a:off x="1439466" y="384692"/>
            <a:ext cx="6172200" cy="77152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zh-CN" altLang="en-US" sz="5400" b="1" i="1" u="sng" dirty="0">
                <a:solidFill>
                  <a:srgbClr val="FF9900"/>
                </a:solidFill>
              </a:rPr>
              <a:t>春节习俗</a:t>
            </a:r>
          </a:p>
        </p:txBody>
      </p:sp>
      <p:sp>
        <p:nvSpPr>
          <p:cNvPr id="6178" name="文本框 6177"/>
          <p:cNvSpPr txBox="1"/>
          <p:nvPr/>
        </p:nvSpPr>
        <p:spPr>
          <a:xfrm>
            <a:off x="1317324" y="3397925"/>
            <a:ext cx="392415" cy="1215152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endParaRPr sz="135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209" name="内容占位符 6208" descr="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87167" y="1308379"/>
            <a:ext cx="2375297" cy="1431608"/>
          </a:xfrm>
        </p:spPr>
      </p:pic>
      <p:pic>
        <p:nvPicPr>
          <p:cNvPr id="6210" name="内容占位符 6209" descr="2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1" y="1113354"/>
            <a:ext cx="2321719" cy="1700570"/>
          </a:xfrm>
        </p:spPr>
      </p:pic>
      <p:pic>
        <p:nvPicPr>
          <p:cNvPr id="6212" name="内容占位符 6211" descr="4"/>
          <p:cNvPicPr>
            <a:picLocks noGrp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1980010" y="3058240"/>
            <a:ext cx="2461022" cy="1476613"/>
          </a:xfrm>
        </p:spPr>
      </p:pic>
      <p:pic>
        <p:nvPicPr>
          <p:cNvPr id="6213" name="内容占位符 6212" descr="6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4625579" y="3058240"/>
            <a:ext cx="2556272" cy="1502330"/>
          </a:xfrm>
        </p:spPr>
      </p:pic>
      <p:sp>
        <p:nvSpPr>
          <p:cNvPr id="6214" name="文本框 6213"/>
          <p:cNvSpPr txBox="1"/>
          <p:nvPr/>
        </p:nvSpPr>
        <p:spPr>
          <a:xfrm>
            <a:off x="1418036" y="1404819"/>
            <a:ext cx="615553" cy="1166931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吃饺子</a:t>
            </a:r>
          </a:p>
        </p:txBody>
      </p:sp>
      <p:sp>
        <p:nvSpPr>
          <p:cNvPr id="6216" name="文本框 6215"/>
          <p:cNvSpPr txBox="1"/>
          <p:nvPr/>
        </p:nvSpPr>
        <p:spPr>
          <a:xfrm>
            <a:off x="6591241" y="1404819"/>
            <a:ext cx="1015663" cy="1312664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27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讨压岁钱</a:t>
            </a:r>
          </a:p>
        </p:txBody>
      </p:sp>
      <p:sp>
        <p:nvSpPr>
          <p:cNvPr id="6217" name="文本框 6216"/>
          <p:cNvSpPr txBox="1"/>
          <p:nvPr/>
        </p:nvSpPr>
        <p:spPr>
          <a:xfrm>
            <a:off x="6644818" y="3106460"/>
            <a:ext cx="1015663" cy="136088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sz="27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敲钟祈福</a:t>
            </a:r>
          </a:p>
        </p:txBody>
      </p:sp>
      <p:sp>
        <p:nvSpPr>
          <p:cNvPr id="6218" name="文本框 6217"/>
          <p:cNvSpPr txBox="1"/>
          <p:nvPr/>
        </p:nvSpPr>
        <p:spPr>
          <a:xfrm>
            <a:off x="1186577" y="3154680"/>
            <a:ext cx="738664" cy="145839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贴春联 穿唐装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4" grpId="0"/>
      <p:bldP spid="6216" grpId="0"/>
      <p:bldP spid="6217" grpId="0"/>
      <p:bldP spid="6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9607" y="1127713"/>
            <a:ext cx="7688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  </a:t>
            </a:r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altLang="zh-CN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45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zh-CN" altLang="en-US" sz="4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今</a:t>
            </a:r>
            <a:r>
              <a:rPr lang="zh-CN" altLang="en-US" sz="45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天我们就来一起学习中国的春节在西方国家如何表</a:t>
            </a:r>
            <a:r>
              <a:rPr lang="zh-CN" altLang="en-US" sz="45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达</a:t>
            </a:r>
            <a:endParaRPr lang="en-US" altLang="zh-CN" sz="45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/>
          <p:nvPr/>
        </p:nvSpPr>
        <p:spPr>
          <a:xfrm>
            <a:off x="341948" y="400979"/>
            <a:ext cx="1683544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Lead-in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1335" y="772597"/>
            <a:ext cx="5793581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days are there in a week?</a:t>
            </a:r>
            <a:endParaRPr lang="zh-CN" altLang="zh-CN" sz="27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5" descr="E:\PPT文件\30587590_200636242030_2.jpg30587590_200636242030_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3455" y="1356011"/>
            <a:ext cx="5807869" cy="3307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/>
        </p:nvSpPr>
        <p:spPr>
          <a:xfrm>
            <a:off x="1658780" y="3240675"/>
            <a:ext cx="4416743" cy="379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4916" y="2353366"/>
            <a:ext cx="2021707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days 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30"/>
          <a:stretch>
            <a:fillRect/>
          </a:stretch>
        </p:blipFill>
        <p:spPr>
          <a:xfrm>
            <a:off x="908209" y="1210493"/>
            <a:ext cx="5971699" cy="34174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651398" y="776884"/>
            <a:ext cx="5793581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months are there in a year? </a:t>
            </a:r>
            <a:endParaRPr lang="zh-CN" altLang="en-US" sz="2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15114" y="2571750"/>
            <a:ext cx="2545890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twelve months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8"/>
          <p:cNvSpPr txBox="1"/>
          <p:nvPr/>
        </p:nvSpPr>
        <p:spPr>
          <a:xfrm>
            <a:off x="258604" y="412552"/>
            <a:ext cx="5455444" cy="472559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zh-CN" altLang="zh-CN" sz="30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lang="en-US" altLang="zh-CN" sz="30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lang="en-US" altLang="zh-CN" sz="3000" b="1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994298" y="1203365"/>
            <a:ext cx="1983581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1873" y="885111"/>
            <a:ext cx="352425" cy="3182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内容占位符 1"/>
          <p:cNvSpPr txBox="1"/>
          <p:nvPr/>
        </p:nvSpPr>
        <p:spPr>
          <a:xfrm>
            <a:off x="1913335" y="835819"/>
            <a:ext cx="2687240" cy="257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85725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</a:pPr>
            <a:r>
              <a:rPr lang="en-US" altLang="zh-CN" sz="24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lang="zh-CN" altLang="en-US" sz="24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9222" name="图片 6" descr="E:\PPT文件\18439358_093508771000_2.jpg18439358_093508771000_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00604" y="1887388"/>
            <a:ext cx="4974431" cy="272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849041" y="1349097"/>
            <a:ext cx="5551520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303030"/>
                </a:solidFill>
                <a:latin typeface="Arial" panose="020B0604020202020204" pitchFamily="34" charset="0"/>
              </a:rPr>
              <a:t>What is </a:t>
            </a:r>
            <a:r>
              <a:rPr lang="en-US" altLang="zh-CN" sz="2700" dirty="0">
                <a:solidFill>
                  <a:srgbClr val="3333FF"/>
                </a:solidFill>
                <a:latin typeface="Arial" panose="020B0604020202020204" pitchFamily="34" charset="0"/>
              </a:rPr>
              <a:t>the first month of the year</a:t>
            </a:r>
            <a:r>
              <a:rPr lang="en-US" altLang="zh-CN" sz="2700" dirty="0">
                <a:solidFill>
                  <a:srgbClr val="303030"/>
                </a:solidFill>
                <a:latin typeface="Arial" panose="020B0604020202020204" pitchFamily="34" charset="0"/>
              </a:rPr>
              <a:t>?</a:t>
            </a:r>
            <a:endParaRPr lang="zh-CN" altLang="en-US" sz="2700" dirty="0">
              <a:latin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02620" y="2506868"/>
            <a:ext cx="972741" cy="743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7977" y="2542818"/>
            <a:ext cx="2175596" cy="71558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50" b="1" dirty="0">
                <a:solidFill>
                  <a:srgbClr val="FF0000"/>
                </a:solidFill>
                <a:latin typeface="Arial" panose="020B0604020202020204" pitchFamily="34" charset="0"/>
              </a:rPr>
              <a:t>January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404336" y="405266"/>
            <a:ext cx="2216944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矩形 2"/>
          <p:cNvSpPr/>
          <p:nvPr/>
        </p:nvSpPr>
        <p:spPr>
          <a:xfrm>
            <a:off x="5494735" y="2149555"/>
            <a:ext cx="1552028" cy="55399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January</a:t>
            </a:r>
          </a:p>
        </p:txBody>
      </p:sp>
      <p:sp>
        <p:nvSpPr>
          <p:cNvPr id="5124" name="矩形 3"/>
          <p:cNvSpPr/>
          <p:nvPr/>
        </p:nvSpPr>
        <p:spPr>
          <a:xfrm>
            <a:off x="5769769" y="2835355"/>
            <a:ext cx="880369" cy="5078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一月</a:t>
            </a:r>
          </a:p>
        </p:txBody>
      </p:sp>
      <p:pic>
        <p:nvPicPr>
          <p:cNvPr id="512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61474" y="1144430"/>
            <a:ext cx="2081213" cy="269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68769" y="3837480"/>
            <a:ext cx="57240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700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January is the first month of the year.</a:t>
            </a:r>
            <a:endParaRPr lang="zh-CN" altLang="en-US" sz="2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Microsoft Office PowerPoint</Application>
  <PresentationFormat>全屏显示(16:9)</PresentationFormat>
  <Paragraphs>121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汉仪雅酷黑简</vt:lpstr>
      <vt:lpstr>黑体</vt:lpstr>
      <vt:lpstr>华文隶书</vt:lpstr>
      <vt:lpstr>宋体</vt:lpstr>
      <vt:lpstr>腾祥范笑歌楷书繁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</vt:lpstr>
      <vt:lpstr>Unit4 January is the first month</vt:lpstr>
      <vt:lpstr>PowerPoint 演示文稿</vt:lpstr>
      <vt:lpstr>春节俗称“年节”，是中华民族最隆重的传统佳节。</vt:lpstr>
      <vt:lpstr>春节习俗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2023-01-16T14:29:47Z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7893523FD3674B4DBE3360A658777BC0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