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637" r:id="rId2"/>
    <p:sldId id="617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35" r:id="rId12"/>
    <p:sldId id="634" r:id="rId13"/>
    <p:sldId id="626" r:id="rId14"/>
    <p:sldId id="627" r:id="rId15"/>
    <p:sldId id="628" r:id="rId16"/>
    <p:sldId id="629" r:id="rId17"/>
    <p:sldId id="630" r:id="rId18"/>
    <p:sldId id="631" r:id="rId19"/>
    <p:sldId id="633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7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dell" initials="d" lastIdx="1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2558"/>
        <p:guide pos="370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4-29T10:09:15.469" idx="1">
    <p:pos x="5095" y="998"/>
    <p:text>要求学生把和问题相关的数量关系写出来，然后根据题目的要求进行整理，以此降低问题的难度.</p:text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2023-01-16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image" Target="../media/image24.png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9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0" y="84693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第二十五章</a:t>
            </a:r>
            <a:r>
              <a:rPr lang="en-US" altLang="en-US" sz="36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图形的相似</a:t>
            </a:r>
            <a:endParaRPr lang="zh-CN" altLang="en-US" sz="3600" dirty="0" smtClean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0" y="2014489"/>
            <a:ext cx="12192000" cy="197592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48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相</a:t>
            </a:r>
            <a:r>
              <a:rPr lang="zh-CN" altLang="en-US" sz="4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似三角形的性</a:t>
            </a:r>
            <a:r>
              <a:rPr lang="zh-CN" altLang="en-US" sz="48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质</a:t>
            </a:r>
            <a:endParaRPr lang="en-US" altLang="zh-CN" sz="48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40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第</a:t>
            </a:r>
            <a:r>
              <a:rPr lang="en-US" altLang="zh-CN" sz="40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4000" b="1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课时</a:t>
            </a:r>
            <a:endParaRPr lang="en-US" altLang="zh-CN" sz="4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79347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箭头: V 形 8"/>
          <p:cNvSpPr/>
          <p:nvPr/>
        </p:nvSpPr>
        <p:spPr>
          <a:xfrm>
            <a:off x="2868696" y="2270470"/>
            <a:ext cx="342131" cy="614922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8"/>
          <p:cNvSpPr/>
          <p:nvPr/>
        </p:nvSpPr>
        <p:spPr>
          <a:xfrm>
            <a:off x="2577920" y="2276047"/>
            <a:ext cx="342131" cy="614922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箭头: V 形 8"/>
          <p:cNvSpPr/>
          <p:nvPr/>
        </p:nvSpPr>
        <p:spPr>
          <a:xfrm>
            <a:off x="2278906" y="2278708"/>
            <a:ext cx="342131" cy="614922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3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34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31754" name="内容占位符 7"/>
          <p:cNvSpPr txBox="1"/>
          <p:nvPr/>
        </p:nvSpPr>
        <p:spPr>
          <a:xfrm>
            <a:off x="684530" y="885190"/>
            <a:ext cx="862266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7630" lvl="0" indent="-87630" algn="l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如图，在△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中，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分别为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边的中点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求：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630" lvl="0" indent="-87630" algn="l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的周长与△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的周长之比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7630" lvl="0" indent="-87630" algn="l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的面积与△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的面积之比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390" y="1711325"/>
            <a:ext cx="3248025" cy="23241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6390" y="1711325"/>
            <a:ext cx="3248025" cy="2324100"/>
          </a:xfrm>
          <a:prstGeom prst="rect">
            <a:avLst/>
          </a:prstGeom>
        </p:spPr>
      </p:pic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616585" y="742315"/>
            <a:ext cx="683133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解</a:t>
            </a:r>
            <a:r>
              <a:rPr kumimoji="0" lang="zh-CN" altLang="en-US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：∵</a:t>
            </a:r>
            <a:r>
              <a:rPr kumimoji="0" lang="en-US" altLang="zh-CN" sz="2400" b="1" i="1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kumimoji="0" lang="zh-CN" altLang="en-US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sz="2400" b="1" i="1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</a:t>
            </a:r>
            <a:r>
              <a:rPr kumimoji="0" lang="zh-CN" altLang="en-US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sz="2400" b="1" i="1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kumimoji="0" lang="zh-CN" altLang="en-US" sz="2400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分别为</a:t>
            </a:r>
            <a:r>
              <a:rPr kumimoji="0" lang="en-US" altLang="zh-CN" sz="2400" b="1" i="1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kumimoji="0" lang="zh-CN" altLang="en-US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sz="2400" b="1" i="1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kumimoji="0" lang="zh-CN" altLang="en-US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sz="2400" b="1" i="1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kumimoji="0" lang="zh-CN" altLang="en-US" sz="2400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的中点</a:t>
            </a:r>
            <a:r>
              <a:rPr kumimoji="0" lang="zh-CN" altLang="en-US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kumimoji="0" lang="en-US" altLang="zh-CN" sz="2400" b="1" i="0" u="none" strike="noStrike" kern="1200" cap="none" spc="15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kumimoji="0" lang="en-US" altLang="zh-CN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1" i="1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</a:t>
            </a:r>
            <a:r>
              <a:rPr kumimoji="0" lang="zh-CN" altLang="en-US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kumimoji="0" lang="en-US" altLang="zh-CN" sz="2400" b="1" i="1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kumimoji="0" lang="en-US" altLang="zh-CN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en-US" altLang="zh-CN" sz="2400" b="1" i="1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EF</a:t>
            </a:r>
            <a:r>
              <a:rPr kumimoji="0" lang="zh-CN" altLang="en-US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kumimoji="0" lang="en-US" altLang="zh-CN" sz="2400" b="1" i="1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kumimoji="0" lang="zh-CN" altLang="en-US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sz="2400" b="1" i="1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DF</a:t>
            </a:r>
            <a:r>
              <a:rPr kumimoji="0" lang="zh-CN" altLang="en-US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kumimoji="0" lang="en-US" altLang="zh-CN" sz="2400" b="1" i="1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kumimoji="0" lang="en-US" altLang="zh-CN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</a:p>
        </p:txBody>
      </p:sp>
      <p:graphicFrame>
        <p:nvGraphicFramePr>
          <p:cNvPr id="39" name="Object 17"/>
          <p:cNvGraphicFramePr>
            <a:graphicFrameLocks noChangeAspect="1"/>
          </p:cNvGraphicFramePr>
          <p:nvPr/>
        </p:nvGraphicFramePr>
        <p:xfrm>
          <a:off x="714058" y="1863725"/>
          <a:ext cx="53848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r:id="rId5" imgW="2692400" imgH="406400" progId="Equation.DSMT4">
                  <p:embed/>
                </p:oleObj>
              </mc:Choice>
              <mc:Fallback>
                <p:oleObj r:id="rId5" imgW="2692400" imgH="40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4058" y="1863725"/>
                        <a:ext cx="5384800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7"/>
          <p:cNvGraphicFramePr>
            <a:graphicFrameLocks noChangeAspect="1"/>
          </p:cNvGraphicFramePr>
          <p:nvPr/>
        </p:nvGraphicFramePr>
        <p:xfrm>
          <a:off x="734060" y="2718753"/>
          <a:ext cx="3073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r:id="rId7" imgW="1536065" imgH="406400" progId="Equation.DSMT4">
                  <p:embed/>
                </p:oleObj>
              </mc:Choice>
              <mc:Fallback>
                <p:oleObj r:id="rId7" imgW="1536065" imgH="40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4060" y="2718753"/>
                        <a:ext cx="3073400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654685" y="3525520"/>
            <a:ext cx="6464300" cy="1753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87630" marR="0" lvl="0" indent="-87630" algn="just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∴△</a:t>
            </a:r>
            <a:r>
              <a:rPr kumimoji="0" lang="en-US" altLang="zh-CN" sz="2400" b="1" i="1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DEF</a:t>
            </a:r>
            <a:r>
              <a:rPr kumimoji="0" lang="zh-CN" altLang="en-US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∽△</a:t>
            </a:r>
            <a:r>
              <a:rPr kumimoji="0" lang="en-US" altLang="zh-CN" sz="2400" b="1" i="1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kumimoji="0" lang="en-US" altLang="zh-CN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87630" marR="0" lvl="0" indent="-87630" algn="just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△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DEF</a:t>
            </a:r>
            <a:r>
              <a:rPr kumimoji="0" lang="zh-CN" altLang="en-US" sz="2400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的周长与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△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kumimoji="0" lang="zh-CN" altLang="en-US" sz="2400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的周长之比为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1∶2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87630" marR="0" lvl="0" indent="276225" algn="just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△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DEF</a:t>
            </a:r>
            <a:r>
              <a:rPr kumimoji="0" lang="zh-CN" altLang="en-US" sz="2400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的面积与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△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kumimoji="0" lang="zh-CN" altLang="en-US" sz="2400" i="0" u="none" strike="noStrike" kern="1200" cap="none" spc="15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的面积之比为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1∶4.</a:t>
            </a:r>
            <a:endParaRPr kumimoji="0" lang="en-US" altLang="zh-CN" sz="2400" b="1" i="0" u="none" strike="noStrike" kern="1200" cap="none" spc="15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charRg st="22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charRg st="22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72602" y="2184222"/>
            <a:ext cx="3236595" cy="97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解：在△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和△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DEF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</a:p>
          <a:p>
            <a:pPr>
              <a:lnSpc>
                <a:spcPct val="12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 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2DE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2DF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54320" y="3954924"/>
            <a:ext cx="1848485" cy="46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又 ∵∠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12460" y="4573057"/>
            <a:ext cx="4705985" cy="46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 △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DEF </a:t>
            </a:r>
            <a:r>
              <a:rPr lang="en-US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△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，相似比为 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 : 2</a:t>
            </a:r>
          </a:p>
        </p:txBody>
      </p:sp>
      <p:grpSp>
        <p:nvGrpSpPr>
          <p:cNvPr id="5" name="组合 1"/>
          <p:cNvGrpSpPr/>
          <p:nvPr/>
        </p:nvGrpSpPr>
        <p:grpSpPr>
          <a:xfrm>
            <a:off x="7050906" y="2452827"/>
            <a:ext cx="4821936" cy="2121172"/>
            <a:chOff x="3702" y="5396"/>
            <a:chExt cx="8674" cy="3813"/>
          </a:xfrm>
        </p:grpSpPr>
        <p:grpSp>
          <p:nvGrpSpPr>
            <p:cNvPr id="6" name="组合 3"/>
            <p:cNvGrpSpPr/>
            <p:nvPr/>
          </p:nvGrpSpPr>
          <p:grpSpPr>
            <a:xfrm>
              <a:off x="3702" y="5396"/>
              <a:ext cx="4688" cy="3678"/>
              <a:chOff x="4042" y="5395"/>
              <a:chExt cx="4688" cy="3680"/>
            </a:xfrm>
          </p:grpSpPr>
          <p:sp>
            <p:nvSpPr>
              <p:cNvPr id="12" name="AutoShape 14"/>
              <p:cNvSpPr>
                <a:spLocks noChangeArrowheads="1"/>
              </p:cNvSpPr>
              <p:nvPr/>
            </p:nvSpPr>
            <p:spPr bwMode="auto">
              <a:xfrm>
                <a:off x="4780" y="6170"/>
                <a:ext cx="3298" cy="2320"/>
              </a:xfrm>
              <a:prstGeom prst="triangle">
                <a:avLst>
                  <a:gd name="adj" fmla="val 22037"/>
                </a:avLst>
              </a:prstGeom>
              <a:noFill/>
              <a:ln w="2857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13" name="Text Box 22"/>
              <p:cNvSpPr txBox="1">
                <a:spLocks noChangeArrowheads="1"/>
              </p:cNvSpPr>
              <p:nvPr/>
            </p:nvSpPr>
            <p:spPr bwMode="auto">
              <a:xfrm>
                <a:off x="5027" y="5395"/>
                <a:ext cx="1020" cy="9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14" name="Text Box 23"/>
              <p:cNvSpPr txBox="1">
                <a:spLocks noChangeArrowheads="1"/>
              </p:cNvSpPr>
              <p:nvPr/>
            </p:nvSpPr>
            <p:spPr bwMode="auto">
              <a:xfrm>
                <a:off x="4042" y="8081"/>
                <a:ext cx="748" cy="9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15" name="Text Box 24"/>
              <p:cNvSpPr txBox="1">
                <a:spLocks noChangeArrowheads="1"/>
              </p:cNvSpPr>
              <p:nvPr/>
            </p:nvSpPr>
            <p:spPr bwMode="auto">
              <a:xfrm>
                <a:off x="7951" y="8136"/>
                <a:ext cx="779" cy="9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</p:grpSp>
        <p:grpSp>
          <p:nvGrpSpPr>
            <p:cNvPr id="7" name="组合 2"/>
            <p:cNvGrpSpPr/>
            <p:nvPr/>
          </p:nvGrpSpPr>
          <p:grpSpPr>
            <a:xfrm>
              <a:off x="8485" y="5637"/>
              <a:ext cx="3891" cy="3572"/>
              <a:chOff x="7695" y="5524"/>
              <a:chExt cx="3892" cy="3571"/>
            </a:xfrm>
          </p:grpSpPr>
          <p:sp>
            <p:nvSpPr>
              <p:cNvPr id="8" name="AutoShape 15"/>
              <p:cNvSpPr>
                <a:spLocks noChangeArrowheads="1"/>
              </p:cNvSpPr>
              <p:nvPr/>
            </p:nvSpPr>
            <p:spPr bwMode="auto">
              <a:xfrm>
                <a:off x="8158" y="6335"/>
                <a:ext cx="2722" cy="1930"/>
              </a:xfrm>
              <a:prstGeom prst="triangle">
                <a:avLst>
                  <a:gd name="adj" fmla="val 22037"/>
                </a:avLst>
              </a:prstGeom>
              <a:noFill/>
              <a:ln w="28575">
                <a:solidFill>
                  <a:srgbClr val="00B0F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9" name="Text Box 25"/>
              <p:cNvSpPr txBox="1">
                <a:spLocks noChangeArrowheads="1"/>
              </p:cNvSpPr>
              <p:nvPr/>
            </p:nvSpPr>
            <p:spPr bwMode="auto">
              <a:xfrm>
                <a:off x="8381" y="5524"/>
                <a:ext cx="827" cy="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  <p:sp>
            <p:nvSpPr>
              <p:cNvPr id="10" name="Text Box 26"/>
              <p:cNvSpPr txBox="1">
                <a:spLocks noChangeArrowheads="1"/>
              </p:cNvSpPr>
              <p:nvPr/>
            </p:nvSpPr>
            <p:spPr bwMode="auto">
              <a:xfrm>
                <a:off x="7695" y="8156"/>
                <a:ext cx="1020" cy="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</a:p>
            </p:txBody>
          </p:sp>
          <p:sp>
            <p:nvSpPr>
              <p:cNvPr id="11" name="Text Box 27"/>
              <p:cNvSpPr txBox="1">
                <a:spLocks noChangeArrowheads="1"/>
              </p:cNvSpPr>
              <p:nvPr/>
            </p:nvSpPr>
            <p:spPr bwMode="auto">
              <a:xfrm>
                <a:off x="10567" y="8124"/>
                <a:ext cx="1020" cy="9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F</a:t>
                </a:r>
              </a:p>
            </p:txBody>
          </p:sp>
        </p:grpSp>
      </p:grpSp>
      <p:grpSp>
        <p:nvGrpSpPr>
          <p:cNvPr id="16" name="组合 3"/>
          <p:cNvGrpSpPr/>
          <p:nvPr/>
        </p:nvGrpSpPr>
        <p:grpSpPr>
          <a:xfrm>
            <a:off x="612853" y="3344927"/>
            <a:ext cx="759922" cy="460534"/>
            <a:chOff x="710" y="5811"/>
            <a:chExt cx="1197" cy="725"/>
          </a:xfrm>
        </p:grpSpPr>
        <p:sp>
          <p:nvSpPr>
            <p:cNvPr id="17" name="文本框 2"/>
            <p:cNvSpPr txBox="1">
              <a:spLocks noChangeArrowheads="1"/>
            </p:cNvSpPr>
            <p:nvPr/>
          </p:nvSpPr>
          <p:spPr bwMode="auto">
            <a:xfrm>
              <a:off x="710" y="5811"/>
              <a:ext cx="1197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+mn-ea"/>
                  <a:ea typeface="+mn-ea"/>
                </a:rPr>
                <a:t>∴</a:t>
              </a:r>
            </a:p>
          </p:txBody>
        </p:sp>
      </p:grpSp>
      <p:grpSp>
        <p:nvGrpSpPr>
          <p:cNvPr id="18" name="组合 7"/>
          <p:cNvGrpSpPr/>
          <p:nvPr/>
        </p:nvGrpSpPr>
        <p:grpSpPr>
          <a:xfrm>
            <a:off x="254616" y="875994"/>
            <a:ext cx="10400703" cy="1118017"/>
            <a:chOff x="546" y="1017"/>
            <a:chExt cx="12113" cy="1761"/>
          </a:xfrm>
        </p:grpSpPr>
        <p:sp>
          <p:nvSpPr>
            <p:cNvPr id="19" name="文本框 37889"/>
            <p:cNvSpPr txBox="1"/>
            <p:nvPr/>
          </p:nvSpPr>
          <p:spPr>
            <a:xfrm>
              <a:off x="546" y="1017"/>
              <a:ext cx="12113" cy="17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ts val="4000"/>
                </a:lnSpc>
                <a:defRPr/>
              </a:pPr>
              <a:r>
                <a:rPr lang="zh-CN" altLang="en-US" sz="2400" noProof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例</a:t>
              </a:r>
              <a:r>
                <a:rPr lang="en-US" altLang="zh-CN" sz="2400" noProof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r>
                <a:rPr lang="en-US" altLang="zh-CN" sz="2400" noProof="1">
                  <a:solidFill>
                    <a:srgbClr val="C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zh-CN" altLang="en-US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如图，在△</a:t>
              </a:r>
              <a:r>
                <a:rPr lang="en-US" altLang="zh-CN" sz="2400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和△</a:t>
              </a:r>
              <a:r>
                <a:rPr lang="en-US" altLang="zh-CN" sz="2400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DEF</a:t>
              </a:r>
              <a:r>
                <a:rPr lang="zh-CN" altLang="en-US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中，</a:t>
              </a:r>
              <a:r>
                <a:rPr lang="en-US" altLang="zh-CN" sz="2400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</a:t>
              </a:r>
              <a:r>
                <a:rPr lang="en-US" altLang="zh-CN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=2</a:t>
              </a:r>
              <a:r>
                <a:rPr lang="en-US" altLang="zh-CN" sz="2400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DE </a:t>
              </a:r>
              <a:r>
                <a:rPr lang="zh-CN" altLang="en-US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lang="en-US" altLang="zh-CN" sz="2400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AC</a:t>
              </a:r>
              <a:r>
                <a:rPr lang="en-US" altLang="zh-CN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</a:t>
              </a:r>
              <a:r>
                <a:rPr lang="en-US" altLang="zh-CN" sz="2400" noProof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400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DF</a:t>
              </a:r>
              <a:r>
                <a:rPr lang="zh-CN" altLang="en-US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lang="en-US" altLang="zh-CN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∠</a:t>
              </a:r>
              <a:r>
                <a:rPr lang="en-US" altLang="zh-CN" sz="2400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  <a:r>
                <a:rPr lang="en-US" altLang="zh-CN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</a:t>
              </a:r>
              <a:r>
                <a:rPr lang="zh-CN" altLang="en-US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∠</a:t>
              </a:r>
              <a:r>
                <a:rPr lang="en-US" altLang="zh-CN" sz="2400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宋体" panose="02010600030101010101" pitchFamily="2" charset="-122"/>
                </a:rPr>
                <a:t>D</a:t>
              </a:r>
              <a:r>
                <a:rPr lang="en-US" altLang="zh-CN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 </a:t>
              </a:r>
              <a:r>
                <a:rPr lang="zh-CN" altLang="en-US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若</a:t>
              </a:r>
              <a:r>
                <a:rPr lang="zh-CN" altLang="en-US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△</a:t>
              </a:r>
              <a:r>
                <a:rPr lang="en-US" altLang="zh-CN" sz="2400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宋体" panose="02010600030101010101" pitchFamily="2" charset="-122"/>
                </a:rPr>
                <a:t>ABC</a:t>
              </a:r>
              <a:r>
                <a:rPr lang="zh-CN" altLang="en-US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的边</a:t>
              </a:r>
              <a:r>
                <a:rPr lang="en-US" altLang="zh-CN" sz="2400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BC</a:t>
              </a:r>
              <a:r>
                <a:rPr lang="zh-CN" altLang="en-US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上的高为</a:t>
              </a:r>
              <a:r>
                <a:rPr lang="en-US" altLang="zh-CN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6</a:t>
              </a:r>
              <a:r>
                <a:rPr lang="zh-CN" altLang="en-US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，面积为       ，求△</a:t>
              </a:r>
              <a:r>
                <a:rPr lang="en-US" altLang="zh-CN" sz="2400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DEF</a:t>
              </a:r>
              <a:r>
                <a:rPr lang="zh-CN" altLang="en-US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的边</a:t>
              </a:r>
              <a:r>
                <a:rPr lang="en-US" altLang="zh-CN" sz="2400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EF</a:t>
              </a:r>
              <a:r>
                <a:rPr lang="zh-CN" altLang="en-US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上的高和面积</a:t>
              </a:r>
              <a:r>
                <a:rPr lang="en-US" altLang="zh-CN" sz="2400" noProof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</a:p>
          </p:txBody>
        </p:sp>
        <p:graphicFrame>
          <p:nvGraphicFramePr>
            <p:cNvPr id="20" name="对象 5"/>
            <p:cNvGraphicFramePr>
              <a:graphicFrameLocks noChangeAspect="1"/>
            </p:cNvGraphicFramePr>
            <p:nvPr/>
          </p:nvGraphicFramePr>
          <p:xfrm>
            <a:off x="4126" y="1980"/>
            <a:ext cx="886" cy="6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8" r:id="rId3" imgW="368300" imgH="228600" progId="Equation.DSMT4">
                    <p:embed/>
                  </p:oleObj>
                </mc:Choice>
                <mc:Fallback>
                  <p:oleObj r:id="rId3" imgW="368300" imgH="228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126" y="1980"/>
                          <a:ext cx="886" cy="6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对象 37901"/>
          <p:cNvGraphicFramePr>
            <a:graphicFrameLocks noGrp="1"/>
          </p:cNvGraphicFramePr>
          <p:nvPr/>
        </p:nvGraphicFramePr>
        <p:xfrm>
          <a:off x="1022555" y="3154081"/>
          <a:ext cx="1833381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5" imgW="22555200" imgH="9448800" progId="Equation.DSMT4">
                  <p:embed/>
                </p:oleObj>
              </mc:Choice>
              <mc:Fallback>
                <p:oleObj name="Equation" r:id="rId5" imgW="225552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2555" y="3154081"/>
                        <a:ext cx="1833381" cy="79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组合 10"/>
          <p:cNvGrpSpPr/>
          <p:nvPr/>
        </p:nvGrpSpPr>
        <p:grpSpPr>
          <a:xfrm>
            <a:off x="595073" y="5033030"/>
            <a:ext cx="6326055" cy="535026"/>
            <a:chOff x="806" y="4335"/>
            <a:chExt cx="9961" cy="843"/>
          </a:xfrm>
        </p:grpSpPr>
        <p:sp>
          <p:nvSpPr>
            <p:cNvPr id="23" name="文本框 37900"/>
            <p:cNvSpPr txBox="1">
              <a:spLocks noChangeArrowheads="1"/>
            </p:cNvSpPr>
            <p:nvPr/>
          </p:nvSpPr>
          <p:spPr bwMode="auto">
            <a:xfrm>
              <a:off x="806" y="4335"/>
              <a:ext cx="9961" cy="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∵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△</a:t>
              </a:r>
              <a:r>
                <a:rPr lang="en-US" altLang="zh-CN" sz="24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宋体" panose="02010600030101010101" pitchFamily="2" charset="-122"/>
                </a:rPr>
                <a:t>ABC 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的边 </a:t>
              </a:r>
              <a:r>
                <a:rPr lang="en-US" altLang="zh-CN" sz="24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BC 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上的高为 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6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，面积为          ，</a:t>
              </a:r>
            </a:p>
          </p:txBody>
        </p:sp>
        <p:graphicFrame>
          <p:nvGraphicFramePr>
            <p:cNvPr id="24" name="对象 5"/>
            <p:cNvGraphicFramePr>
              <a:graphicFrameLocks noChangeAspect="1"/>
            </p:cNvGraphicFramePr>
            <p:nvPr/>
          </p:nvGraphicFramePr>
          <p:xfrm>
            <a:off x="8780" y="4405"/>
            <a:ext cx="1160" cy="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0" r:id="rId7" imgW="368300" imgH="228600" progId="Equation.DSMT4">
                    <p:embed/>
                  </p:oleObj>
                </mc:Choice>
                <mc:Fallback>
                  <p:oleObj r:id="rId7" imgW="368300" imgH="228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8780" y="4405"/>
                          <a:ext cx="1160" cy="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组合 8"/>
          <p:cNvGrpSpPr/>
          <p:nvPr/>
        </p:nvGrpSpPr>
        <p:grpSpPr>
          <a:xfrm>
            <a:off x="603963" y="5554109"/>
            <a:ext cx="5238115" cy="828102"/>
            <a:chOff x="806" y="5035"/>
            <a:chExt cx="8249" cy="1305"/>
          </a:xfrm>
        </p:grpSpPr>
        <p:sp>
          <p:nvSpPr>
            <p:cNvPr id="26" name="文本框 2"/>
            <p:cNvSpPr txBox="1">
              <a:spLocks noChangeArrowheads="1"/>
            </p:cNvSpPr>
            <p:nvPr/>
          </p:nvSpPr>
          <p:spPr bwMode="auto">
            <a:xfrm>
              <a:off x="806" y="5294"/>
              <a:ext cx="8249" cy="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∴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△</a:t>
              </a:r>
              <a:r>
                <a:rPr lang="en-US" altLang="zh-CN" sz="24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宋体" panose="02010600030101010101" pitchFamily="2" charset="-122"/>
                </a:rPr>
                <a:t>DEF 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的边 </a:t>
              </a:r>
              <a:r>
                <a:rPr lang="en-US" altLang="zh-CN" sz="24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宋体" panose="02010600030101010101" pitchFamily="2" charset="-122"/>
                </a:rPr>
                <a:t>EF 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上的高为    ×</a:t>
              </a:r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6 = 3</a:t>
              </a: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，</a:t>
              </a:r>
            </a:p>
          </p:txBody>
        </p:sp>
        <p:graphicFrame>
          <p:nvGraphicFramePr>
            <p:cNvPr id="27" name="对象 3"/>
            <p:cNvGraphicFramePr>
              <a:graphicFrameLocks noChangeAspect="1"/>
            </p:cNvGraphicFramePr>
            <p:nvPr/>
          </p:nvGraphicFramePr>
          <p:xfrm>
            <a:off x="6414" y="5035"/>
            <a:ext cx="493" cy="1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1" r:id="rId9" imgW="152400" imgH="393700" progId="Equation.DSMT4">
                    <p:embed/>
                  </p:oleObj>
                </mc:Choice>
                <mc:Fallback>
                  <p:oleObj r:id="rId9" imgW="1524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6414" y="5035"/>
                          <a:ext cx="493" cy="13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组合 11"/>
          <p:cNvGrpSpPr/>
          <p:nvPr/>
        </p:nvGrpSpPr>
        <p:grpSpPr>
          <a:xfrm>
            <a:off x="5680936" y="5581115"/>
            <a:ext cx="3411022" cy="864117"/>
            <a:chOff x="1371" y="3922"/>
            <a:chExt cx="5370" cy="1362"/>
          </a:xfrm>
        </p:grpSpPr>
        <p:sp>
          <p:nvSpPr>
            <p:cNvPr id="29" name="文本框 7"/>
            <p:cNvSpPr txBox="1">
              <a:spLocks noChangeArrowheads="1"/>
            </p:cNvSpPr>
            <p:nvPr/>
          </p:nvSpPr>
          <p:spPr bwMode="auto">
            <a:xfrm>
              <a:off x="1371" y="4223"/>
              <a:ext cx="3228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面积为         </a:t>
              </a:r>
            </a:p>
          </p:txBody>
        </p:sp>
        <p:graphicFrame>
          <p:nvGraphicFramePr>
            <p:cNvPr id="30" name="对象 9"/>
            <p:cNvGraphicFramePr>
              <a:graphicFrameLocks noChangeAspect="1"/>
            </p:cNvGraphicFramePr>
            <p:nvPr/>
          </p:nvGraphicFramePr>
          <p:xfrm>
            <a:off x="3328" y="3922"/>
            <a:ext cx="3413" cy="1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2" name="Equation" r:id="rId11" imgW="28956000" imgH="11277600" progId="Equation.DSMT4">
                    <p:embed/>
                  </p:oleObj>
                </mc:Choice>
                <mc:Fallback>
                  <p:oleObj name="Equation" r:id="rId11" imgW="28956000" imgH="11277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328" y="3922"/>
                          <a:ext cx="3413" cy="1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  <p:bldP spid="4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8045" y="961390"/>
            <a:ext cx="8146415" cy="2545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9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将一个三角形改成与它相似的三角形，如果面积扩大为原来的9倍，那么周长扩大为原来的（    ）</a:t>
            </a:r>
          </a:p>
          <a:p>
            <a:pPr>
              <a:lnSpc>
                <a:spcPct val="19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A.9倍       B.3倍       C.81倍        D.18倍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887653" y="2127568"/>
            <a:ext cx="42037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91490" y="335280"/>
            <a:ext cx="2044700" cy="521970"/>
            <a:chOff x="752" y="350"/>
            <a:chExt cx="3220" cy="822"/>
          </a:xfrm>
        </p:grpSpPr>
        <p:sp>
          <p:nvSpPr>
            <p:cNvPr id="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0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07390" y="486410"/>
            <a:ext cx="885380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.两个相似三角形的最短边长分别为5cm和3cm，它们的周长之差为12 cm，那么大三角形的周长为（      ）</a:t>
            </a:r>
          </a:p>
          <a:p>
            <a:pPr>
              <a:lnSpc>
                <a:spcPct val="20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A.14  cm        B.16  cm        C.18  cm       D.30  cm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321358" y="1714183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694180" y="737235"/>
            <a:ext cx="8712835" cy="5084445"/>
            <a:chOff x="779" y="2050"/>
            <a:chExt cx="12633" cy="8007"/>
          </a:xfrm>
        </p:grpSpPr>
        <p:sp>
          <p:nvSpPr>
            <p:cNvPr id="3" name="文本框 2"/>
            <p:cNvSpPr txBox="1"/>
            <p:nvPr/>
          </p:nvSpPr>
          <p:spPr>
            <a:xfrm>
              <a:off x="779" y="2050"/>
              <a:ext cx="12232" cy="787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90000"/>
                </a:lnSpc>
              </a:pP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3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.如图，在平行四边形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ABCD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中，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E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是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的中点，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EC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交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BD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于点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F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，则△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BEF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与△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DCB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的面积比为（     ）</a:t>
              </a:r>
            </a:p>
            <a:p>
              <a:pPr>
                <a:lnSpc>
                  <a:spcPct val="190000"/>
                </a:lnSpc>
              </a:pP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A.</a:t>
              </a:r>
            </a:p>
            <a:p>
              <a:pPr>
                <a:lnSpc>
                  <a:spcPct val="190000"/>
                </a:lnSpc>
              </a:pP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B.</a:t>
              </a:r>
            </a:p>
            <a:p>
              <a:pPr>
                <a:lnSpc>
                  <a:spcPct val="190000"/>
                </a:lnSpc>
              </a:pP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C.</a:t>
              </a:r>
            </a:p>
            <a:p>
              <a:pPr>
                <a:lnSpc>
                  <a:spcPct val="190000"/>
                </a:lnSpc>
              </a:pP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D.</a:t>
              </a:r>
            </a:p>
          </p:txBody>
        </p:sp>
        <p:graphicFrame>
          <p:nvGraphicFramePr>
            <p:cNvPr id="4" name="对象 3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519" y="4874"/>
            <a:ext cx="440" cy="1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7" r:id="rId3" imgW="139700" imgH="393700" progId="Equation.KSEE3">
                    <p:embed/>
                  </p:oleObj>
                </mc:Choice>
                <mc:Fallback>
                  <p:oleObj r:id="rId3" imgW="1397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19" y="4874"/>
                          <a:ext cx="440" cy="124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对象 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519" y="6151"/>
            <a:ext cx="462" cy="1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8" r:id="rId5" imgW="152400" imgH="393700" progId="Equation.KSEE3">
                    <p:embed/>
                  </p:oleObj>
                </mc:Choice>
                <mc:Fallback>
                  <p:oleObj r:id="rId5" imgW="152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519" y="6151"/>
                          <a:ext cx="462" cy="119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对象 6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536" y="7470"/>
            <a:ext cx="423" cy="1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9" r:id="rId7" imgW="139700" imgH="393700" progId="Equation.KSEE3">
                    <p:embed/>
                  </p:oleObj>
                </mc:Choice>
                <mc:Fallback>
                  <p:oleObj r:id="rId7" imgW="1397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536" y="7470"/>
                          <a:ext cx="423" cy="119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对象 8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553" y="8866"/>
            <a:ext cx="463" cy="1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0" r:id="rId9" imgW="152400" imgH="393700" progId="Equation.KSEE3">
                    <p:embed/>
                  </p:oleObj>
                </mc:Choice>
                <mc:Fallback>
                  <p:oleObj r:id="rId9" imgW="152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553" y="8866"/>
                          <a:ext cx="463" cy="119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1" cstate="email"/>
            <a:stretch>
              <a:fillRect/>
            </a:stretch>
          </p:blipFill>
          <p:spPr>
            <a:xfrm>
              <a:off x="8058" y="5131"/>
              <a:ext cx="5354" cy="2753"/>
            </a:xfrm>
            <a:prstGeom prst="rect">
              <a:avLst/>
            </a:prstGeom>
          </p:spPr>
        </p:pic>
      </p:grpSp>
      <p:sp>
        <p:nvSpPr>
          <p:cNvPr id="15" name="文本框 14"/>
          <p:cNvSpPr txBox="1"/>
          <p:nvPr/>
        </p:nvSpPr>
        <p:spPr>
          <a:xfrm>
            <a:off x="8558213" y="1860233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27455" y="477520"/>
            <a:ext cx="9136380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.已知△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′,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边上的中线，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′是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′边上的中线，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=4 cm,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′=10 cm,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AE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的一条高，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AE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=4.8 cm,求△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′中对应高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′的长.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27455" y="2507615"/>
            <a:ext cx="8128635" cy="1210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解：∵△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∽△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′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′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′，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边上的中线，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′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′是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′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′边上的中线，且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′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′是对应的高线，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70025" y="5784850"/>
            <a:ext cx="24098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′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′=12 cm.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37901"/>
          <p:cNvGraphicFramePr>
            <a:graphicFrameLocks noGrp="1"/>
          </p:cNvGraphicFramePr>
          <p:nvPr/>
        </p:nvGraphicFramePr>
        <p:xfrm>
          <a:off x="1202373" y="3766820"/>
          <a:ext cx="2681605" cy="864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3" imgW="1257300" imgH="393700" progId="Equation.DSMT4">
                  <p:embed/>
                </p:oleObj>
              </mc:Choice>
              <mc:Fallback>
                <p:oleObj name="Equation" r:id="rId3" imgW="12573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2373" y="3766820"/>
                        <a:ext cx="2681605" cy="864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组合 11"/>
          <p:cNvGrpSpPr/>
          <p:nvPr/>
        </p:nvGrpSpPr>
        <p:grpSpPr>
          <a:xfrm>
            <a:off x="1398270" y="4807585"/>
            <a:ext cx="2088515" cy="863600"/>
            <a:chOff x="2202" y="7571"/>
            <a:chExt cx="3289" cy="1360"/>
          </a:xfrm>
        </p:grpSpPr>
        <p:sp>
          <p:nvSpPr>
            <p:cNvPr id="9" name="文本框 8"/>
            <p:cNvSpPr txBox="1"/>
            <p:nvPr/>
          </p:nvSpPr>
          <p:spPr>
            <a:xfrm>
              <a:off x="2202" y="7753"/>
              <a:ext cx="84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即</a:t>
              </a:r>
            </a:p>
          </p:txBody>
        </p:sp>
        <p:graphicFrame>
          <p:nvGraphicFramePr>
            <p:cNvPr id="8" name="对象 37901"/>
            <p:cNvGraphicFramePr>
              <a:graphicFrameLocks noGrp="1"/>
            </p:cNvGraphicFramePr>
            <p:nvPr/>
          </p:nvGraphicFramePr>
          <p:xfrm>
            <a:off x="2975" y="7571"/>
            <a:ext cx="2517" cy="1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2" name="Equation" r:id="rId5" imgW="749300" imgH="393700" progId="Equation.DSMT4">
                    <p:embed/>
                  </p:oleObj>
                </mc:Choice>
                <mc:Fallback>
                  <p:oleObj name="Equation" r:id="rId5" imgW="7493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975" y="7571"/>
                          <a:ext cx="2517" cy="13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847850" y="607695"/>
            <a:ext cx="879729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.已知△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DEF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DEF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的周长分别为20 cm和25 cm，且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=5 cm,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DF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=4 cm，求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EF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的长.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37435" y="2101215"/>
            <a:ext cx="647763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解：∵相似三角形周长的比等于相似比，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734310" y="4676140"/>
            <a:ext cx="1605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同理可得</a:t>
            </a:r>
          </a:p>
        </p:txBody>
      </p:sp>
      <p:graphicFrame>
        <p:nvGraphicFramePr>
          <p:cNvPr id="2" name="对象 37901"/>
          <p:cNvGraphicFramePr>
            <a:graphicFrameLocks noGrp="1"/>
          </p:cNvGraphicFramePr>
          <p:nvPr/>
        </p:nvGraphicFramePr>
        <p:xfrm>
          <a:off x="2864485" y="2737485"/>
          <a:ext cx="2222500" cy="864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3" imgW="1041400" imgH="393700" progId="Equation.DSMT4">
                  <p:embed/>
                </p:oleObj>
              </mc:Choice>
              <mc:Fallback>
                <p:oleObj name="Equation" r:id="rId3" imgW="1041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64485" y="2737485"/>
                        <a:ext cx="2222500" cy="864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7901"/>
          <p:cNvGraphicFramePr>
            <a:graphicFrameLocks noGrp="1"/>
          </p:cNvGraphicFramePr>
          <p:nvPr/>
        </p:nvGraphicFramePr>
        <p:xfrm>
          <a:off x="2839720" y="3625850"/>
          <a:ext cx="4337050" cy="864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5" imgW="2032000" imgH="393700" progId="Equation.DSMT4">
                  <p:embed/>
                </p:oleObj>
              </mc:Choice>
              <mc:Fallback>
                <p:oleObj name="Equation" r:id="rId5" imgW="20320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39720" y="3625850"/>
                        <a:ext cx="4337050" cy="864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37901"/>
          <p:cNvGraphicFramePr>
            <a:graphicFrameLocks noGrp="1"/>
          </p:cNvGraphicFramePr>
          <p:nvPr/>
        </p:nvGraphicFramePr>
        <p:xfrm>
          <a:off x="4438650" y="4467225"/>
          <a:ext cx="1978660" cy="864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7" imgW="927100" imgH="393700" progId="Equation.DSMT4">
                  <p:embed/>
                </p:oleObj>
              </mc:Choice>
              <mc:Fallback>
                <p:oleObj name="Equation" r:id="rId7" imgW="9271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38650" y="4467225"/>
                        <a:ext cx="1978660" cy="864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37901"/>
          <p:cNvGraphicFramePr>
            <a:graphicFrameLocks noGrp="1"/>
          </p:cNvGraphicFramePr>
          <p:nvPr/>
        </p:nvGraphicFramePr>
        <p:xfrm>
          <a:off x="2776855" y="5355590"/>
          <a:ext cx="4391660" cy="864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9" imgW="2057400" imgH="393700" progId="Equation.DSMT4">
                  <p:embed/>
                </p:oleObj>
              </mc:Choice>
              <mc:Fallback>
                <p:oleObj name="Equation" r:id="rId9" imgW="2057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76855" y="5355590"/>
                        <a:ext cx="4391660" cy="864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08660" y="469900"/>
            <a:ext cx="8036560" cy="21590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.如图，在平行四边形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AE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∶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=1∶2.</a:t>
            </a:r>
          </a:p>
          <a:p>
            <a:pPr>
              <a:lnSpc>
                <a:spcPct val="16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（1）求△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AEF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CDF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的周长比；</a:t>
            </a:r>
          </a:p>
          <a:p>
            <a:pPr>
              <a:lnSpc>
                <a:spcPct val="16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（2）如果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S</a:t>
            </a:r>
            <a:r>
              <a:rPr lang="zh-CN" altLang="en-US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△</a:t>
            </a:r>
            <a:r>
              <a:rPr lang="zh-CN" altLang="en-US" sz="2800" i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AEF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=6 cm</a:t>
            </a:r>
            <a:r>
              <a:rPr lang="zh-CN" altLang="en-US" sz="28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，求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S</a:t>
            </a:r>
            <a:r>
              <a:rPr lang="zh-CN" altLang="en-US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△</a:t>
            </a:r>
            <a:r>
              <a:rPr lang="zh-CN" altLang="en-US" sz="2800" i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CDF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的值.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062085" y="636905"/>
            <a:ext cx="1887855" cy="217043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40335" y="2807335"/>
            <a:ext cx="65474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解：（1）∵四边形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是平行四边形，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90700" y="3420745"/>
            <a:ext cx="356743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//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54505" y="4053840"/>
            <a:ext cx="25203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∴△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CDF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∽△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AEF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45615" y="4575810"/>
            <a:ext cx="293433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∶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EB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=1∶2，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762760" y="5097780"/>
            <a:ext cx="271907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∶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=1∶3,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748790" y="5619750"/>
            <a:ext cx="27552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∶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=1∶3,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17675" y="6141720"/>
            <a:ext cx="51517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∴△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AEF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与△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CDF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的周长比为1∶3.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401435" y="2807335"/>
            <a:ext cx="58083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（2）∵△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CDF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∽△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AEF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AE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∶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=1∶3,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359650" y="3482340"/>
            <a:ext cx="33566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lang="zh-CN" altLang="en-US" sz="2800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△</a:t>
            </a:r>
            <a:r>
              <a:rPr lang="zh-CN" altLang="en-US" sz="2800" i="1" baseline="-250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AEF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∶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S</a:t>
            </a:r>
            <a:r>
              <a:rPr lang="zh-CN" altLang="en-US" sz="2800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△</a:t>
            </a:r>
            <a:r>
              <a:rPr lang="zh-CN" altLang="en-US" sz="2800" i="1" baseline="-250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CDF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=1∶9,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359650" y="4115435"/>
            <a:ext cx="402844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S</a:t>
            </a:r>
            <a:r>
              <a:rPr lang="zh-CN" altLang="en-US" sz="2800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△</a:t>
            </a:r>
            <a:r>
              <a:rPr lang="zh-CN" altLang="en-US" sz="2800" i="1" baseline="-250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CDF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=9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S</a:t>
            </a:r>
            <a:r>
              <a:rPr lang="zh-CN" altLang="en-US" sz="2800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△</a:t>
            </a:r>
            <a:r>
              <a:rPr lang="zh-CN" altLang="en-US" sz="2800" i="1" baseline="-250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AEF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=54 cm</a:t>
            </a:r>
            <a:r>
              <a:rPr lang="zh-CN" altLang="en-US" sz="2800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3" grpId="0"/>
      <p:bldP spid="14" grpId="0"/>
      <p:bldP spid="15" grpId="0"/>
      <p:bldP spid="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10"/>
          <p:cNvSpPr txBox="1"/>
          <p:nvPr/>
        </p:nvSpPr>
        <p:spPr>
          <a:xfrm>
            <a:off x="1729105" y="3121660"/>
            <a:ext cx="1823720" cy="953135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 defTabSz="914400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相似三角形的性质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</a:p>
        </p:txBody>
      </p:sp>
      <p:sp>
        <p:nvSpPr>
          <p:cNvPr id="19472" name="左大括号 24"/>
          <p:cNvSpPr/>
          <p:nvPr/>
        </p:nvSpPr>
        <p:spPr>
          <a:xfrm>
            <a:off x="3552825" y="1997710"/>
            <a:ext cx="215900" cy="2708910"/>
          </a:xfrm>
          <a:prstGeom prst="leftBrace">
            <a:avLst>
              <a:gd name="adj1" fmla="val 40588"/>
              <a:gd name="adj2" fmla="val 5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14"/>
          <p:cNvSpPr txBox="1"/>
          <p:nvPr/>
        </p:nvSpPr>
        <p:spPr>
          <a:xfrm>
            <a:off x="3768725" y="1809115"/>
            <a:ext cx="1671320" cy="52197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 defTabSz="914400"/>
            <a:r>
              <a:rPr lang="zh-CN" sz="2800">
                <a:latin typeface="微软雅黑" panose="020B0503020204020204" charset="-122"/>
                <a:ea typeface="微软雅黑" panose="020B0503020204020204" charset="-122"/>
              </a:rPr>
              <a:t>周长的比</a:t>
            </a:r>
          </a:p>
        </p:txBody>
      </p:sp>
      <p:sp>
        <p:nvSpPr>
          <p:cNvPr id="8" name="右箭头 7"/>
          <p:cNvSpPr/>
          <p:nvPr/>
        </p:nvSpPr>
        <p:spPr>
          <a:xfrm>
            <a:off x="5522595" y="1948815"/>
            <a:ext cx="503555" cy="28765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071235" y="1531620"/>
            <a:ext cx="4017010" cy="112458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相似三角形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周长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的比等于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相似比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．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" name="TextBox 14"/>
          <p:cNvSpPr txBox="1"/>
          <p:nvPr/>
        </p:nvSpPr>
        <p:spPr>
          <a:xfrm>
            <a:off x="3769360" y="4455160"/>
            <a:ext cx="1671320" cy="521970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 defTabSz="914400"/>
            <a:r>
              <a:rPr lang="zh-CN" sz="2800">
                <a:latin typeface="微软雅黑" panose="020B0503020204020204" charset="-122"/>
                <a:ea typeface="微软雅黑" panose="020B0503020204020204" charset="-122"/>
              </a:rPr>
              <a:t>面积的比</a:t>
            </a:r>
          </a:p>
        </p:txBody>
      </p:sp>
      <p:sp>
        <p:nvSpPr>
          <p:cNvPr id="12" name="右箭头 11"/>
          <p:cNvSpPr/>
          <p:nvPr/>
        </p:nvSpPr>
        <p:spPr>
          <a:xfrm>
            <a:off x="5486400" y="4541520"/>
            <a:ext cx="503555" cy="28765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6007100" y="4136390"/>
            <a:ext cx="4017010" cy="112458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相似三角形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面积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的比等于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相似比的平方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．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9473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2484100" y="10464800"/>
            <a:ext cx="495300" cy="355600"/>
          </a:xfrm>
          <a:prstGeom prst="cube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15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9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pic>
        <p:nvPicPr>
          <p:cNvPr id="19474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2280900" y="10337800"/>
            <a:ext cx="355600" cy="2667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72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/>
          <p:nvPr/>
        </p:nvSpPr>
        <p:spPr>
          <a:xfrm>
            <a:off x="1494155" y="1482725"/>
            <a:ext cx="38271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、相似三角形的判定</a:t>
            </a:r>
          </a:p>
        </p:txBody>
      </p:sp>
      <p:sp>
        <p:nvSpPr>
          <p:cNvPr id="188422" name="Text Box 6"/>
          <p:cNvSpPr txBox="1"/>
          <p:nvPr/>
        </p:nvSpPr>
        <p:spPr>
          <a:xfrm>
            <a:off x="1875155" y="1858010"/>
            <a:ext cx="6142355" cy="12966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两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角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对应相等、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三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边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对应成比例、</a:t>
            </a:r>
          </a:p>
          <a:p>
            <a:pPr>
              <a:lnSpc>
                <a:spcPct val="14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两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边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对应成比例且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夹角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相等</a:t>
            </a:r>
          </a:p>
        </p:txBody>
      </p:sp>
      <p:sp>
        <p:nvSpPr>
          <p:cNvPr id="7172" name="Text Box 7"/>
          <p:cNvSpPr txBox="1"/>
          <p:nvPr/>
        </p:nvSpPr>
        <p:spPr>
          <a:xfrm>
            <a:off x="1875155" y="3642360"/>
            <a:ext cx="5283200" cy="25019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对应角</a:t>
            </a:r>
            <a:r>
              <a:rPr lang="en-US" altLang="zh-CN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对应边</a:t>
            </a:r>
            <a:r>
              <a:rPr lang="en-US" altLang="zh-CN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</a:t>
            </a:r>
          </a:p>
          <a:p>
            <a:pPr>
              <a:lnSpc>
                <a:spcPct val="140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对应高的比等于</a:t>
            </a:r>
            <a:r>
              <a:rPr lang="en-US" altLang="zh-CN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</a:t>
            </a:r>
          </a:p>
          <a:p>
            <a:pPr>
              <a:lnSpc>
                <a:spcPct val="140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对应角平分线的比等于</a:t>
            </a:r>
            <a:r>
              <a:rPr lang="en-US" altLang="zh-CN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</a:t>
            </a:r>
          </a:p>
          <a:p>
            <a:pPr>
              <a:lnSpc>
                <a:spcPct val="140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对应中线的比等于</a:t>
            </a:r>
            <a:r>
              <a:rPr lang="en-US" altLang="zh-CN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</a:t>
            </a:r>
          </a:p>
        </p:txBody>
      </p:sp>
      <p:sp>
        <p:nvSpPr>
          <p:cNvPr id="188425" name="Text Box 9"/>
          <p:cNvSpPr txBox="1"/>
          <p:nvPr/>
        </p:nvSpPr>
        <p:spPr>
          <a:xfrm>
            <a:off x="3000058" y="3758248"/>
            <a:ext cx="8940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相等</a:t>
            </a:r>
          </a:p>
        </p:txBody>
      </p:sp>
      <p:sp>
        <p:nvSpPr>
          <p:cNvPr id="188426" name="Text Box 10"/>
          <p:cNvSpPr txBox="1"/>
          <p:nvPr/>
        </p:nvSpPr>
        <p:spPr>
          <a:xfrm>
            <a:off x="4966970" y="3772218"/>
            <a:ext cx="12496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成比例</a:t>
            </a:r>
          </a:p>
        </p:txBody>
      </p:sp>
      <p:sp>
        <p:nvSpPr>
          <p:cNvPr id="188427" name="Text Box 11"/>
          <p:cNvSpPr txBox="1"/>
          <p:nvPr/>
        </p:nvSpPr>
        <p:spPr>
          <a:xfrm>
            <a:off x="4424045" y="4336733"/>
            <a:ext cx="12496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相似比</a:t>
            </a:r>
          </a:p>
        </p:txBody>
      </p:sp>
      <p:sp>
        <p:nvSpPr>
          <p:cNvPr id="188428" name="Text Box 12"/>
          <p:cNvSpPr txBox="1"/>
          <p:nvPr/>
        </p:nvSpPr>
        <p:spPr>
          <a:xfrm>
            <a:off x="5422265" y="4964430"/>
            <a:ext cx="12496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相似比</a:t>
            </a:r>
          </a:p>
        </p:txBody>
      </p:sp>
      <p:sp>
        <p:nvSpPr>
          <p:cNvPr id="188429" name="Text Box 13"/>
          <p:cNvSpPr txBox="1"/>
          <p:nvPr/>
        </p:nvSpPr>
        <p:spPr>
          <a:xfrm>
            <a:off x="4751705" y="5559743"/>
            <a:ext cx="12496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相似比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86410" y="221615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1" name="Text Box 2"/>
          <p:cNvSpPr txBox="1"/>
          <p:nvPr/>
        </p:nvSpPr>
        <p:spPr>
          <a:xfrm>
            <a:off x="770255" y="832485"/>
            <a:ext cx="12261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复习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 Box 5"/>
          <p:cNvSpPr txBox="1"/>
          <p:nvPr/>
        </p:nvSpPr>
        <p:spPr>
          <a:xfrm>
            <a:off x="1504315" y="3185160"/>
            <a:ext cx="36404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、相似三角形的性质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8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8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8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8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8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8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8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8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8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8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188422" grpId="0"/>
      <p:bldP spid="7172" grpId="0"/>
      <p:bldP spid="11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af45f84b4924bc0b2ad231c4042d97b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09875" y="839470"/>
            <a:ext cx="4569460" cy="327787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89560" y="4535805"/>
            <a:ext cx="11904345" cy="2225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160"/>
              </a:lnSpc>
            </a:pPr>
            <a:r>
              <a:rPr lang="zh-CN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小明的妈妈过生日，小明提前预定了一个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寸的蛋糕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生日当天，小明去蛋糕店取蛋糕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（友情提示：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寸是蛋糕的直径哦）由于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蛋糕店</a:t>
            </a:r>
            <a:r>
              <a:rPr lang="zh-CN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的失误，把订的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12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寸的蛋糕做成了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寸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蛋糕店</a:t>
            </a:r>
            <a:r>
              <a:rPr lang="zh-CN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给的赔偿建议为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给两个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厚度与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寸的蛋糕厚度一样的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寸的蛋糕，请问</a:t>
            </a:r>
            <a:r>
              <a:rPr lang="zh-CN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这样做，能拿到和原来一样大的蛋糕吗？谈谈你的看法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377950" y="4451985"/>
            <a:ext cx="9845040" cy="1469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232025" y="1346200"/>
            <a:ext cx="74574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</a:t>
            </a:r>
            <a:r>
              <a:rPr lang="en-US" altLang="zh-CN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寸的蛋糕面积</a:t>
            </a:r>
            <a:r>
              <a:rPr lang="en-US" altLang="zh-CN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=1</a:t>
            </a:r>
            <a:r>
              <a:rPr lang="zh-CN" altLang="en-US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</a:t>
            </a:r>
            <a:r>
              <a:rPr lang="en-US" altLang="zh-CN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</a:t>
            </a:r>
            <a:r>
              <a:rPr lang="zh-CN" altLang="en-US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寸蛋糕的面积吗？</a:t>
            </a:r>
          </a:p>
        </p:txBody>
      </p:sp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487295" y="1886585"/>
          <a:ext cx="4076938" cy="82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r:id="rId3" imgW="1993900" imgH="393700" progId="Equation.KSEE3">
                  <p:embed/>
                </p:oleObj>
              </mc:Choice>
              <mc:Fallback>
                <p:oleObj r:id="rId3" imgW="19939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7295" y="1886585"/>
                        <a:ext cx="4076938" cy="82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496185" y="2673668"/>
          <a:ext cx="4464272" cy="82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r:id="rId5" imgW="2184400" imgH="393700" progId="Equation.KSEE3">
                  <p:embed/>
                </p:oleObj>
              </mc:Choice>
              <mc:Fallback>
                <p:oleObj r:id="rId5" imgW="21844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96185" y="2673668"/>
                        <a:ext cx="4464272" cy="82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377950" y="4584700"/>
            <a:ext cx="9616440" cy="1204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340"/>
              </a:lnSpc>
            </a:pPr>
            <a:r>
              <a:rPr lang="zh-CN" altLang="en-US" sz="28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当圆的半径扩大为</a:t>
            </a:r>
            <a:r>
              <a:rPr lang="en-US" altLang="zh-CN" sz="28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倍时，面积会扩大为</a:t>
            </a:r>
            <a:r>
              <a:rPr lang="en-US" altLang="zh-CN" sz="28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</a:t>
            </a:r>
            <a:r>
              <a:rPr lang="en-US" altLang="zh-CN" sz="28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8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那么当一个三角形的各边长扩大为原来的</a:t>
            </a:r>
            <a:r>
              <a:rPr lang="en-US" altLang="zh-CN" sz="28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倍时，面积会发生怎样的变化呢？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232025" y="3601085"/>
            <a:ext cx="4871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∴小明拿到的蛋糕比原来的小</a:t>
            </a:r>
            <a:r>
              <a:rPr lang="en-US" altLang="zh-CN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9" name="圆角矩形 31"/>
          <p:cNvSpPr/>
          <p:nvPr/>
        </p:nvSpPr>
        <p:spPr>
          <a:xfrm>
            <a:off x="545783" y="755650"/>
            <a:ext cx="1836737" cy="5905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一起探究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7" grpId="0"/>
      <p:bldP spid="9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8" name="Text Box 24"/>
          <p:cNvSpPr txBox="1"/>
          <p:nvPr/>
        </p:nvSpPr>
        <p:spPr>
          <a:xfrm>
            <a:off x="1608455" y="5009515"/>
            <a:ext cx="4500563" cy="15684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的相似比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 ______,</a:t>
            </a:r>
          </a:p>
          <a:p>
            <a:r>
              <a:rPr lang="en-US" altLang="zh-CN" sz="24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en-US" sz="24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</a:t>
            </a:r>
            <a:r>
              <a:rPr lang="en-US" altLang="zh-CN" sz="24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lang="zh-CN" altLang="en-US" sz="24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的面积比</a:t>
            </a:r>
            <a:r>
              <a:rPr lang="en-US" altLang="zh-CN" sz="24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=______</a:t>
            </a:r>
          </a:p>
          <a:p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的相似比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=______,</a:t>
            </a:r>
          </a:p>
          <a:p>
            <a:r>
              <a:rPr lang="en-US" altLang="zh-CN" sz="24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en-US" sz="24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</a:t>
            </a:r>
            <a:r>
              <a:rPr lang="en-US" altLang="zh-CN" sz="24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</a:t>
            </a:r>
            <a:r>
              <a:rPr lang="zh-CN" altLang="en-US" sz="24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的面积比</a:t>
            </a:r>
            <a:r>
              <a:rPr lang="en-US" altLang="zh-CN" sz="24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=______</a:t>
            </a:r>
          </a:p>
        </p:txBody>
      </p:sp>
      <p:sp>
        <p:nvSpPr>
          <p:cNvPr id="15369" name="AutoShape 3"/>
          <p:cNvSpPr/>
          <p:nvPr/>
        </p:nvSpPr>
        <p:spPr>
          <a:xfrm>
            <a:off x="2076768" y="3759200"/>
            <a:ext cx="792162" cy="684213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70" name="AutoShape 4"/>
          <p:cNvSpPr/>
          <p:nvPr/>
        </p:nvSpPr>
        <p:spPr>
          <a:xfrm>
            <a:off x="6758305" y="2516823"/>
            <a:ext cx="2374900" cy="2052637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371" name="AutoShape 5"/>
          <p:cNvSpPr/>
          <p:nvPr/>
        </p:nvSpPr>
        <p:spPr>
          <a:xfrm>
            <a:off x="3661093" y="3147378"/>
            <a:ext cx="1582737" cy="1368425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750" name="AutoShape 6"/>
          <p:cNvSpPr/>
          <p:nvPr/>
        </p:nvSpPr>
        <p:spPr>
          <a:xfrm>
            <a:off x="3675380" y="3828415"/>
            <a:ext cx="792163" cy="684213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751" name="AutoShape 7"/>
          <p:cNvSpPr/>
          <p:nvPr/>
        </p:nvSpPr>
        <p:spPr>
          <a:xfrm>
            <a:off x="4453255" y="3825240"/>
            <a:ext cx="792163" cy="684213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752" name="AutoShape 8"/>
          <p:cNvSpPr/>
          <p:nvPr/>
        </p:nvSpPr>
        <p:spPr>
          <a:xfrm>
            <a:off x="7164705" y="3204210"/>
            <a:ext cx="792163" cy="684213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753" name="AutoShape 9"/>
          <p:cNvSpPr/>
          <p:nvPr/>
        </p:nvSpPr>
        <p:spPr>
          <a:xfrm>
            <a:off x="4057968" y="3141028"/>
            <a:ext cx="792162" cy="684212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754" name="AutoShape 10"/>
          <p:cNvSpPr/>
          <p:nvPr/>
        </p:nvSpPr>
        <p:spPr>
          <a:xfrm>
            <a:off x="7555230" y="3883660"/>
            <a:ext cx="792163" cy="684213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755" name="AutoShape 11"/>
          <p:cNvSpPr/>
          <p:nvPr/>
        </p:nvSpPr>
        <p:spPr>
          <a:xfrm>
            <a:off x="8336280" y="3882073"/>
            <a:ext cx="792163" cy="684212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756" name="AutoShape 12"/>
          <p:cNvSpPr/>
          <p:nvPr/>
        </p:nvSpPr>
        <p:spPr>
          <a:xfrm>
            <a:off x="6758305" y="3885248"/>
            <a:ext cx="792163" cy="684212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757" name="AutoShape 13"/>
          <p:cNvSpPr/>
          <p:nvPr/>
        </p:nvSpPr>
        <p:spPr>
          <a:xfrm>
            <a:off x="7937818" y="3193098"/>
            <a:ext cx="792162" cy="684212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758" name="AutoShape 14"/>
          <p:cNvSpPr/>
          <p:nvPr/>
        </p:nvSpPr>
        <p:spPr>
          <a:xfrm>
            <a:off x="7550468" y="2531110"/>
            <a:ext cx="792162" cy="684213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760" name="Text Box 16"/>
          <p:cNvSpPr txBox="1"/>
          <p:nvPr/>
        </p:nvSpPr>
        <p:spPr>
          <a:xfrm>
            <a:off x="1860868" y="3759200"/>
            <a:ext cx="4318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31761" name="Text Box 17"/>
          <p:cNvSpPr txBox="1"/>
          <p:nvPr/>
        </p:nvSpPr>
        <p:spPr>
          <a:xfrm>
            <a:off x="3661093" y="3569653"/>
            <a:ext cx="4318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31762" name="Text Box 18"/>
          <p:cNvSpPr txBox="1"/>
          <p:nvPr/>
        </p:nvSpPr>
        <p:spPr>
          <a:xfrm>
            <a:off x="6829743" y="3250248"/>
            <a:ext cx="4318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31763" name="Text Box 19"/>
          <p:cNvSpPr txBox="1"/>
          <p:nvPr/>
        </p:nvSpPr>
        <p:spPr>
          <a:xfrm>
            <a:off x="4212590" y="4968240"/>
            <a:ext cx="10756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1∶2</a:t>
            </a:r>
          </a:p>
        </p:txBody>
      </p:sp>
      <p:sp>
        <p:nvSpPr>
          <p:cNvPr id="15385" name="Text Box 21"/>
          <p:cNvSpPr txBox="1"/>
          <p:nvPr/>
        </p:nvSpPr>
        <p:spPr>
          <a:xfrm>
            <a:off x="1860868" y="3064828"/>
            <a:ext cx="12954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5386" name="Text Box 22"/>
          <p:cNvSpPr txBox="1"/>
          <p:nvPr/>
        </p:nvSpPr>
        <p:spPr>
          <a:xfrm>
            <a:off x="4670743" y="3064828"/>
            <a:ext cx="12954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5387" name="Text Box 23"/>
          <p:cNvSpPr txBox="1"/>
          <p:nvPr/>
        </p:nvSpPr>
        <p:spPr>
          <a:xfrm>
            <a:off x="8426768" y="3064828"/>
            <a:ext cx="12954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31769" name="Text Box 25"/>
          <p:cNvSpPr txBox="1"/>
          <p:nvPr/>
        </p:nvSpPr>
        <p:spPr>
          <a:xfrm>
            <a:off x="4184650" y="5407660"/>
            <a:ext cx="10026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1∶4</a:t>
            </a:r>
          </a:p>
        </p:txBody>
      </p:sp>
      <p:sp>
        <p:nvSpPr>
          <p:cNvPr id="31770" name="Text Box 26"/>
          <p:cNvSpPr txBox="1"/>
          <p:nvPr/>
        </p:nvSpPr>
        <p:spPr>
          <a:xfrm>
            <a:off x="4185285" y="5771515"/>
            <a:ext cx="9931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1∶3</a:t>
            </a:r>
          </a:p>
        </p:txBody>
      </p:sp>
      <p:sp>
        <p:nvSpPr>
          <p:cNvPr id="31771" name="Text Box 27"/>
          <p:cNvSpPr txBox="1"/>
          <p:nvPr/>
        </p:nvSpPr>
        <p:spPr>
          <a:xfrm>
            <a:off x="4192905" y="6125845"/>
            <a:ext cx="10026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1∶9</a:t>
            </a:r>
          </a:p>
        </p:txBody>
      </p:sp>
      <p:sp>
        <p:nvSpPr>
          <p:cNvPr id="15391" name="Rectangle 6"/>
          <p:cNvSpPr/>
          <p:nvPr/>
        </p:nvSpPr>
        <p:spPr>
          <a:xfrm>
            <a:off x="791845" y="1069975"/>
            <a:ext cx="7207885" cy="12858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indent="0" algn="just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问题：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图中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(1)(2)(3)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分别是边长为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的等边三角形，回答以下问题：</a:t>
            </a:r>
          </a:p>
        </p:txBody>
      </p:sp>
      <p:sp>
        <p:nvSpPr>
          <p:cNvPr id="28688" name="Rectangle 16"/>
          <p:cNvSpPr/>
          <p:nvPr/>
        </p:nvSpPr>
        <p:spPr>
          <a:xfrm>
            <a:off x="6155055" y="5623878"/>
            <a:ext cx="3990975" cy="953135"/>
          </a:xfrm>
          <a:prstGeom prst="rect">
            <a:avLst/>
          </a:prstGeom>
          <a:noFill/>
          <a:ln w="28575" cap="flat" cmpd="sng">
            <a:solidFill>
              <a:srgbClr val="269999"/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结论：</a:t>
            </a:r>
            <a:r>
              <a:rPr lang="zh-CN" altLang="en-US" sz="280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相似三角形的面积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比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等于</a:t>
            </a:r>
            <a:r>
              <a:rPr lang="en-US" altLang="zh-CN" sz="280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__________</a:t>
            </a:r>
            <a:r>
              <a:rPr lang="zh-CN" altLang="en-US" sz="280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</p:txBody>
      </p:sp>
      <p:sp>
        <p:nvSpPr>
          <p:cNvPr id="28689" name="Rectangle 17"/>
          <p:cNvSpPr/>
          <p:nvPr/>
        </p:nvSpPr>
        <p:spPr>
          <a:xfrm>
            <a:off x="7606030" y="6000115"/>
            <a:ext cx="24187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相似比的平方</a:t>
            </a:r>
          </a:p>
        </p:txBody>
      </p:sp>
      <p:sp>
        <p:nvSpPr>
          <p:cNvPr id="15395" name="圆角矩形标注 1"/>
          <p:cNvSpPr/>
          <p:nvPr/>
        </p:nvSpPr>
        <p:spPr>
          <a:xfrm>
            <a:off x="44450" y="4531360"/>
            <a:ext cx="2212340" cy="514985"/>
          </a:xfrm>
          <a:prstGeom prst="wedgeRoundRectCallout">
            <a:avLst>
              <a:gd name="adj1" fmla="val 48682"/>
              <a:gd name="adj2" fmla="val 16091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有什么规律吗？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3" presetClass="entr" presetSubtype="1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" presetClass="entr" presetSubtype="10" fill="hold" grpId="9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8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6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5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7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" presetClass="exit" presetSubtype="4" fill="hold" grpId="10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2" presetClass="exit" presetSubtype="4" fill="hold" grpId="1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500"/>
                            </p:stCondLst>
                            <p:childTnLst>
                              <p:par>
                                <p:cTn id="62" presetID="2" presetClass="exit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1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8" grpId="0"/>
      <p:bldP spid="31750" grpId="1" animBg="1"/>
      <p:bldP spid="31751" grpId="2" animBg="1"/>
      <p:bldP spid="31752" grpId="3" animBg="1"/>
      <p:bldP spid="31753" grpId="4" animBg="1"/>
      <p:bldP spid="31754" grpId="5" animBg="1"/>
      <p:bldP spid="31755" grpId="6" animBg="1"/>
      <p:bldP spid="31756" grpId="7" animBg="1"/>
      <p:bldP spid="31757" grpId="8" animBg="1"/>
      <p:bldP spid="31758" grpId="9" animBg="1"/>
      <p:bldP spid="31760" grpId="10"/>
      <p:bldP spid="31761" grpId="11"/>
      <p:bldP spid="31763" grpId="12"/>
      <p:bldP spid="31769" grpId="13"/>
      <p:bldP spid="31770" grpId="14"/>
      <p:bldP spid="31771" grpId="15"/>
      <p:bldP spid="28688" grpId="16" animBg="1"/>
      <p:bldP spid="28689" grpId="17"/>
      <p:bldP spid="153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37"/>
          <p:cNvSpPr/>
          <p:nvPr/>
        </p:nvSpPr>
        <p:spPr>
          <a:xfrm>
            <a:off x="1296035" y="909955"/>
            <a:ext cx="5270500" cy="6076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证明：设△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，相似比为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k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endParaRPr lang="en-US" altLang="zh-CN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Wingdings" panose="05000000000000000000" pitchFamily="2" charset="2"/>
            </a:endParaRPr>
          </a:p>
        </p:txBody>
      </p:sp>
      <p:sp>
        <p:nvSpPr>
          <p:cNvPr id="6465" name="Rectangle 22"/>
          <p:cNvSpPr/>
          <p:nvPr/>
        </p:nvSpPr>
        <p:spPr>
          <a:xfrm>
            <a:off x="1266190" y="1456690"/>
            <a:ext cx="6411595" cy="5708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如图，分别作出△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ABC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和△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′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的高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AD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′.</a:t>
            </a:r>
          </a:p>
        </p:txBody>
      </p:sp>
      <p:sp>
        <p:nvSpPr>
          <p:cNvPr id="6466" name="Rectangle 22"/>
          <p:cNvSpPr/>
          <p:nvPr/>
        </p:nvSpPr>
        <p:spPr>
          <a:xfrm>
            <a:off x="1303020" y="2018665"/>
            <a:ext cx="6880225" cy="5708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∵△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ABC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和△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′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都是直角三角形，并且∠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=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∠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′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，</a:t>
            </a:r>
            <a:endParaRPr lang="en-US" altLang="zh-CN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Wingdings" panose="05000000000000000000" pitchFamily="2" charset="2"/>
            </a:endParaRPr>
          </a:p>
        </p:txBody>
      </p:sp>
      <p:sp>
        <p:nvSpPr>
          <p:cNvPr id="6467" name="Rectangle 22"/>
          <p:cNvSpPr/>
          <p:nvPr/>
        </p:nvSpPr>
        <p:spPr>
          <a:xfrm>
            <a:off x="1255395" y="2620645"/>
            <a:ext cx="25387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∴△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ABD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∽△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′.</a:t>
            </a:r>
          </a:p>
        </p:txBody>
      </p:sp>
      <p:grpSp>
        <p:nvGrpSpPr>
          <p:cNvPr id="17414" name="组合 2"/>
          <p:cNvGrpSpPr/>
          <p:nvPr/>
        </p:nvGrpSpPr>
        <p:grpSpPr>
          <a:xfrm>
            <a:off x="8362315" y="803910"/>
            <a:ext cx="2433320" cy="3600450"/>
            <a:chOff x="9600" y="3215"/>
            <a:chExt cx="3832" cy="5670"/>
          </a:xfrm>
        </p:grpSpPr>
        <p:sp>
          <p:nvSpPr>
            <p:cNvPr id="17415" name="等腰三角形 5"/>
            <p:cNvSpPr/>
            <p:nvPr/>
          </p:nvSpPr>
          <p:spPr>
            <a:xfrm>
              <a:off x="10785" y="3890"/>
              <a:ext cx="1670" cy="1440"/>
            </a:xfrm>
            <a:prstGeom prst="triangle">
              <a:avLst>
                <a:gd name="adj" fmla="val 28449"/>
              </a:avLst>
            </a:prstGeom>
            <a:noFill/>
            <a:ln w="25400" cap="flat" cmpd="sng">
              <a:solidFill>
                <a:srgbClr val="FF33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 lang="zh-CN" altLang="en-US" sz="2400" b="1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16" name="等腰三角形 6"/>
            <p:cNvSpPr/>
            <p:nvPr/>
          </p:nvSpPr>
          <p:spPr>
            <a:xfrm>
              <a:off x="10275" y="6027"/>
              <a:ext cx="2475" cy="2115"/>
            </a:xfrm>
            <a:prstGeom prst="triangle">
              <a:avLst>
                <a:gd name="adj" fmla="val 32361"/>
              </a:avLst>
            </a:prstGeom>
            <a:noFill/>
            <a:ln w="25400" cap="flat" cmpd="sng">
              <a:solidFill>
                <a:srgbClr val="0033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 lang="zh-CN" altLang="en-US" sz="2400" b="1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17" name="TextBox 7"/>
            <p:cNvSpPr txBox="1"/>
            <p:nvPr/>
          </p:nvSpPr>
          <p:spPr>
            <a:xfrm>
              <a:off x="11057" y="3215"/>
              <a:ext cx="610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endPara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18" name="TextBox 8"/>
            <p:cNvSpPr txBox="1"/>
            <p:nvPr/>
          </p:nvSpPr>
          <p:spPr>
            <a:xfrm>
              <a:off x="10222" y="5015"/>
              <a:ext cx="610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endPara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19" name="TextBox 9"/>
            <p:cNvSpPr txBox="1"/>
            <p:nvPr/>
          </p:nvSpPr>
          <p:spPr>
            <a:xfrm>
              <a:off x="12472" y="5015"/>
              <a:ext cx="610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endPara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20" name="TextBox 10"/>
            <p:cNvSpPr txBox="1"/>
            <p:nvPr/>
          </p:nvSpPr>
          <p:spPr>
            <a:xfrm>
              <a:off x="10644" y="5577"/>
              <a:ext cx="879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A′</a:t>
              </a:r>
              <a:endPara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21" name="TextBox 11"/>
            <p:cNvSpPr txBox="1"/>
            <p:nvPr/>
          </p:nvSpPr>
          <p:spPr>
            <a:xfrm>
              <a:off x="9600" y="7887"/>
              <a:ext cx="880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B′</a:t>
              </a:r>
              <a:endPara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22" name="TextBox 12"/>
            <p:cNvSpPr txBox="1"/>
            <p:nvPr/>
          </p:nvSpPr>
          <p:spPr>
            <a:xfrm>
              <a:off x="12652" y="7826"/>
              <a:ext cx="780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C′</a:t>
              </a:r>
              <a:endPara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cxnSp>
          <p:nvCxnSpPr>
            <p:cNvPr id="17423" name="直接连接符 14"/>
            <p:cNvCxnSpPr/>
            <p:nvPr/>
          </p:nvCxnSpPr>
          <p:spPr>
            <a:xfrm rot="5400000">
              <a:off x="10048" y="7098"/>
              <a:ext cx="2062" cy="17"/>
            </a:xfrm>
            <a:prstGeom prst="line">
              <a:avLst/>
            </a:prstGeom>
            <a:ln w="19050" cap="flat" cmpd="sng">
              <a:solidFill>
                <a:srgbClr val="FF33C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424" name="直接连接符 19"/>
            <p:cNvCxnSpPr/>
            <p:nvPr/>
          </p:nvCxnSpPr>
          <p:spPr>
            <a:xfrm rot="-5400000" flipH="1">
              <a:off x="10566" y="4593"/>
              <a:ext cx="1410" cy="15"/>
            </a:xfrm>
            <a:prstGeom prst="line">
              <a:avLst/>
            </a:prstGeom>
            <a:ln w="1905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7425" name="半闭框 21"/>
            <p:cNvSpPr/>
            <p:nvPr/>
          </p:nvSpPr>
          <p:spPr>
            <a:xfrm>
              <a:off x="10755" y="7767"/>
              <a:ext cx="337" cy="3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313" y="0"/>
                </a:cxn>
                <a:cxn ang="0">
                  <a:pos x="196454" y="17859"/>
                </a:cxn>
                <a:cxn ang="0">
                  <a:pos x="12501" y="17859"/>
                </a:cxn>
                <a:cxn ang="0">
                  <a:pos x="12501" y="201812"/>
                </a:cxn>
                <a:cxn ang="0">
                  <a:pos x="0" y="214313"/>
                </a:cxn>
              </a:cxnLst>
              <a:rect l="l" t="t" r="r" b="b"/>
              <a:pathLst>
                <a:path w="214312" h="214312">
                  <a:moveTo>
                    <a:pt x="0" y="0"/>
                  </a:moveTo>
                  <a:lnTo>
                    <a:pt x="214313" y="0"/>
                  </a:lnTo>
                  <a:lnTo>
                    <a:pt x="196454" y="17859"/>
                  </a:lnTo>
                  <a:lnTo>
                    <a:pt x="12501" y="17859"/>
                  </a:lnTo>
                  <a:lnTo>
                    <a:pt x="12501" y="201812"/>
                  </a:lnTo>
                  <a:lnTo>
                    <a:pt x="0" y="214313"/>
                  </a:lnTo>
                  <a:close/>
                </a:path>
              </a:pathLst>
            </a:cu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6" name="半闭框 22"/>
            <p:cNvSpPr/>
            <p:nvPr/>
          </p:nvSpPr>
          <p:spPr>
            <a:xfrm>
              <a:off x="11137" y="5067"/>
              <a:ext cx="112" cy="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437" y="0"/>
                </a:cxn>
                <a:cxn ang="0">
                  <a:pos x="68461" y="5953"/>
                </a:cxn>
                <a:cxn ang="0">
                  <a:pos x="4167" y="5953"/>
                </a:cxn>
                <a:cxn ang="0">
                  <a:pos x="4167" y="134541"/>
                </a:cxn>
                <a:cxn ang="0">
                  <a:pos x="0" y="142875"/>
                </a:cxn>
              </a:cxnLst>
              <a:rect l="l" t="t" r="r" b="b"/>
              <a:pathLst>
                <a:path w="71437" h="142875">
                  <a:moveTo>
                    <a:pt x="0" y="0"/>
                  </a:moveTo>
                  <a:lnTo>
                    <a:pt x="71437" y="0"/>
                  </a:lnTo>
                  <a:lnTo>
                    <a:pt x="68461" y="5953"/>
                  </a:lnTo>
                  <a:lnTo>
                    <a:pt x="4167" y="5953"/>
                  </a:lnTo>
                  <a:lnTo>
                    <a:pt x="4167" y="134541"/>
                  </a:lnTo>
                  <a:lnTo>
                    <a:pt x="0" y="142875"/>
                  </a:lnTo>
                  <a:close/>
                </a:path>
              </a:pathLst>
            </a:custGeom>
            <a:solidFill>
              <a:schemeClr val="tx1"/>
            </a:solidFill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7" name="TextBox 7"/>
            <p:cNvSpPr txBox="1"/>
            <p:nvPr/>
          </p:nvSpPr>
          <p:spPr>
            <a:xfrm>
              <a:off x="10945" y="5142"/>
              <a:ext cx="637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endPara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428" name="TextBox 10"/>
            <p:cNvSpPr txBox="1"/>
            <p:nvPr/>
          </p:nvSpPr>
          <p:spPr>
            <a:xfrm>
              <a:off x="10830" y="8165"/>
              <a:ext cx="1117" cy="7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D′</a:t>
              </a:r>
              <a:endPara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7429" name="文本框 4245"/>
          <p:cNvSpPr txBox="1"/>
          <p:nvPr/>
        </p:nvSpPr>
        <p:spPr>
          <a:xfrm>
            <a:off x="1265873" y="387985"/>
            <a:ext cx="51612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>
                <a:solidFill>
                  <a:srgbClr val="008080"/>
                </a:solidFill>
                <a:latin typeface="微软雅黑" panose="020B0503020204020204" charset="-122"/>
                <a:ea typeface="微软雅黑" panose="020B0503020204020204" charset="-122"/>
              </a:rPr>
              <a:t>想一想：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怎么证明这一结论呢？</a:t>
            </a:r>
          </a:p>
        </p:txBody>
      </p:sp>
      <p:sp>
        <p:nvSpPr>
          <p:cNvPr id="65621" name="Rectangle 22"/>
          <p:cNvSpPr/>
          <p:nvPr/>
        </p:nvSpPr>
        <p:spPr>
          <a:xfrm>
            <a:off x="1231900" y="3938270"/>
            <a:ext cx="25463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∵△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ABC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∽△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′.</a:t>
            </a:r>
          </a:p>
        </p:txBody>
      </p:sp>
      <p:graphicFrame>
        <p:nvGraphicFramePr>
          <p:cNvPr id="65623" name="对象 65622"/>
          <p:cNvGraphicFramePr>
            <a:graphicFrameLocks noChangeAspect="1"/>
          </p:cNvGraphicFramePr>
          <p:nvPr/>
        </p:nvGraphicFramePr>
        <p:xfrm>
          <a:off x="1302068" y="5291138"/>
          <a:ext cx="147955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r:id="rId3" imgW="736600" imgH="393700" progId="Equation.3">
                  <p:embed/>
                </p:oleObj>
              </mc:Choice>
              <mc:Fallback>
                <p:oleObj r:id="rId3" imgW="7366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2068" y="5291138"/>
                        <a:ext cx="1479550" cy="7826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625" name="对象 65624"/>
          <p:cNvGraphicFramePr>
            <a:graphicFrameLocks noChangeAspect="1"/>
          </p:cNvGraphicFramePr>
          <p:nvPr/>
        </p:nvGraphicFramePr>
        <p:xfrm>
          <a:off x="1295400" y="5676900"/>
          <a:ext cx="6045531" cy="13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r:id="rId5" imgW="3238500" imgH="736600" progId="Equation.3">
                  <p:embed/>
                </p:oleObj>
              </mc:Choice>
              <mc:Fallback>
                <p:oleObj r:id="rId5" imgW="3238500" imgH="736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5400" y="5676900"/>
                        <a:ext cx="6045531" cy="136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356995" y="4526915"/>
          <a:ext cx="19399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r:id="rId7" imgW="965200" imgH="393700" progId="Equation.3">
                  <p:embed/>
                </p:oleObj>
              </mc:Choice>
              <mc:Fallback>
                <p:oleObj r:id="rId7" imgW="9652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56995" y="4526915"/>
                        <a:ext cx="1939925" cy="7826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457325" y="3081020"/>
          <a:ext cx="1703070" cy="765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r:id="rId9" imgW="1739265" imgH="780415" progId="Equation.KSEE3">
                  <p:embed/>
                </p:oleObj>
              </mc:Choice>
              <mc:Fallback>
                <p:oleObj r:id="rId9" imgW="1739265" imgH="780415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57325" y="3081020"/>
                        <a:ext cx="1703070" cy="765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6465" grpId="1"/>
      <p:bldP spid="6466" grpId="2"/>
      <p:bldP spid="6467" grpId="3"/>
      <p:bldP spid="65621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AutoShape 3"/>
          <p:cNvSpPr/>
          <p:nvPr/>
        </p:nvSpPr>
        <p:spPr>
          <a:xfrm>
            <a:off x="2255520" y="3234373"/>
            <a:ext cx="792163" cy="684212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9" name="AutoShape 4"/>
          <p:cNvSpPr/>
          <p:nvPr/>
        </p:nvSpPr>
        <p:spPr>
          <a:xfrm>
            <a:off x="6804025" y="1977390"/>
            <a:ext cx="2374900" cy="2052638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50" name="AutoShape 5"/>
          <p:cNvSpPr/>
          <p:nvPr/>
        </p:nvSpPr>
        <p:spPr>
          <a:xfrm>
            <a:off x="3848100" y="2554923"/>
            <a:ext cx="1582738" cy="1368425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51" name="Rectangle 6"/>
          <p:cNvSpPr/>
          <p:nvPr/>
        </p:nvSpPr>
        <p:spPr>
          <a:xfrm>
            <a:off x="1317308" y="1092200"/>
            <a:ext cx="8280400" cy="11525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问题：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图中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(1)(2)(3)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分别是边长为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的等边三角形，它们都相似吗？</a:t>
            </a:r>
          </a:p>
        </p:txBody>
      </p:sp>
      <p:sp>
        <p:nvSpPr>
          <p:cNvPr id="10252" name="Rectangle 7"/>
          <p:cNvSpPr/>
          <p:nvPr/>
        </p:nvSpPr>
        <p:spPr>
          <a:xfrm>
            <a:off x="2317433" y="3923348"/>
            <a:ext cx="64452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</a:p>
        </p:txBody>
      </p:sp>
      <p:sp>
        <p:nvSpPr>
          <p:cNvPr id="10253" name="Rectangle 8"/>
          <p:cNvSpPr/>
          <p:nvPr/>
        </p:nvSpPr>
        <p:spPr>
          <a:xfrm>
            <a:off x="4319588" y="3918585"/>
            <a:ext cx="722312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</a:p>
        </p:txBody>
      </p:sp>
      <p:sp>
        <p:nvSpPr>
          <p:cNvPr id="10254" name="Rectangle 9"/>
          <p:cNvSpPr/>
          <p:nvPr/>
        </p:nvSpPr>
        <p:spPr>
          <a:xfrm>
            <a:off x="7742238" y="4025265"/>
            <a:ext cx="6400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</a:p>
        </p:txBody>
      </p:sp>
      <p:sp>
        <p:nvSpPr>
          <p:cNvPr id="10255" name="Text Box 10"/>
          <p:cNvSpPr txBox="1"/>
          <p:nvPr/>
        </p:nvSpPr>
        <p:spPr>
          <a:xfrm>
            <a:off x="2903220" y="3280410"/>
            <a:ext cx="422275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0256" name="Text Box 11"/>
          <p:cNvSpPr txBox="1"/>
          <p:nvPr/>
        </p:nvSpPr>
        <p:spPr>
          <a:xfrm>
            <a:off x="5041900" y="2981960"/>
            <a:ext cx="431800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0257" name="Text Box 12"/>
          <p:cNvSpPr txBox="1"/>
          <p:nvPr/>
        </p:nvSpPr>
        <p:spPr>
          <a:xfrm>
            <a:off x="8459788" y="2434590"/>
            <a:ext cx="431800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28686" name="Text Box 14"/>
          <p:cNvSpPr txBox="1"/>
          <p:nvPr/>
        </p:nvSpPr>
        <p:spPr>
          <a:xfrm>
            <a:off x="1385888" y="4396423"/>
            <a:ext cx="7559675" cy="18148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的相似比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=______,</a:t>
            </a:r>
          </a:p>
          <a:p>
            <a:r>
              <a:rPr lang="en-US" altLang="zh-CN" sz="280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en-US" sz="280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</a:t>
            </a:r>
            <a:r>
              <a:rPr lang="en-US" altLang="zh-CN" sz="280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lang="zh-CN" altLang="en-US" sz="280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的周长比</a:t>
            </a:r>
            <a:r>
              <a:rPr lang="en-US" altLang="zh-CN" sz="280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=______</a:t>
            </a:r>
            <a:r>
              <a:rPr lang="zh-CN" altLang="en-US" sz="280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的相似比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=______,</a:t>
            </a:r>
          </a:p>
          <a:p>
            <a:r>
              <a:rPr lang="en-US" altLang="zh-CN" sz="280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en-US" sz="280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</a:t>
            </a:r>
            <a:r>
              <a:rPr lang="en-US" altLang="zh-CN" sz="280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</a:t>
            </a:r>
            <a:r>
              <a:rPr lang="zh-CN" altLang="en-US" sz="280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的周长比</a:t>
            </a:r>
            <a:r>
              <a:rPr lang="en-US" altLang="zh-CN" sz="280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=______.</a:t>
            </a:r>
          </a:p>
        </p:txBody>
      </p:sp>
      <p:sp>
        <p:nvSpPr>
          <p:cNvPr id="28687" name="Text Box 15"/>
          <p:cNvSpPr txBox="1"/>
          <p:nvPr/>
        </p:nvSpPr>
        <p:spPr>
          <a:xfrm>
            <a:off x="4535805" y="4428490"/>
            <a:ext cx="9950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1∶2</a:t>
            </a:r>
          </a:p>
        </p:txBody>
      </p:sp>
      <p:sp>
        <p:nvSpPr>
          <p:cNvPr id="28688" name="Rectangle 16"/>
          <p:cNvSpPr/>
          <p:nvPr/>
        </p:nvSpPr>
        <p:spPr>
          <a:xfrm>
            <a:off x="6407150" y="4771073"/>
            <a:ext cx="3754438" cy="953135"/>
          </a:xfrm>
          <a:prstGeom prst="rect">
            <a:avLst/>
          </a:prstGeom>
          <a:noFill/>
          <a:ln w="28575" cap="flat" cmpd="sng">
            <a:solidFill>
              <a:srgbClr val="269999"/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结论：</a:t>
            </a:r>
            <a:r>
              <a:rPr lang="zh-CN" altLang="en-US" sz="280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相似三角形的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周长比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等于</a:t>
            </a:r>
            <a:r>
              <a:rPr lang="en-US" altLang="zh-CN" sz="280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</a:t>
            </a:r>
            <a:r>
              <a:rPr lang="zh-CN" altLang="en-US" sz="280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</p:txBody>
      </p:sp>
      <p:sp>
        <p:nvSpPr>
          <p:cNvPr id="28689" name="Rectangle 17"/>
          <p:cNvSpPr/>
          <p:nvPr/>
        </p:nvSpPr>
        <p:spPr>
          <a:xfrm>
            <a:off x="8221663" y="5193348"/>
            <a:ext cx="2159000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相似比</a:t>
            </a:r>
          </a:p>
        </p:txBody>
      </p:sp>
      <p:sp>
        <p:nvSpPr>
          <p:cNvPr id="28690" name="Rectangle 18"/>
          <p:cNvSpPr/>
          <p:nvPr/>
        </p:nvSpPr>
        <p:spPr>
          <a:xfrm>
            <a:off x="5253990" y="1870710"/>
            <a:ext cx="18573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（都相似）</a:t>
            </a:r>
          </a:p>
        </p:txBody>
      </p:sp>
      <p:sp>
        <p:nvSpPr>
          <p:cNvPr id="28691" name="Text Box 19"/>
          <p:cNvSpPr txBox="1"/>
          <p:nvPr/>
        </p:nvSpPr>
        <p:spPr>
          <a:xfrm>
            <a:off x="4521200" y="5292090"/>
            <a:ext cx="10128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1∶3</a:t>
            </a:r>
          </a:p>
        </p:txBody>
      </p:sp>
      <p:sp>
        <p:nvSpPr>
          <p:cNvPr id="28692" name="Text Box 20"/>
          <p:cNvSpPr txBox="1"/>
          <p:nvPr/>
        </p:nvSpPr>
        <p:spPr>
          <a:xfrm>
            <a:off x="4521200" y="4842510"/>
            <a:ext cx="11303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1∶2</a:t>
            </a:r>
          </a:p>
        </p:txBody>
      </p:sp>
      <p:sp>
        <p:nvSpPr>
          <p:cNvPr id="28693" name="Text Box 21"/>
          <p:cNvSpPr txBox="1"/>
          <p:nvPr/>
        </p:nvSpPr>
        <p:spPr>
          <a:xfrm>
            <a:off x="4521200" y="5668010"/>
            <a:ext cx="10223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1∶3</a:t>
            </a:r>
          </a:p>
        </p:txBody>
      </p:sp>
      <p:grpSp>
        <p:nvGrpSpPr>
          <p:cNvPr id="3" name="组合 3"/>
          <p:cNvGrpSpPr/>
          <p:nvPr/>
        </p:nvGrpSpPr>
        <p:grpSpPr>
          <a:xfrm>
            <a:off x="-71755" y="3343910"/>
            <a:ext cx="2090420" cy="647836"/>
            <a:chOff x="8611" y="7991"/>
            <a:chExt cx="4462" cy="1030"/>
          </a:xfrm>
        </p:grpSpPr>
        <p:sp>
          <p:nvSpPr>
            <p:cNvPr id="10268" name="圆角矩形标注 1"/>
            <p:cNvSpPr/>
            <p:nvPr/>
          </p:nvSpPr>
          <p:spPr>
            <a:xfrm>
              <a:off x="8673" y="7991"/>
              <a:ext cx="4400" cy="1030"/>
            </a:xfrm>
            <a:prstGeom prst="wedgeRoundRectCallout">
              <a:avLst>
                <a:gd name="adj1" fmla="val 49269"/>
                <a:gd name="adj2" fmla="val 173024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20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269" name="Rectangle 17"/>
            <p:cNvSpPr/>
            <p:nvPr/>
          </p:nvSpPr>
          <p:spPr>
            <a:xfrm>
              <a:off x="8611" y="8180"/>
              <a:ext cx="4421" cy="7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有什么规律吗？</a:t>
              </a:r>
            </a:p>
          </p:txBody>
        </p:sp>
      </p:grpSp>
      <p:sp>
        <p:nvSpPr>
          <p:cNvPr id="19" name="圆角矩形 31"/>
          <p:cNvSpPr/>
          <p:nvPr/>
        </p:nvSpPr>
        <p:spPr>
          <a:xfrm>
            <a:off x="776923" y="501650"/>
            <a:ext cx="1836737" cy="5905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一起探究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6" grpId="0"/>
      <p:bldP spid="28687" grpId="1"/>
      <p:bldP spid="28688" grpId="2" animBg="1"/>
      <p:bldP spid="28689" grpId="3"/>
      <p:bldP spid="28690" grpId="4"/>
      <p:bldP spid="28691" grpId="5"/>
      <p:bldP spid="28692" grpId="6"/>
      <p:bldP spid="28693" grpId="7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2" name="Rectangle 22"/>
          <p:cNvSpPr/>
          <p:nvPr/>
        </p:nvSpPr>
        <p:spPr>
          <a:xfrm>
            <a:off x="1574165" y="2646045"/>
            <a:ext cx="6643688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证明：设△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∽△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CN" sz="2800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1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CN" sz="2800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1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zh-CN" sz="2800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，相似比为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，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Wingdings" panose="05000000000000000000" pitchFamily="2" charset="2"/>
            </a:endParaRPr>
          </a:p>
        </p:txBody>
      </p:sp>
      <p:graphicFrame>
        <p:nvGraphicFramePr>
          <p:cNvPr id="4244" name="对象 4243"/>
          <p:cNvGraphicFramePr>
            <a:graphicFrameLocks noChangeAspect="1"/>
          </p:cNvGraphicFramePr>
          <p:nvPr/>
        </p:nvGraphicFramePr>
        <p:xfrm>
          <a:off x="2396490" y="4614863"/>
          <a:ext cx="7036750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r:id="rId3" imgW="2374265" imgH="228600" progId="Equation.3">
                  <p:embed/>
                </p:oleObj>
              </mc:Choice>
              <mc:Fallback>
                <p:oleObj r:id="rId3" imgW="2374265" imgH="228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6490" y="4614863"/>
                        <a:ext cx="7036750" cy="540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文本框 4245"/>
          <p:cNvSpPr txBox="1"/>
          <p:nvPr/>
        </p:nvSpPr>
        <p:spPr>
          <a:xfrm>
            <a:off x="1684020" y="1770380"/>
            <a:ext cx="631380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求证：相似三角形的周长比等于相似比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12294" name="等腰三角形 5"/>
          <p:cNvSpPr/>
          <p:nvPr/>
        </p:nvSpPr>
        <p:spPr>
          <a:xfrm>
            <a:off x="7330758" y="3362960"/>
            <a:ext cx="747712" cy="574675"/>
          </a:xfrm>
          <a:prstGeom prst="triangle">
            <a:avLst>
              <a:gd name="adj" fmla="val 79634"/>
            </a:avLst>
          </a:prstGeom>
          <a:noFill/>
          <a:ln w="25400" cap="flat" cmpd="sng">
            <a:solidFill>
              <a:srgbClr val="0033CC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295" name="等腰三角形 6"/>
          <p:cNvSpPr/>
          <p:nvPr/>
        </p:nvSpPr>
        <p:spPr>
          <a:xfrm>
            <a:off x="8697595" y="3167698"/>
            <a:ext cx="1108075" cy="844550"/>
          </a:xfrm>
          <a:prstGeom prst="triangle">
            <a:avLst>
              <a:gd name="adj" fmla="val 79634"/>
            </a:avLst>
          </a:prstGeom>
          <a:noFill/>
          <a:ln w="25400" cap="flat" cmpd="sng">
            <a:solidFill>
              <a:srgbClr val="0033CC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en-US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296" name="TextBox 7"/>
          <p:cNvSpPr txBox="1"/>
          <p:nvPr/>
        </p:nvSpPr>
        <p:spPr>
          <a:xfrm>
            <a:off x="7830820" y="3005773"/>
            <a:ext cx="3873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en-US" sz="2400" b="1" i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7" name="TextBox 8"/>
          <p:cNvSpPr txBox="1"/>
          <p:nvPr/>
        </p:nvSpPr>
        <p:spPr>
          <a:xfrm>
            <a:off x="6902133" y="3813810"/>
            <a:ext cx="3873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sz="2400" b="1" i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8" name="TextBox 9"/>
          <p:cNvSpPr txBox="1"/>
          <p:nvPr/>
        </p:nvSpPr>
        <p:spPr>
          <a:xfrm>
            <a:off x="7997508" y="3813810"/>
            <a:ext cx="3873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en-US" sz="2400" b="1" i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9" name="TextBox 11"/>
          <p:cNvSpPr txBox="1"/>
          <p:nvPr/>
        </p:nvSpPr>
        <p:spPr>
          <a:xfrm>
            <a:off x="9451658" y="2805748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zh-CN" altLang="en-US" sz="2400" b="1" baseline="-25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0" name="TextBox 12"/>
          <p:cNvSpPr txBox="1"/>
          <p:nvPr/>
        </p:nvSpPr>
        <p:spPr>
          <a:xfrm>
            <a:off x="8357870" y="3839210"/>
            <a:ext cx="506413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zh-CN" altLang="en-US" sz="2400" b="1" baseline="-25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1" name="TextBox 13"/>
          <p:cNvSpPr txBox="1"/>
          <p:nvPr/>
        </p:nvSpPr>
        <p:spPr>
          <a:xfrm>
            <a:off x="9724708" y="3839210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b="1" baseline="-250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zh-CN" altLang="en-US" sz="2400" b="1" baseline="-250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2" name="文本框 4245"/>
          <p:cNvSpPr txBox="1"/>
          <p:nvPr/>
        </p:nvSpPr>
        <p:spPr>
          <a:xfrm>
            <a:off x="1573848" y="1002348"/>
            <a:ext cx="51612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>
                <a:solidFill>
                  <a:srgbClr val="008080"/>
                </a:solidFill>
                <a:latin typeface="微软雅黑" panose="020B0503020204020204" charset="-122"/>
                <a:ea typeface="微软雅黑" panose="020B0503020204020204" charset="-122"/>
              </a:rPr>
              <a:t>想一想：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怎么证明这一结论呢？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630170" y="3427730"/>
          <a:ext cx="4298950" cy="909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5" imgW="1625600" imgH="431800" progId="Equation.3">
                  <p:embed/>
                </p:oleObj>
              </mc:Choice>
              <mc:Fallback>
                <p:oleObj r:id="rId5" imgW="1625600" imgH="431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0170" y="3427730"/>
                        <a:ext cx="4298950" cy="9099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351405" y="5327015"/>
          <a:ext cx="7993380" cy="909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7" imgW="3022600" imgH="431800" progId="Equation.3">
                  <p:embed/>
                </p:oleObj>
              </mc:Choice>
              <mc:Fallback>
                <p:oleObj r:id="rId7" imgW="3022600" imgH="431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51405" y="5327015"/>
                        <a:ext cx="7993380" cy="9099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2" grpId="0"/>
      <p:bldP spid="820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6151"/>
          <p:cNvSpPr txBox="1">
            <a:spLocks noChangeArrowheads="1"/>
          </p:cNvSpPr>
          <p:nvPr/>
        </p:nvSpPr>
        <p:spPr bwMode="auto">
          <a:xfrm>
            <a:off x="1374061" y="1224092"/>
            <a:ext cx="44500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相似三角形周长、面积的比</a:t>
            </a:r>
          </a:p>
        </p:txBody>
      </p:sp>
      <p:sp>
        <p:nvSpPr>
          <p:cNvPr id="7" name="Rectangle 50"/>
          <p:cNvSpPr>
            <a:spLocks noChangeArrowheads="1"/>
          </p:cNvSpPr>
          <p:nvPr/>
        </p:nvSpPr>
        <p:spPr bwMode="auto">
          <a:xfrm>
            <a:off x="2040255" y="3168015"/>
            <a:ext cx="640016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相似三角形面积的比等于相似比的平方</a:t>
            </a:r>
            <a:r>
              <a:rPr lang="en-US" altLang="zh-CN" sz="28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28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Rectangle 50"/>
          <p:cNvSpPr>
            <a:spLocks noChangeArrowheads="1"/>
          </p:cNvSpPr>
          <p:nvPr/>
        </p:nvSpPr>
        <p:spPr bwMode="auto">
          <a:xfrm>
            <a:off x="2040255" y="2121535"/>
            <a:ext cx="521843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相似三角形周长的比等于相似比</a:t>
            </a:r>
            <a:r>
              <a:rPr lang="en-US" altLang="zh-CN" sz="28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280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1396</Words>
  <Application>Microsoft Office PowerPoint</Application>
  <PresentationFormat>宽屏</PresentationFormat>
  <Paragraphs>153</Paragraphs>
  <Slides>19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黑体</vt:lpstr>
      <vt:lpstr>华文楷体</vt:lpstr>
      <vt:lpstr>宋体</vt:lpstr>
      <vt:lpstr>微软雅黑</vt:lpstr>
      <vt:lpstr>Arial</vt:lpstr>
      <vt:lpstr>Times New Roman</vt:lpstr>
      <vt:lpstr>Wingdings</vt:lpstr>
      <vt:lpstr>WWW.2PPT.COM
</vt:lpstr>
      <vt:lpstr>Equation.KSEE3</vt:lpstr>
      <vt:lpstr>Equation.3</vt:lpstr>
      <vt:lpstr>Equation.DSMT4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2021-07-01T14:31:00Z</cp:lastPrinted>
  <dcterms:created xsi:type="dcterms:W3CDTF">2021-07-01T14:31:00Z</dcterms:created>
  <dcterms:modified xsi:type="dcterms:W3CDTF">2023-01-16T14:30:01Z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9B92BF5D00D24F51872C14870522332D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