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777" r:id="rId2"/>
    <p:sldId id="779" r:id="rId3"/>
    <p:sldId id="780" r:id="rId4"/>
    <p:sldId id="781" r:id="rId5"/>
    <p:sldId id="782" r:id="rId6"/>
    <p:sldId id="783" r:id="rId7"/>
    <p:sldId id="810" r:id="rId8"/>
    <p:sldId id="784" r:id="rId9"/>
    <p:sldId id="785" r:id="rId10"/>
    <p:sldId id="786" r:id="rId11"/>
    <p:sldId id="787" r:id="rId12"/>
    <p:sldId id="788" r:id="rId13"/>
    <p:sldId id="790" r:id="rId14"/>
    <p:sldId id="791" r:id="rId15"/>
    <p:sldId id="820" r:id="rId16"/>
    <p:sldId id="821" r:id="rId17"/>
    <p:sldId id="822" r:id="rId18"/>
    <p:sldId id="823" r:id="rId19"/>
    <p:sldId id="824" r:id="rId20"/>
    <p:sldId id="825" r:id="rId21"/>
    <p:sldId id="826" r:id="rId22"/>
    <p:sldId id="806" r:id="rId23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umimoji="1"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00FF"/>
    <a:srgbClr val="FF0000"/>
    <a:srgbClr val="009999"/>
    <a:srgbClr val="CC0099"/>
    <a:srgbClr val="FFFFFF"/>
    <a:srgbClr val="99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116" d="100"/>
          <a:sy n="116" d="100"/>
        </p:scale>
        <p:origin x="-7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lnSpc>
                <a:spcPct val="100000"/>
              </a:lnSpc>
              <a:defRPr sz="1200" b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lnSpc>
                <a:spcPct val="100000"/>
              </a:lnSpc>
              <a:defRPr sz="1200" b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</p:spPr>
      </p:sp>
      <p:sp>
        <p:nvSpPr>
          <p:cNvPr id="133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dirty="0" smtClean="0"/>
              <a:t>单击此处编辑母版文本样式</a:t>
            </a:r>
          </a:p>
          <a:p>
            <a:pPr lvl="1"/>
            <a:r>
              <a:rPr lang="zh-CN" altLang="en-US" noProof="0" dirty="0" smtClean="0"/>
              <a:t>第二级</a:t>
            </a:r>
          </a:p>
          <a:p>
            <a:pPr lvl="2"/>
            <a:r>
              <a:rPr lang="zh-CN" altLang="en-US" noProof="0" dirty="0" smtClean="0"/>
              <a:t>第三级</a:t>
            </a:r>
          </a:p>
          <a:p>
            <a:pPr lvl="3"/>
            <a:r>
              <a:rPr lang="zh-CN" altLang="en-US" noProof="0" dirty="0" smtClean="0"/>
              <a:t>第四级</a:t>
            </a:r>
          </a:p>
          <a:p>
            <a:pPr lvl="4"/>
            <a:r>
              <a:rPr lang="zh-CN" altLang="en-US" noProof="0" dirty="0" smtClean="0"/>
              <a:t>第五级</a:t>
            </a:r>
          </a:p>
        </p:txBody>
      </p:sp>
      <p:sp>
        <p:nvSpPr>
          <p:cNvPr id="133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lnSpc>
                <a:spcPct val="100000"/>
              </a:lnSpc>
              <a:defRPr sz="1200" b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3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b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22389A27-CB8E-4F76-B71D-553F0B289AD3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535258-980A-4B56-91A9-4C61A2F1C807}" type="slidenum">
              <a:rPr lang="zh-CN" altLang="en-US" smtClean="0">
                <a:latin typeface="Arial" panose="020B0604020202020204" pitchFamily="34" charset="0"/>
                <a:ea typeface="宋体" panose="02010600030101010101" pitchFamily="2" charset="-122"/>
              </a:rPr>
              <a:t>8</a:t>
            </a:fld>
            <a:endParaRPr lang="zh-CN" altLang="en-US" smtClean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994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910F6C-88E5-4C45-8359-35A77586E3EE}" type="slidenum">
              <a:rPr lang="zh-CN" altLang="en-US" smtClean="0">
                <a:latin typeface="Arial" panose="020B0604020202020204" pitchFamily="34" charset="0"/>
                <a:ea typeface="宋体" panose="02010600030101010101" pitchFamily="2" charset="-122"/>
              </a:rPr>
              <a:t>9</a:t>
            </a:fld>
            <a:endParaRPr lang="zh-CN" altLang="en-US" smtClean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0963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0964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550834-AB4D-4A78-B33C-126D1E0EF43B}" type="slidenum">
              <a:rPr lang="zh-CN" altLang="en-US" smtClean="0">
                <a:latin typeface="Arial" panose="020B0604020202020204" pitchFamily="34" charset="0"/>
                <a:ea typeface="宋体" panose="02010600030101010101" pitchFamily="2" charset="-122"/>
              </a:rPr>
              <a:t>10</a:t>
            </a:fld>
            <a:endParaRPr lang="zh-CN" altLang="en-US" smtClean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fld id="{A414C263-474D-4B4A-8175-3A1C21DB94C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fld id="{970E10BC-4048-44D3-885F-420336AFE89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fld id="{7C7B6D2E-B37D-4FB0-855C-31F0CB8171C4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fld id="{459BA859-BB2F-45AA-A5C6-F8C259D6999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fld id="{45744FCB-9114-4C9D-8DF0-CFDB70ABBC85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fld id="{DAFC1E7D-0B0A-4397-B959-45ED521F8B4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fld id="{5FCB8865-B756-4882-A466-B745832B70FE}" type="datetime1">
              <a:rPr lang="zh-CN" altLang="en-US"/>
              <a:t>2023-01-16</a:t>
            </a:fld>
            <a:endParaRPr lang="zh-CN" altLang="en-US" sz="1800">
              <a:solidFill>
                <a:prstClr val="black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fld id="{EC385092-213A-44DB-BB3F-A000B8636A58}" type="slidenum">
              <a:rPr lang="zh-CN" altLang="en-US"/>
              <a:t>‹#›</a:t>
            </a:fld>
            <a:endParaRPr lang="zh-CN" altLang="en-US"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fld id="{09CAF1C4-F7AA-4C97-90E2-A6943ADAFCC7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fld id="{7AD917BC-1882-494E-9DC1-68C22C375DA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fld id="{34E47D00-E79B-4118-AFDD-F9279D31A523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fld id="{4BCB35AD-B4B9-43B2-9695-AF14DD095B2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fld id="{A737C2E6-88A5-4BEF-A365-8475AC09F474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fld id="{ABB26912-FF46-40CB-BDC5-79CD21AA277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fld id="{3438D9EE-CAF6-48CE-8FF5-15C93EB39D2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fld id="{2C55F914-88C9-4A8B-AB1E-0542BE2434F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fld id="{01012DF8-A327-4462-A631-14134A0B7D0A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fld id="{117AC992-39FF-4F8D-8F96-D4B79A5D844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fld id="{296B5D93-6548-485F-B333-891F3E8E0B17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fld id="{D306F6B0-1381-4BE0-867E-322AE639EAE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fld id="{7875A072-5488-497E-8A1F-27CF2F609217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fld id="{5A73B473-9160-4F0C-9B35-630451E5948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fld id="{10C42C2F-B35F-4FC6-BE58-FA04E160CF6B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10000"/>
              </a:lnSpc>
              <a:defRPr kumimoji="1" b="1"/>
            </a:lvl1pPr>
          </a:lstStyle>
          <a:p>
            <a:pPr>
              <a:defRPr/>
            </a:pPr>
            <a:fld id="{5763E7F3-A220-4D2D-BF4C-A58824FA4C2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 b="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D0F7CB9-D62F-46CC-A358-9EF4FA76C089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200" b="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kumimoji="0" sz="1200" b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05A5C7B0-2554-46C5-AE32-F142427EDDCF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D:\&#21021;&#20013;&#36164;&#28304;\&#20154;&#25945;&#29256;\&#35838;&#20214;\&#22806;&#30740;&#29256;&#20843;&#19979;Unit2\m2u1a3.mp3" TargetMode="External"/><Relationship Id="rId1" Type="http://schemas.microsoft.com/office/2007/relationships/media" Target="file:///D:\&#21021;&#20013;&#36164;&#28304;\&#20154;&#25945;&#29256;\&#35838;&#20214;\&#22806;&#30740;&#29256;&#20843;&#19979;Unit2\m2u1a3.mp3" TargetMode="External"/><Relationship Id="rId5" Type="http://schemas.openxmlformats.org/officeDocument/2006/relationships/image" Target="../media/image13.png"/><Relationship Id="rId4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D:\&#21021;&#20013;&#36164;&#28304;\&#20154;&#25945;&#29256;\&#35838;&#20214;\&#22806;&#30740;&#29256;&#20843;&#19979;Unit2\m2u1a1.mp3" TargetMode="External"/><Relationship Id="rId1" Type="http://schemas.microsoft.com/office/2007/relationships/media" Target="file:///D:\&#21021;&#20013;&#36164;&#28304;\&#20154;&#25945;&#29256;\&#35838;&#20214;\&#22806;&#30740;&#29256;&#20843;&#19979;Unit2\m2u1a1.mp3" TargetMode="External"/><Relationship Id="rId5" Type="http://schemas.openxmlformats.org/officeDocument/2006/relationships/image" Target="../media/image11.png"/><Relationship Id="rId4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D:\&#21021;&#20013;&#36164;&#28304;\&#20154;&#25945;&#29256;\&#35838;&#20214;\&#22806;&#30740;&#29256;&#20843;&#19979;Unit2\m2u1a2.mp3" TargetMode="External"/><Relationship Id="rId1" Type="http://schemas.microsoft.com/office/2007/relationships/media" Target="file:///D:\&#21021;&#20013;&#36164;&#28304;\&#20154;&#25945;&#29256;\&#35838;&#20214;\&#22806;&#30740;&#29256;&#20843;&#19979;Unit2\m2u1a2.mp3" TargetMode="Externa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组合 58"/>
          <p:cNvGrpSpPr/>
          <p:nvPr/>
        </p:nvGrpSpPr>
        <p:grpSpPr bwMode="auto">
          <a:xfrm>
            <a:off x="1979613" y="1019175"/>
            <a:ext cx="6286500" cy="608013"/>
            <a:chOff x="1835772" y="956710"/>
            <a:chExt cx="6286500" cy="609073"/>
          </a:xfrm>
        </p:grpSpPr>
        <p:sp>
          <p:nvSpPr>
            <p:cNvPr id="5" name="KSO_Shape"/>
            <p:cNvSpPr/>
            <p:nvPr/>
          </p:nvSpPr>
          <p:spPr>
            <a:xfrm>
              <a:off x="2305672" y="956710"/>
              <a:ext cx="4979987" cy="585218"/>
            </a:xfrm>
            <a:prstGeom prst="parallelogram">
              <a:avLst/>
            </a:prstGeom>
            <a:solidFill>
              <a:srgbClr val="8CBC00">
                <a:alpha val="8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4343" name="TextBox 3"/>
            <p:cNvSpPr>
              <a:spLocks noChangeArrowheads="1"/>
            </p:cNvSpPr>
            <p:nvPr/>
          </p:nvSpPr>
          <p:spPr bwMode="auto">
            <a:xfrm>
              <a:off x="1835772" y="980796"/>
              <a:ext cx="6286500" cy="58498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zh-CN" altLang="en-US" sz="3200">
                  <a:solidFill>
                    <a:srgbClr val="000000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初中英语外研版八年级下</a:t>
              </a:r>
            </a:p>
          </p:txBody>
        </p:sp>
      </p:grpSp>
      <p:sp>
        <p:nvSpPr>
          <p:cNvPr id="14339" name="TextBox 9"/>
          <p:cNvSpPr>
            <a:spLocks noChangeArrowheads="1"/>
          </p:cNvSpPr>
          <p:nvPr/>
        </p:nvSpPr>
        <p:spPr bwMode="auto">
          <a:xfrm>
            <a:off x="1026852" y="2024844"/>
            <a:ext cx="7351712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zh-CN" sz="3200" dirty="0">
                <a:solidFill>
                  <a:srgbClr val="000000"/>
                </a:solidFill>
                <a:sym typeface="Times New Roman" panose="02020603050405020304" pitchFamily="18" charset="0"/>
              </a:rPr>
              <a:t>Module2 Experiences</a:t>
            </a:r>
            <a:endParaRPr lang="zh-CN" altLang="en-US" sz="3200" dirty="0">
              <a:solidFill>
                <a:srgbClr val="000000"/>
              </a:solidFill>
              <a:sym typeface="Times New Roman" panose="02020603050405020304" pitchFamily="18" charset="0"/>
            </a:endParaRPr>
          </a:p>
        </p:txBody>
      </p:sp>
      <p:sp>
        <p:nvSpPr>
          <p:cNvPr id="14340" name="TextBox 10"/>
          <p:cNvSpPr>
            <a:spLocks noChangeArrowheads="1"/>
          </p:cNvSpPr>
          <p:nvPr/>
        </p:nvSpPr>
        <p:spPr bwMode="auto">
          <a:xfrm>
            <a:off x="1391444" y="2872003"/>
            <a:ext cx="6642100" cy="193899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zh-CN" sz="4000" dirty="0">
                <a:solidFill>
                  <a:srgbClr val="FF0000"/>
                </a:solidFill>
                <a:sym typeface="Times New Roman" panose="02020603050405020304" pitchFamily="18" charset="0"/>
              </a:rPr>
              <a:t>Unit1 I’ve also entered lots of speaking competitions.</a:t>
            </a:r>
          </a:p>
          <a:p>
            <a:pPr algn="ctr" eaLnBrk="1" hangingPunct="1"/>
            <a:r>
              <a:rPr lang="en-US" altLang="zh-CN" sz="4000" dirty="0">
                <a:solidFill>
                  <a:srgbClr val="FF0000"/>
                </a:solidFill>
                <a:sym typeface="Times New Roman" panose="02020603050405020304" pitchFamily="18" charset="0"/>
              </a:rPr>
              <a:t> </a:t>
            </a:r>
            <a:endParaRPr lang="zh-CN" altLang="en-US" sz="4000" dirty="0">
              <a:solidFill>
                <a:srgbClr val="FF0000"/>
              </a:solidFill>
              <a:sym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322842" y="5769260"/>
            <a:ext cx="275973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41338" y="1922463"/>
            <a:ext cx="600075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dirty="0"/>
              <a:t> 1. What is </a:t>
            </a:r>
            <a:r>
              <a:rPr lang="en-US" altLang="zh-CN" dirty="0" err="1"/>
              <a:t>Lingling</a:t>
            </a:r>
            <a:r>
              <a:rPr lang="en-US" altLang="zh-CN" dirty="0"/>
              <a:t> entering?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144588" y="2635250"/>
            <a:ext cx="7853432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dirty="0" smtClean="0">
                <a:solidFill>
                  <a:srgbClr val="FF0000"/>
                </a:solidFill>
              </a:rPr>
              <a:t>She </a:t>
            </a:r>
            <a:r>
              <a:rPr lang="en-US" altLang="zh-CN" dirty="0">
                <a:solidFill>
                  <a:srgbClr val="FF0000"/>
                </a:solidFill>
              </a:rPr>
              <a:t>is entering a speaking competition.</a:t>
            </a:r>
          </a:p>
        </p:txBody>
      </p:sp>
      <p:sp>
        <p:nvSpPr>
          <p:cNvPr id="13346" name="Text Box 34"/>
          <p:cNvSpPr txBox="1">
            <a:spLocks noChangeArrowheads="1"/>
          </p:cNvSpPr>
          <p:nvPr/>
        </p:nvSpPr>
        <p:spPr bwMode="auto">
          <a:xfrm>
            <a:off x="617538" y="3244850"/>
            <a:ext cx="7924800" cy="15208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en-US" altLang="zh-CN" dirty="0"/>
              <a:t>2. Who is going to enter the writing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dirty="0"/>
              <a:t>    competition?</a:t>
            </a:r>
          </a:p>
        </p:txBody>
      </p:sp>
      <p:sp>
        <p:nvSpPr>
          <p:cNvPr id="13347" name="Text Box 35"/>
          <p:cNvSpPr txBox="1">
            <a:spLocks noChangeArrowheads="1"/>
          </p:cNvSpPr>
          <p:nvPr/>
        </p:nvSpPr>
        <p:spPr bwMode="auto">
          <a:xfrm>
            <a:off x="1131888" y="4845050"/>
            <a:ext cx="131445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dirty="0">
                <a:solidFill>
                  <a:srgbClr val="FF0000"/>
                </a:solidFill>
              </a:rPr>
              <a:t>Tony.</a:t>
            </a:r>
          </a:p>
        </p:txBody>
      </p:sp>
      <p:sp>
        <p:nvSpPr>
          <p:cNvPr id="31750" name="TextBox 9"/>
          <p:cNvSpPr txBox="1">
            <a:spLocks noChangeArrowheads="1"/>
          </p:cNvSpPr>
          <p:nvPr/>
        </p:nvSpPr>
        <p:spPr bwMode="auto">
          <a:xfrm>
            <a:off x="823913" y="809625"/>
            <a:ext cx="80772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3200" dirty="0">
                <a:solidFill>
                  <a:srgbClr val="0000FF"/>
                </a:solidFill>
                <a:cs typeface="Times New Roman" panose="02020603050405020304" pitchFamily="18" charset="0"/>
              </a:rPr>
              <a:t>Listen and read, Answer the questions</a:t>
            </a:r>
            <a:endParaRPr lang="zh-CN" altLang="en-US" sz="3200" dirty="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pic>
        <p:nvPicPr>
          <p:cNvPr id="11" name="m2u1a3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7620000" y="917575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1752" name="组合 13"/>
          <p:cNvGrpSpPr/>
          <p:nvPr/>
        </p:nvGrpSpPr>
        <p:grpSpPr bwMode="auto">
          <a:xfrm>
            <a:off x="228600" y="815975"/>
            <a:ext cx="903288" cy="614363"/>
            <a:chOff x="3132610" y="5588000"/>
            <a:chExt cx="902097" cy="612834"/>
          </a:xfrm>
        </p:grpSpPr>
        <p:sp>
          <p:nvSpPr>
            <p:cNvPr id="31753" name="椭圆 9"/>
            <p:cNvSpPr>
              <a:spLocks noChangeArrowheads="1"/>
            </p:cNvSpPr>
            <p:nvPr/>
          </p:nvSpPr>
          <p:spPr bwMode="auto">
            <a:xfrm>
              <a:off x="3132610" y="5626105"/>
              <a:ext cx="626141" cy="574729"/>
            </a:xfrm>
            <a:prstGeom prst="ellipse">
              <a:avLst/>
            </a:prstGeom>
            <a:solidFill>
              <a:srgbClr val="92D050"/>
            </a:solidFill>
            <a:ln w="9525">
              <a:noFill/>
              <a:round/>
            </a:ln>
          </p:spPr>
          <p:txBody>
            <a:bodyPr/>
            <a:lstStyle/>
            <a:p>
              <a:pPr eaLnBrk="1" hangingPunct="1"/>
              <a:endParaRPr lang="zh-CN" altLang="en-US" sz="2000">
                <a:solidFill>
                  <a:srgbClr val="000000"/>
                </a:solidFill>
              </a:endParaRPr>
            </a:p>
          </p:txBody>
        </p:sp>
        <p:sp>
          <p:nvSpPr>
            <p:cNvPr id="31754" name="文本框 10"/>
            <p:cNvSpPr txBox="1">
              <a:spLocks noChangeArrowheads="1"/>
            </p:cNvSpPr>
            <p:nvPr/>
          </p:nvSpPr>
          <p:spPr bwMode="auto">
            <a:xfrm>
              <a:off x="3242545" y="5588000"/>
              <a:ext cx="792162" cy="5842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3200">
                  <a:solidFill>
                    <a:srgbClr val="7030A0"/>
                  </a:solidFill>
                </a:rPr>
                <a:t>3</a:t>
              </a:r>
              <a:endParaRPr lang="zh-CN" altLang="en-US" sz="3200">
                <a:solidFill>
                  <a:srgbClr val="7030A0"/>
                </a:solidFill>
              </a:endParaRPr>
            </a:p>
          </p:txBody>
        </p:sp>
      </p:grp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85266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13317" grpId="0"/>
      <p:bldP spid="13318" grpId="0"/>
      <p:bldP spid="13346" grpId="0"/>
      <p:bldP spid="133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517525" y="1973263"/>
            <a:ext cx="8661400" cy="10429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15000"/>
              </a:lnSpc>
            </a:pPr>
            <a:r>
              <a:rPr lang="en-US" altLang="zh-CN" sz="2800"/>
              <a:t>1. Have you ever won any prizes before?</a:t>
            </a:r>
          </a:p>
          <a:p>
            <a:pPr eaLnBrk="1" hangingPunct="1">
              <a:lnSpc>
                <a:spcPct val="115000"/>
              </a:lnSpc>
            </a:pPr>
            <a:r>
              <a:rPr lang="en-US" altLang="zh-CN" sz="2800"/>
              <a:t>2. I’ve always wanted to go on a dream holiday.</a:t>
            </a:r>
          </a:p>
        </p:txBody>
      </p:sp>
      <p:sp>
        <p:nvSpPr>
          <p:cNvPr id="32771" name="Text Box 11"/>
          <p:cNvSpPr txBox="1">
            <a:spLocks noChangeArrowheads="1"/>
          </p:cNvSpPr>
          <p:nvPr/>
        </p:nvSpPr>
        <p:spPr bwMode="auto">
          <a:xfrm>
            <a:off x="517525" y="685800"/>
            <a:ext cx="7696200" cy="1216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zh-CN" altLang="en-US" sz="3200">
                <a:solidFill>
                  <a:srgbClr val="0000FF"/>
                </a:solidFill>
                <a:latin typeface="Arial" panose="020B0604020202020204" pitchFamily="34" charset="0"/>
              </a:rPr>
              <a:t>看哪组在对话中所找的含有现在完成时的句子最多。</a:t>
            </a:r>
          </a:p>
        </p:txBody>
      </p:sp>
      <p:pic>
        <p:nvPicPr>
          <p:cNvPr id="32772" name="图片 9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24738" y="5262563"/>
            <a:ext cx="17272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484188" y="3092450"/>
            <a:ext cx="9220200" cy="3324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25000"/>
              </a:lnSpc>
            </a:pPr>
            <a:r>
              <a:rPr lang="en-US" altLang="zh-CN" sz="2800" dirty="0"/>
              <a:t>3. I’ve also entered lots of speaking  competitions,    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zh-CN" sz="2800" dirty="0"/>
              <a:t>    but haven’t won any prizes.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zh-CN" sz="2800" dirty="0"/>
              <a:t>4. I’ve stopped trying now.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zh-CN" sz="2800" dirty="0"/>
              <a:t>5. Have you ever thought about other kinds of 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zh-CN" sz="2800" dirty="0"/>
              <a:t>    competitions?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zh-CN" sz="2800" dirty="0"/>
              <a:t>6. But I haven’t travelled much.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969" name="Group 273"/>
          <p:cNvGraphicFramePr>
            <a:graphicFrameLocks noGrp="1"/>
          </p:cNvGraphicFramePr>
          <p:nvPr/>
        </p:nvGraphicFramePr>
        <p:xfrm>
          <a:off x="228600" y="1555750"/>
          <a:ext cx="8610600" cy="5068935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78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Name</a:t>
                      </a:r>
                      <a:endParaRPr kumimoji="0" lang="en-US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Experiences</a:t>
                      </a:r>
                      <a:endParaRPr kumimoji="0" lang="en-US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Yes 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No 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356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Lingling</a:t>
                      </a:r>
                      <a:endParaRPr kumimoji="0" lang="en-US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has won some prizes.</a:t>
                      </a:r>
                      <a:endParaRPr kumimoji="0" lang="en-US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429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has always wanted to go on a dream holiday.</a:t>
                      </a:r>
                      <a:endParaRPr kumimoji="0" lang="en-US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4293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Tony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has entered lots of speaking competitions.</a:t>
                      </a:r>
                      <a:endParaRPr kumimoji="0" lang="en-US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594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has won some prizes.</a:t>
                      </a:r>
                      <a:endParaRPr kumimoji="0" lang="en-US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2936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has travelled a lot.</a:t>
                      </a:r>
                      <a:endParaRPr kumimoji="0" lang="en-US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9955" name="Text Box 259"/>
          <p:cNvSpPr txBox="1">
            <a:spLocks noChangeArrowheads="1"/>
          </p:cNvSpPr>
          <p:nvPr/>
        </p:nvSpPr>
        <p:spPr bwMode="auto">
          <a:xfrm>
            <a:off x="7924800" y="2057400"/>
            <a:ext cx="914400" cy="9144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CN" sz="5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√</a:t>
            </a:r>
          </a:p>
        </p:txBody>
      </p:sp>
      <p:sp>
        <p:nvSpPr>
          <p:cNvPr id="29956" name="Text Box 260"/>
          <p:cNvSpPr txBox="1">
            <a:spLocks noChangeArrowheads="1"/>
          </p:cNvSpPr>
          <p:nvPr/>
        </p:nvSpPr>
        <p:spPr bwMode="auto">
          <a:xfrm>
            <a:off x="7086600" y="3048000"/>
            <a:ext cx="914400" cy="9144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CN" sz="5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√</a:t>
            </a:r>
          </a:p>
        </p:txBody>
      </p:sp>
      <p:sp>
        <p:nvSpPr>
          <p:cNvPr id="29957" name="Text Box 261"/>
          <p:cNvSpPr txBox="1">
            <a:spLocks noChangeArrowheads="1"/>
          </p:cNvSpPr>
          <p:nvPr/>
        </p:nvSpPr>
        <p:spPr bwMode="auto">
          <a:xfrm>
            <a:off x="7086600" y="4267200"/>
            <a:ext cx="914400" cy="9144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CN" sz="5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√</a:t>
            </a:r>
          </a:p>
        </p:txBody>
      </p:sp>
      <p:sp>
        <p:nvSpPr>
          <p:cNvPr id="29958" name="Text Box 262"/>
          <p:cNvSpPr txBox="1">
            <a:spLocks noChangeArrowheads="1"/>
          </p:cNvSpPr>
          <p:nvPr/>
        </p:nvSpPr>
        <p:spPr bwMode="auto">
          <a:xfrm>
            <a:off x="7924800" y="5029200"/>
            <a:ext cx="914400" cy="9144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CN" sz="5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√</a:t>
            </a:r>
          </a:p>
        </p:txBody>
      </p:sp>
      <p:sp>
        <p:nvSpPr>
          <p:cNvPr id="29959" name="Text Box 263"/>
          <p:cNvSpPr txBox="1">
            <a:spLocks noChangeArrowheads="1"/>
          </p:cNvSpPr>
          <p:nvPr/>
        </p:nvSpPr>
        <p:spPr bwMode="auto">
          <a:xfrm>
            <a:off x="7924800" y="5791200"/>
            <a:ext cx="914400" cy="9144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CN" sz="5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√</a:t>
            </a:r>
          </a:p>
        </p:txBody>
      </p:sp>
      <p:sp>
        <p:nvSpPr>
          <p:cNvPr id="33833" name="Text Box 267"/>
          <p:cNvSpPr txBox="1">
            <a:spLocks noChangeArrowheads="1"/>
          </p:cNvSpPr>
          <p:nvPr/>
        </p:nvSpPr>
        <p:spPr bwMode="auto">
          <a:xfrm>
            <a:off x="228600" y="487363"/>
            <a:ext cx="8153400" cy="1082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15000"/>
              </a:lnSpc>
            </a:pPr>
            <a:r>
              <a:rPr lang="en-US" altLang="zh-CN" sz="2800">
                <a:solidFill>
                  <a:srgbClr val="0000FF"/>
                </a:solidFill>
                <a:cs typeface="Times New Roman" panose="02020603050405020304" pitchFamily="18" charset="0"/>
              </a:rPr>
              <a:t>Now check (√) what Lingling and Tony have or have not done.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55" grpId="0" autoUpdateAnimBg="0"/>
      <p:bldP spid="29956" grpId="0" autoUpdateAnimBg="0"/>
      <p:bldP spid="29957" grpId="0" autoUpdateAnimBg="0"/>
      <p:bldP spid="29958" grpId="0" autoUpdateAnimBg="0"/>
      <p:bldP spid="2995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09600" y="2968625"/>
            <a:ext cx="8610600" cy="3194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20000"/>
              </a:lnSpc>
              <a:buFontTx/>
              <a:buAutoNum type="arabicPeriod"/>
            </a:pPr>
            <a:r>
              <a:rPr lang="en-US" altLang="zh-CN" sz="2800"/>
              <a:t> Her _______ was to study at a good </a:t>
            </a:r>
          </a:p>
          <a:p>
            <a:pPr marL="342900" indent="-342900" eaLnBrk="1" hangingPunct="1">
              <a:lnSpc>
                <a:spcPct val="120000"/>
              </a:lnSpc>
            </a:pPr>
            <a:r>
              <a:rPr lang="en-US" altLang="zh-CN" sz="2800"/>
              <a:t>    university one day.</a:t>
            </a:r>
          </a:p>
          <a:p>
            <a:pPr marL="342900" indent="-342900" eaLnBrk="1" hangingPunct="1">
              <a:lnSpc>
                <a:spcPct val="120000"/>
              </a:lnSpc>
            </a:pPr>
            <a:r>
              <a:rPr lang="en-US" altLang="zh-CN" sz="2800"/>
              <a:t>2. When I was in school, I won many ______ </a:t>
            </a:r>
          </a:p>
          <a:p>
            <a:pPr marL="342900" indent="-342900" eaLnBrk="1" hangingPunct="1">
              <a:lnSpc>
                <a:spcPct val="120000"/>
              </a:lnSpc>
            </a:pPr>
            <a:r>
              <a:rPr lang="en-US" altLang="zh-CN" sz="2800"/>
              <a:t>    for my writing.</a:t>
            </a:r>
          </a:p>
          <a:p>
            <a:pPr marL="342900" indent="-342900" eaLnBrk="1" hangingPunct="1">
              <a:lnSpc>
                <a:spcPct val="120000"/>
              </a:lnSpc>
            </a:pPr>
            <a:r>
              <a:rPr lang="en-US" altLang="zh-CN" sz="2800"/>
              <a:t>3. You must enter the music ___________!</a:t>
            </a:r>
          </a:p>
          <a:p>
            <a:pPr marL="342900" indent="-342900" eaLnBrk="1" hangingPunct="1">
              <a:lnSpc>
                <a:spcPct val="120000"/>
              </a:lnSpc>
            </a:pPr>
            <a:r>
              <a:rPr lang="en-US" altLang="zh-CN" sz="2800"/>
              <a:t>    You will beat everybody.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628650" y="2084388"/>
            <a:ext cx="7080250" cy="56515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zh-CN" sz="2800"/>
              <a:t>afford  competition  dream  invite  pity  prize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6364288" y="3965575"/>
            <a:ext cx="1100137" cy="565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zh-CN" sz="2800">
                <a:solidFill>
                  <a:srgbClr val="FF0000"/>
                </a:solidFill>
              </a:rPr>
              <a:t>prizes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887538" y="2935288"/>
            <a:ext cx="1176337" cy="565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zh-CN" sz="2800">
                <a:solidFill>
                  <a:srgbClr val="FF0000"/>
                </a:solidFill>
              </a:rPr>
              <a:t>dream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4914900" y="4956175"/>
            <a:ext cx="2000250" cy="565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zh-CN" sz="2800">
                <a:solidFill>
                  <a:srgbClr val="FF0000"/>
                </a:solidFill>
              </a:rPr>
              <a:t>competition</a:t>
            </a:r>
          </a:p>
        </p:txBody>
      </p:sp>
      <p:sp>
        <p:nvSpPr>
          <p:cNvPr id="34823" name="Text Box 20"/>
          <p:cNvSpPr txBox="1">
            <a:spLocks noChangeArrowheads="1"/>
          </p:cNvSpPr>
          <p:nvPr/>
        </p:nvSpPr>
        <p:spPr bwMode="auto">
          <a:xfrm>
            <a:off x="838200" y="685800"/>
            <a:ext cx="8534400" cy="1127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zh-CN" sz="2800">
                <a:solidFill>
                  <a:srgbClr val="0000FF"/>
                </a:solidFill>
                <a:cs typeface="Times New Roman" panose="02020603050405020304" pitchFamily="18" charset="0"/>
              </a:rPr>
              <a:t>Complete the sentences with the correct form of the words in the box.</a:t>
            </a:r>
          </a:p>
        </p:txBody>
      </p:sp>
      <p:grpSp>
        <p:nvGrpSpPr>
          <p:cNvPr id="34824" name="组合 13"/>
          <p:cNvGrpSpPr/>
          <p:nvPr/>
        </p:nvGrpSpPr>
        <p:grpSpPr bwMode="auto">
          <a:xfrm>
            <a:off x="163513" y="757238"/>
            <a:ext cx="903287" cy="614362"/>
            <a:chOff x="3132610" y="5588000"/>
            <a:chExt cx="902097" cy="612834"/>
          </a:xfrm>
        </p:grpSpPr>
        <p:sp>
          <p:nvSpPr>
            <p:cNvPr id="34825" name="椭圆 9"/>
            <p:cNvSpPr>
              <a:spLocks noChangeArrowheads="1"/>
            </p:cNvSpPr>
            <p:nvPr/>
          </p:nvSpPr>
          <p:spPr bwMode="auto">
            <a:xfrm>
              <a:off x="3132610" y="5626105"/>
              <a:ext cx="626141" cy="574729"/>
            </a:xfrm>
            <a:prstGeom prst="ellipse">
              <a:avLst/>
            </a:prstGeom>
            <a:solidFill>
              <a:srgbClr val="92D050"/>
            </a:solidFill>
            <a:ln w="9525">
              <a:noFill/>
              <a:round/>
            </a:ln>
          </p:spPr>
          <p:txBody>
            <a:bodyPr/>
            <a:lstStyle/>
            <a:p>
              <a:pPr eaLnBrk="1" hangingPunct="1"/>
              <a:endParaRPr lang="zh-CN" altLang="en-US" sz="2000">
                <a:solidFill>
                  <a:srgbClr val="000000"/>
                </a:solidFill>
              </a:endParaRPr>
            </a:p>
          </p:txBody>
        </p:sp>
        <p:sp>
          <p:nvSpPr>
            <p:cNvPr id="34826" name="文本框 10"/>
            <p:cNvSpPr txBox="1">
              <a:spLocks noChangeArrowheads="1"/>
            </p:cNvSpPr>
            <p:nvPr/>
          </p:nvSpPr>
          <p:spPr bwMode="auto">
            <a:xfrm>
              <a:off x="3242545" y="5588000"/>
              <a:ext cx="792162" cy="5842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3200">
                  <a:solidFill>
                    <a:srgbClr val="7030A0"/>
                  </a:solidFill>
                </a:rPr>
                <a:t>5</a:t>
              </a:r>
              <a:endParaRPr lang="zh-CN" altLang="en-US" sz="3200">
                <a:solidFill>
                  <a:srgbClr val="7030A0"/>
                </a:solidFill>
              </a:endParaRPr>
            </a:p>
          </p:txBody>
        </p:sp>
      </p:grp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3" grpId="0" animBg="1"/>
      <p:bldP spid="14346" grpId="0"/>
      <p:bldP spid="14350" grpId="0"/>
      <p:bldP spid="1435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334963" y="1905000"/>
            <a:ext cx="8656637" cy="3786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25000"/>
              </a:lnSpc>
            </a:pPr>
            <a:r>
              <a:rPr lang="en-US" altLang="zh-CN" sz="3200"/>
              <a:t>4. My family cannot ______ to buy a ticket for   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zh-CN" sz="3200"/>
              <a:t>    the match.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zh-CN" sz="3200"/>
              <a:t>5. It is a(n) _____ that you did not come to see  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zh-CN" sz="3200"/>
              <a:t>    the film with us.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zh-CN" sz="3200"/>
              <a:t>6. John ________ his new friends to his birthday 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zh-CN" sz="3200"/>
              <a:t>    party last week.</a:t>
            </a:r>
          </a:p>
        </p:txBody>
      </p:sp>
      <p:sp>
        <p:nvSpPr>
          <p:cNvPr id="35843" name="Text Box 4"/>
          <p:cNvSpPr txBox="1">
            <a:spLocks noChangeArrowheads="1"/>
          </p:cNvSpPr>
          <p:nvPr/>
        </p:nvSpPr>
        <p:spPr bwMode="auto">
          <a:xfrm>
            <a:off x="381000" y="990600"/>
            <a:ext cx="8061325" cy="633413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zh-CN" sz="3200"/>
              <a:t>afford  competition  dream  invite  pity  prize</a:t>
            </a:r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3979863" y="1995488"/>
            <a:ext cx="1277937" cy="5953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zh-CN" sz="3200">
                <a:solidFill>
                  <a:srgbClr val="FF0000"/>
                </a:solidFill>
              </a:rPr>
              <a:t>afford</a:t>
            </a:r>
          </a:p>
        </p:txBody>
      </p:sp>
      <p:sp>
        <p:nvSpPr>
          <p:cNvPr id="71688" name="Text Box 8"/>
          <p:cNvSpPr txBox="1">
            <a:spLocks noChangeArrowheads="1"/>
          </p:cNvSpPr>
          <p:nvPr/>
        </p:nvSpPr>
        <p:spPr bwMode="auto">
          <a:xfrm>
            <a:off x="2465388" y="3144838"/>
            <a:ext cx="866775" cy="5953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zh-CN" sz="3200">
                <a:solidFill>
                  <a:srgbClr val="FF0000"/>
                </a:solidFill>
              </a:rPr>
              <a:t>pity</a:t>
            </a:r>
          </a:p>
        </p:txBody>
      </p:sp>
      <p:sp>
        <p:nvSpPr>
          <p:cNvPr id="71690" name="Text Box 10"/>
          <p:cNvSpPr txBox="1">
            <a:spLocks noChangeArrowheads="1"/>
          </p:cNvSpPr>
          <p:nvPr/>
        </p:nvSpPr>
        <p:spPr bwMode="auto">
          <a:xfrm>
            <a:off x="1828800" y="4419600"/>
            <a:ext cx="1392238" cy="5953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zh-CN" sz="3200">
                <a:solidFill>
                  <a:srgbClr val="FF0000"/>
                </a:solidFill>
              </a:rPr>
              <a:t>invited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7" grpId="0"/>
      <p:bldP spid="71688" grpId="0"/>
      <p:bldP spid="7169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81000" y="2209800"/>
            <a:ext cx="8686800" cy="36385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342900" indent="-3429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indent="0" eaLnBrk="1" hangingPunct="1">
              <a:lnSpc>
                <a:spcPct val="120000"/>
              </a:lnSpc>
              <a:defRPr/>
            </a:pPr>
            <a:r>
              <a:rPr lang="en-US" altLang="zh-CN" sz="32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enter</a:t>
            </a:r>
            <a:r>
              <a:rPr lang="zh-CN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表示“参加，报名”。还表示“进入”。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zh-CN" altLang="en-US" sz="3200" dirty="0" smtClean="0">
                <a:latin typeface="Times New Roman" panose="02020603050405020304" pitchFamily="18" charset="0"/>
              </a:rPr>
              <a:t>例  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Several of the world’s finest runners 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CN" sz="3200" dirty="0" smtClean="0">
                <a:latin typeface="Times New Roman" panose="02020603050405020304" pitchFamily="18" charset="0"/>
              </a:rPr>
              <a:t>       have </a:t>
            </a:r>
            <a:r>
              <a:rPr lang="en-US" altLang="zh-CN" sz="3200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entered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the race. </a:t>
            </a:r>
            <a:r>
              <a:rPr lang="zh-CN" altLang="en-US" sz="3200" dirty="0" smtClean="0">
                <a:latin typeface="Times New Roman" panose="02020603050405020304" pitchFamily="18" charset="0"/>
              </a:rPr>
              <a:t>几名世界最优秀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zh-CN" altLang="en-US" sz="3200" dirty="0" smtClean="0">
                <a:latin typeface="Times New Roman" panose="02020603050405020304" pitchFamily="18" charset="0"/>
              </a:rPr>
              <a:t>       的运动员已报名参加比赛。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zh-CN" altLang="en-US" sz="3200" dirty="0" smtClean="0">
                <a:latin typeface="Times New Roman" panose="02020603050405020304" pitchFamily="18" charset="0"/>
              </a:rPr>
              <a:t>      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The thieves </a:t>
            </a:r>
            <a:r>
              <a:rPr lang="en-US" altLang="zh-CN" sz="3200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entered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the building by the 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CN" sz="3200" dirty="0" smtClean="0">
                <a:latin typeface="Times New Roman" panose="02020603050405020304" pitchFamily="18" charset="0"/>
              </a:rPr>
              <a:t>       back door.  </a:t>
            </a:r>
            <a:r>
              <a:rPr lang="zh-CN" altLang="en-US" sz="3200" dirty="0" smtClean="0">
                <a:latin typeface="Times New Roman" panose="02020603050405020304" pitchFamily="18" charset="0"/>
              </a:rPr>
              <a:t>小偷从后门进入大楼。</a:t>
            </a:r>
          </a:p>
        </p:txBody>
      </p:sp>
      <p:sp>
        <p:nvSpPr>
          <p:cNvPr id="21507" name="椭圆 5"/>
          <p:cNvSpPr>
            <a:spLocks noChangeArrowheads="1"/>
          </p:cNvSpPr>
          <p:nvPr/>
        </p:nvSpPr>
        <p:spPr bwMode="auto">
          <a:xfrm>
            <a:off x="179388" y="447675"/>
            <a:ext cx="2808287" cy="604838"/>
          </a:xfrm>
          <a:prstGeom prst="ellipse">
            <a:avLst/>
          </a:prstGeom>
          <a:gradFill rotWithShape="1">
            <a:gsLst>
              <a:gs pos="0">
                <a:srgbClr val="EAC112"/>
              </a:gs>
              <a:gs pos="100000">
                <a:srgbClr val="F57C89"/>
              </a:gs>
            </a:gsLst>
            <a:lin ang="2700000" scaled="1"/>
          </a:gradFill>
          <a:ln w="9525">
            <a:noFill/>
            <a:miter lim="800000"/>
          </a:ln>
        </p:spPr>
        <p:txBody>
          <a:bodyPr wrap="none" anchor="ctr"/>
          <a:lstStyle/>
          <a:p>
            <a:pPr algn="ctr" eaLnBrk="1" hangingPunct="1"/>
            <a:r>
              <a:rPr lang="zh-CN" altLang="en-US" sz="2800" dirty="0">
                <a:solidFill>
                  <a:srgbClr val="000000"/>
                </a:solidFill>
                <a:sym typeface="Times New Roman" panose="02020603050405020304" pitchFamily="18" charset="0"/>
              </a:rPr>
              <a:t>Language points</a:t>
            </a:r>
            <a:endParaRPr lang="zh-CN" altLang="en-US" sz="18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1508" name="矩形 4"/>
          <p:cNvSpPr>
            <a:spLocks noChangeArrowheads="1"/>
          </p:cNvSpPr>
          <p:nvPr/>
        </p:nvSpPr>
        <p:spPr bwMode="auto">
          <a:xfrm>
            <a:off x="381000" y="1371600"/>
            <a:ext cx="7897813" cy="6985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en-US" altLang="zh-CN" dirty="0"/>
              <a:t> I am </a:t>
            </a:r>
            <a:r>
              <a:rPr lang="en-US" altLang="zh-CN" dirty="0">
                <a:solidFill>
                  <a:srgbClr val="FF0000"/>
                </a:solidFill>
              </a:rPr>
              <a:t>enter</a:t>
            </a:r>
            <a:r>
              <a:rPr lang="en-US" altLang="zh-CN" dirty="0"/>
              <a:t>ing a competition.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0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07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68425"/>
            <a:ext cx="8229600" cy="64770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dream </a:t>
            </a:r>
            <a:r>
              <a:rPr lang="en-US" altLang="zh-CN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梦；梦想（只用于名词前）梦寐以求的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v.</a:t>
            </a:r>
            <a:r>
              <a:rPr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dreamed, dreamed/dreamt, dreamt </a:t>
            </a:r>
            <a:r>
              <a:rPr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做梦，梦到，梦想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e.g. I had a strange</a:t>
            </a:r>
            <a:r>
              <a:rPr lang="en-US" altLang="zh-CN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dream </a:t>
            </a:r>
            <a:r>
              <a:rPr lang="en-US" altLang="zh-CN" b="1" dirty="0" smtClean="0">
                <a:latin typeface="Times New Roman" panose="02020603050405020304" pitchFamily="18" charset="0"/>
              </a:rPr>
              <a:t>last night.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      </a:t>
            </a:r>
            <a:r>
              <a:rPr lang="zh-CN" altLang="en-US" b="1" dirty="0" smtClean="0">
                <a:latin typeface="Times New Roman" panose="02020603050405020304" pitchFamily="18" charset="0"/>
              </a:rPr>
              <a:t>我昨晚做了个奇怪的梦。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b="1" dirty="0" smtClean="0">
                <a:latin typeface="Times New Roman" panose="02020603050405020304" pitchFamily="18" charset="0"/>
              </a:rPr>
              <a:t>      </a:t>
            </a:r>
            <a:r>
              <a:rPr lang="en-US" altLang="zh-CN" b="1" dirty="0" smtClean="0">
                <a:latin typeface="Times New Roman" panose="02020603050405020304" pitchFamily="18" charset="0"/>
              </a:rPr>
              <a:t>I </a:t>
            </a:r>
            <a:r>
              <a:rPr lang="en-US" altLang="zh-CN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dreamt</a:t>
            </a:r>
            <a:r>
              <a:rPr lang="en-US" altLang="zh-CN" b="1" dirty="0" smtClean="0">
                <a:latin typeface="Times New Roman" panose="02020603050405020304" pitchFamily="18" charset="0"/>
              </a:rPr>
              <a:t> I was flying to the moon at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      this time of yesterday.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      </a:t>
            </a:r>
            <a:r>
              <a:rPr lang="zh-CN" altLang="en-US" b="1" dirty="0" smtClean="0">
                <a:latin typeface="Times New Roman" panose="02020603050405020304" pitchFamily="18" charset="0"/>
              </a:rPr>
              <a:t>昨晚的这个时候我梦见我正飞往月球。</a:t>
            </a:r>
          </a:p>
        </p:txBody>
      </p:sp>
      <p:sp>
        <p:nvSpPr>
          <p:cNvPr id="22531" name="矩形 2"/>
          <p:cNvSpPr>
            <a:spLocks noChangeArrowheads="1"/>
          </p:cNvSpPr>
          <p:nvPr/>
        </p:nvSpPr>
        <p:spPr bwMode="auto">
          <a:xfrm>
            <a:off x="392113" y="739775"/>
            <a:ext cx="7897812" cy="63182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zh-CN" sz="3200" dirty="0"/>
              <a:t>2. The first prize is “My</a:t>
            </a:r>
            <a:r>
              <a:rPr lang="en-US" altLang="zh-CN" sz="3200" dirty="0">
                <a:solidFill>
                  <a:srgbClr val="FF3300"/>
                </a:solidFill>
              </a:rPr>
              <a:t> dream</a:t>
            </a:r>
            <a:r>
              <a:rPr lang="en-US" altLang="zh-CN" sz="3200" dirty="0"/>
              <a:t> holiday”.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457200" y="1555750"/>
            <a:ext cx="8077200" cy="4616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800">
                <a:solidFill>
                  <a:srgbClr val="0000FF"/>
                </a:solidFill>
              </a:rPr>
              <a:t>ever</a:t>
            </a:r>
            <a:r>
              <a:rPr lang="zh-CN" altLang="en-US" sz="2800">
                <a:solidFill>
                  <a:srgbClr val="0000FF"/>
                </a:solidFill>
              </a:rPr>
              <a:t>表示“曾经”。</a:t>
            </a:r>
            <a:r>
              <a:rPr lang="zh-CN" altLang="en-US" sz="2800"/>
              <a:t>是现在完成时的标志。通常   </a:t>
            </a:r>
            <a:endParaRPr lang="en-US" altLang="zh-CN" sz="2800"/>
          </a:p>
          <a:p>
            <a:pPr eaLnBrk="1" hangingPunct="1">
              <a:lnSpc>
                <a:spcPct val="150000"/>
              </a:lnSpc>
            </a:pPr>
            <a:r>
              <a:rPr lang="zh-CN" altLang="en-US" sz="2800"/>
              <a:t>用于一般疑问句中。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>
                <a:solidFill>
                  <a:srgbClr val="0000FF"/>
                </a:solidFill>
              </a:rPr>
              <a:t>“</a:t>
            </a:r>
            <a:r>
              <a:rPr lang="en-US" altLang="zh-CN" sz="2800">
                <a:solidFill>
                  <a:srgbClr val="0000FF"/>
                </a:solidFill>
              </a:rPr>
              <a:t>have/has sb. ever + </a:t>
            </a:r>
            <a:r>
              <a:rPr lang="zh-CN" altLang="en-US" sz="2800">
                <a:solidFill>
                  <a:srgbClr val="0000FF"/>
                </a:solidFill>
              </a:rPr>
              <a:t>过去分词”，用于询问某   </a:t>
            </a:r>
            <a:endParaRPr lang="en-US" altLang="zh-CN" sz="2800">
              <a:solidFill>
                <a:srgbClr val="0000FF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800">
                <a:solidFill>
                  <a:srgbClr val="0000FF"/>
                </a:solidFill>
              </a:rPr>
              <a:t>人过去的经历。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/>
              <a:t>e.g. —Have you </a:t>
            </a:r>
            <a:r>
              <a:rPr lang="en-US" altLang="zh-CN" sz="2800">
                <a:solidFill>
                  <a:srgbClr val="FF3300"/>
                </a:solidFill>
              </a:rPr>
              <a:t>ever </a:t>
            </a:r>
            <a:r>
              <a:rPr lang="en-US" altLang="zh-CN" sz="2800"/>
              <a:t>been to Paris?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/>
              <a:t>       —No, never. / Yes, I have.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/>
              <a:t>       —</a:t>
            </a:r>
            <a:r>
              <a:rPr lang="zh-CN" altLang="en-US" sz="2800"/>
              <a:t>你去过巴黎吗？ </a:t>
            </a:r>
            <a:r>
              <a:rPr lang="en-US" altLang="zh-CN" sz="2800"/>
              <a:t>—</a:t>
            </a:r>
            <a:r>
              <a:rPr lang="en-US" altLang="zh-CN" sz="2800">
                <a:latin typeface="Arial" panose="020B0604020202020204" pitchFamily="34" charset="0"/>
              </a:rPr>
              <a:t> </a:t>
            </a:r>
            <a:r>
              <a:rPr lang="zh-CN" altLang="en-US" sz="2800"/>
              <a:t>没有</a:t>
            </a:r>
            <a:r>
              <a:rPr lang="en-US" altLang="zh-CN" sz="2800"/>
              <a:t>/ </a:t>
            </a:r>
            <a:r>
              <a:rPr lang="zh-CN" altLang="en-US" sz="2800"/>
              <a:t>去过。</a:t>
            </a:r>
          </a:p>
        </p:txBody>
      </p:sp>
      <p:sp>
        <p:nvSpPr>
          <p:cNvPr id="23555" name="矩形 2"/>
          <p:cNvSpPr>
            <a:spLocks noChangeArrowheads="1"/>
          </p:cNvSpPr>
          <p:nvPr/>
        </p:nvSpPr>
        <p:spPr bwMode="auto">
          <a:xfrm>
            <a:off x="484188" y="717550"/>
            <a:ext cx="7897812" cy="74295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3200"/>
              <a:t>3. Have you </a:t>
            </a:r>
            <a:r>
              <a:rPr lang="en-US" altLang="zh-CN" sz="3200">
                <a:solidFill>
                  <a:srgbClr val="FF0000"/>
                </a:solidFill>
              </a:rPr>
              <a:t>ever</a:t>
            </a:r>
            <a:r>
              <a:rPr lang="en-US" altLang="zh-CN" sz="3200"/>
              <a:t> won any prizes before?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7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7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7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778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78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778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610600" cy="64008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endParaRPr lang="en-US" altLang="zh-CN" b="1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afford </a:t>
            </a:r>
            <a:r>
              <a:rPr lang="en-US" altLang="zh-CN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  <a:r>
              <a:rPr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（有财力）付得起，买得起常与</a:t>
            </a:r>
            <a:r>
              <a:rPr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can, could, able to </a:t>
            </a:r>
            <a:r>
              <a:rPr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连用。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b="1" dirty="0" smtClean="0">
                <a:latin typeface="Times New Roman" panose="02020603050405020304" pitchFamily="18" charset="0"/>
              </a:rPr>
              <a:t>e.g. I just can’t </a:t>
            </a:r>
            <a:r>
              <a:rPr lang="en-US" altLang="zh-CN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afford</a:t>
            </a:r>
            <a:r>
              <a:rPr lang="en-US" altLang="zh-CN" b="1" dirty="0" smtClean="0">
                <a:latin typeface="Times New Roman" panose="02020603050405020304" pitchFamily="18" charset="0"/>
              </a:rPr>
              <a:t> the time. </a:t>
            </a:r>
            <a:r>
              <a:rPr lang="zh-CN" altLang="en-US" b="1" dirty="0" smtClean="0">
                <a:latin typeface="Times New Roman" panose="02020603050405020304" pitchFamily="18" charset="0"/>
              </a:rPr>
              <a:t>我花不起这个时间。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b="1" dirty="0" smtClean="0">
                <a:latin typeface="Times New Roman" panose="02020603050405020304" pitchFamily="18" charset="0"/>
              </a:rPr>
              <a:t>我已经不再尝试了。</a:t>
            </a:r>
            <a:endParaRPr lang="en-US" altLang="zh-CN" b="1" dirty="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endParaRPr lang="zh-CN" altLang="en-US" b="1" dirty="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stop doing </a:t>
            </a:r>
            <a:r>
              <a:rPr lang="en-US" altLang="zh-CN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  <a:r>
              <a:rPr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表示“停止正在做的事情”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stop to do </a:t>
            </a:r>
            <a:r>
              <a:rPr lang="en-US" altLang="zh-CN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  <a:r>
              <a:rPr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表示“停下正在做的事去做另件事”</a:t>
            </a:r>
          </a:p>
        </p:txBody>
      </p:sp>
      <p:sp>
        <p:nvSpPr>
          <p:cNvPr id="24579" name="矩形 2"/>
          <p:cNvSpPr>
            <a:spLocks noChangeArrowheads="1"/>
          </p:cNvSpPr>
          <p:nvPr/>
        </p:nvSpPr>
        <p:spPr bwMode="auto">
          <a:xfrm>
            <a:off x="457200" y="515938"/>
            <a:ext cx="7897813" cy="627062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zh-CN" sz="3200"/>
              <a:t>4. But I can’t </a:t>
            </a:r>
            <a:r>
              <a:rPr lang="en-US" altLang="zh-CN" sz="3200">
                <a:solidFill>
                  <a:srgbClr val="FF3300"/>
                </a:solidFill>
              </a:rPr>
              <a:t>afford</a:t>
            </a:r>
            <a:r>
              <a:rPr lang="en-US" altLang="zh-CN" sz="3200"/>
              <a:t> it. </a:t>
            </a:r>
            <a:endParaRPr lang="zh-CN" altLang="en-US" sz="3200"/>
          </a:p>
        </p:txBody>
      </p:sp>
      <p:sp>
        <p:nvSpPr>
          <p:cNvPr id="24580" name="矩形 3"/>
          <p:cNvSpPr>
            <a:spLocks noChangeArrowheads="1"/>
          </p:cNvSpPr>
          <p:nvPr/>
        </p:nvSpPr>
        <p:spPr bwMode="auto">
          <a:xfrm>
            <a:off x="381000" y="3505200"/>
            <a:ext cx="7897813" cy="74295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3200"/>
              <a:t>5. I’ve </a:t>
            </a:r>
            <a:r>
              <a:rPr lang="en-US" altLang="zh-CN" sz="3200">
                <a:solidFill>
                  <a:srgbClr val="FF3300"/>
                </a:solidFill>
              </a:rPr>
              <a:t>stopped </a:t>
            </a:r>
            <a:r>
              <a:rPr lang="en-US" altLang="zh-CN" sz="3200"/>
              <a:t>trying now. 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525" y="1295400"/>
            <a:ext cx="8991600" cy="5257800"/>
          </a:xfrm>
        </p:spPr>
        <p:txBody>
          <a:bodyPr/>
          <a:lstStyle/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zh-CN" altLang="en-US" b="1" smtClean="0">
                <a:latin typeface="Times New Roman" panose="02020603050405020304" pitchFamily="18" charset="0"/>
              </a:rPr>
              <a:t>例   </a:t>
            </a:r>
            <a:r>
              <a:rPr lang="en-US" altLang="zh-CN" b="1" smtClean="0">
                <a:latin typeface="Times New Roman" panose="02020603050405020304" pitchFamily="18" charset="0"/>
              </a:rPr>
              <a:t>The two girls </a:t>
            </a:r>
            <a:r>
              <a:rPr lang="en-US" altLang="zh-CN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stopped</a:t>
            </a:r>
            <a:r>
              <a:rPr lang="en-US" altLang="zh-CN" b="1" smtClean="0">
                <a:latin typeface="Times New Roman" panose="02020603050405020304" pitchFamily="18" charset="0"/>
              </a:rPr>
              <a:t> talking when they saw  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zh-CN" b="1" smtClean="0">
                <a:latin typeface="Times New Roman" panose="02020603050405020304" pitchFamily="18" charset="0"/>
              </a:rPr>
              <a:t>        me. 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zh-CN" b="1" smtClean="0">
                <a:latin typeface="Times New Roman" panose="02020603050405020304" pitchFamily="18" charset="0"/>
              </a:rPr>
              <a:t>       </a:t>
            </a:r>
            <a:r>
              <a:rPr lang="zh-CN" altLang="en-US" b="1" smtClean="0">
                <a:latin typeface="Times New Roman" panose="02020603050405020304" pitchFamily="18" charset="0"/>
              </a:rPr>
              <a:t>那两个女孩一见到我就停止了讲话。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zh-CN" altLang="en-US" b="1" smtClean="0">
                <a:latin typeface="Times New Roman" panose="02020603050405020304" pitchFamily="18" charset="0"/>
              </a:rPr>
              <a:t>       </a:t>
            </a:r>
            <a:r>
              <a:rPr lang="en-US" altLang="zh-CN" b="1" smtClean="0">
                <a:latin typeface="Times New Roman" panose="02020603050405020304" pitchFamily="18" charset="0"/>
              </a:rPr>
              <a:t>The two girls</a:t>
            </a:r>
            <a:r>
              <a:rPr lang="en-US" altLang="zh-CN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stopped</a:t>
            </a:r>
            <a:r>
              <a:rPr lang="en-US" altLang="zh-CN" b="1" smtClean="0">
                <a:latin typeface="Times New Roman" panose="02020603050405020304" pitchFamily="18" charset="0"/>
              </a:rPr>
              <a:t> to talk to me when they   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zh-CN" b="1" smtClean="0">
                <a:latin typeface="Times New Roman" panose="02020603050405020304" pitchFamily="18" charset="0"/>
              </a:rPr>
              <a:t>       saw me. 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zh-CN" b="1" smtClean="0">
                <a:latin typeface="Times New Roman" panose="02020603050405020304" pitchFamily="18" charset="0"/>
              </a:rPr>
              <a:t>       </a:t>
            </a:r>
            <a:r>
              <a:rPr lang="zh-CN" altLang="en-US" b="1" smtClean="0">
                <a:latin typeface="Times New Roman" panose="02020603050405020304" pitchFamily="18" charset="0"/>
              </a:rPr>
              <a:t>那两个女孩一见到我就停下来和我讲话。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1012825" y="4789488"/>
            <a:ext cx="5334000" cy="7413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3200" dirty="0"/>
              <a:t>What’s this picture about?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993775" y="5437188"/>
            <a:ext cx="7772400" cy="742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solidFill>
                  <a:srgbClr val="FF0000"/>
                </a:solidFill>
              </a:rPr>
              <a:t>It’s about a speaking competition.</a:t>
            </a:r>
            <a:endParaRPr lang="en-US" altLang="zh-CN" sz="3200" dirty="0"/>
          </a:p>
        </p:txBody>
      </p:sp>
      <p:pic>
        <p:nvPicPr>
          <p:cNvPr id="15364" name="Picture 13" descr="暴风截图201418182259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57400" y="1447800"/>
            <a:ext cx="4724400" cy="317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椭圆 5"/>
          <p:cNvSpPr>
            <a:spLocks noChangeArrowheads="1"/>
          </p:cNvSpPr>
          <p:nvPr/>
        </p:nvSpPr>
        <p:spPr bwMode="auto">
          <a:xfrm>
            <a:off x="263525" y="434975"/>
            <a:ext cx="2808288" cy="604838"/>
          </a:xfrm>
          <a:prstGeom prst="ellipse">
            <a:avLst/>
          </a:prstGeom>
          <a:gradFill rotWithShape="1">
            <a:gsLst>
              <a:gs pos="0">
                <a:srgbClr val="F4D121"/>
              </a:gs>
              <a:gs pos="100000">
                <a:srgbClr val="D2AA00"/>
              </a:gs>
            </a:gsLst>
            <a:lin ang="2700000" scaled="1"/>
          </a:gradFill>
          <a:ln w="9525">
            <a:noFill/>
            <a:round/>
          </a:ln>
        </p:spPr>
        <p:txBody>
          <a:bodyPr wrap="none" anchor="ctr"/>
          <a:lstStyle/>
          <a:p>
            <a:pPr algn="ctr" eaLnBrk="1" hangingPunct="1"/>
            <a:r>
              <a:rPr lang="en-US" altLang="zh-CN" sz="2800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Warm-up</a:t>
            </a:r>
            <a:endParaRPr lang="zh-CN" altLang="en-US" sz="2800" dirty="0">
              <a:solidFill>
                <a:srgbClr val="000000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 flipH="1">
            <a:off x="2576614" y="895218"/>
            <a:ext cx="5682595" cy="16587"/>
          </a:xfrm>
          <a:prstGeom prst="line">
            <a:avLst/>
          </a:prstGeom>
          <a:ln w="57150">
            <a:gradFill flip="none" rotWithShape="1">
              <a:gsLst>
                <a:gs pos="0">
                  <a:srgbClr val="EAC112"/>
                </a:gs>
                <a:gs pos="16000">
                  <a:srgbClr val="87C620"/>
                </a:gs>
                <a:gs pos="77000">
                  <a:srgbClr val="EFD220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7" name="文本框 1"/>
          <p:cNvSpPr txBox="1">
            <a:spLocks noChangeArrowheads="1"/>
          </p:cNvSpPr>
          <p:nvPr/>
        </p:nvSpPr>
        <p:spPr bwMode="auto">
          <a:xfrm>
            <a:off x="3333750" y="355600"/>
            <a:ext cx="4103688" cy="596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en-US" altLang="zh-CN" sz="2800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Ask and answer</a:t>
            </a:r>
            <a:endParaRPr lang="zh-CN" altLang="en-US" sz="2800" dirty="0">
              <a:solidFill>
                <a:srgbClr val="000000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6" grpId="0"/>
      <p:bldP spid="6656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533400" y="1524000"/>
            <a:ext cx="8077200" cy="1384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50000"/>
              </a:lnSpc>
            </a:pPr>
            <a:r>
              <a:rPr lang="en-US" altLang="zh-CN" sz="2800"/>
              <a:t>pity</a:t>
            </a:r>
            <a:r>
              <a:rPr lang="zh-CN" altLang="en-US" sz="2800"/>
              <a:t>表示“遗憾，可惜”。</a:t>
            </a:r>
          </a:p>
          <a:p>
            <a:pPr marL="342900" indent="-342900" eaLnBrk="1" hangingPunct="1">
              <a:lnSpc>
                <a:spcPct val="150000"/>
              </a:lnSpc>
            </a:pPr>
            <a:r>
              <a:rPr lang="en-US" altLang="zh-CN" sz="2800">
                <a:solidFill>
                  <a:srgbClr val="0000FF"/>
                </a:solidFill>
              </a:rPr>
              <a:t>That’s a pity. = It’s a pity.= What a pity!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533400" y="3700463"/>
            <a:ext cx="7543800" cy="203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800">
                <a:solidFill>
                  <a:srgbClr val="0000FF"/>
                </a:solidFill>
              </a:rPr>
              <a:t>make up </a:t>
            </a:r>
            <a:r>
              <a:rPr lang="zh-CN" altLang="en-US" sz="2800">
                <a:solidFill>
                  <a:srgbClr val="0000FF"/>
                </a:solidFill>
              </a:rPr>
              <a:t>表示“编造；组成”。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/>
              <a:t>例</a:t>
            </a:r>
            <a:r>
              <a:rPr lang="en-US" altLang="zh-CN" sz="2800"/>
              <a:t>  The whole story is </a:t>
            </a:r>
            <a:r>
              <a:rPr lang="en-US" altLang="zh-CN" sz="2800">
                <a:solidFill>
                  <a:srgbClr val="FF3300"/>
                </a:solidFill>
              </a:rPr>
              <a:t>made up</a:t>
            </a:r>
            <a:r>
              <a:rPr lang="en-US" altLang="zh-CN" sz="2800"/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/>
              <a:t>      </a:t>
            </a:r>
            <a:r>
              <a:rPr lang="zh-CN" altLang="en-US" sz="2800"/>
              <a:t>整个故事是虚构出来的。</a:t>
            </a:r>
          </a:p>
        </p:txBody>
      </p:sp>
      <p:sp>
        <p:nvSpPr>
          <p:cNvPr id="26628" name="矩形 3"/>
          <p:cNvSpPr>
            <a:spLocks noChangeArrowheads="1"/>
          </p:cNvSpPr>
          <p:nvPr/>
        </p:nvSpPr>
        <p:spPr bwMode="auto">
          <a:xfrm>
            <a:off x="533400" y="609600"/>
            <a:ext cx="6248400" cy="83026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3200"/>
              <a:t>6. That’s a </a:t>
            </a:r>
            <a:r>
              <a:rPr lang="en-US" altLang="zh-CN" sz="3200">
                <a:solidFill>
                  <a:srgbClr val="FF0000"/>
                </a:solidFill>
              </a:rPr>
              <a:t>pity</a:t>
            </a:r>
            <a:r>
              <a:rPr lang="en-US" altLang="zh-CN" sz="3200"/>
              <a:t>.</a:t>
            </a:r>
          </a:p>
        </p:txBody>
      </p:sp>
      <p:sp>
        <p:nvSpPr>
          <p:cNvPr id="26629" name="矩形 4"/>
          <p:cNvSpPr>
            <a:spLocks noChangeArrowheads="1"/>
          </p:cNvSpPr>
          <p:nvPr/>
        </p:nvSpPr>
        <p:spPr bwMode="auto">
          <a:xfrm>
            <a:off x="533400" y="2889250"/>
            <a:ext cx="6248400" cy="83026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3200"/>
              <a:t>7. You can </a:t>
            </a:r>
            <a:r>
              <a:rPr lang="en-US" altLang="zh-CN" sz="3200">
                <a:solidFill>
                  <a:srgbClr val="FF0000"/>
                </a:solidFill>
              </a:rPr>
              <a:t>make</a:t>
            </a:r>
            <a:r>
              <a:rPr lang="en-US" altLang="zh-CN" sz="3200"/>
              <a:t> it </a:t>
            </a:r>
            <a:r>
              <a:rPr lang="en-US" altLang="zh-CN" sz="3200">
                <a:solidFill>
                  <a:srgbClr val="FF0000"/>
                </a:solidFill>
              </a:rPr>
              <a:t>up</a:t>
            </a:r>
            <a:r>
              <a:rPr lang="en-US" altLang="zh-CN" sz="3200"/>
              <a:t>. 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381000" y="1905000"/>
            <a:ext cx="8477250" cy="2308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50000"/>
              </a:lnSpc>
            </a:pPr>
            <a:r>
              <a:rPr lang="en-US" altLang="zh-CN" sz="3200">
                <a:solidFill>
                  <a:srgbClr val="0000FF"/>
                </a:solidFill>
              </a:rPr>
              <a:t>invite sb. to do sth.</a:t>
            </a:r>
            <a:r>
              <a:rPr lang="zh-CN" altLang="en-US" sz="3200">
                <a:solidFill>
                  <a:srgbClr val="0000FF"/>
                </a:solidFill>
              </a:rPr>
              <a:t>表示“邀请某人去做某事”。</a:t>
            </a:r>
            <a:endParaRPr lang="zh-CN" altLang="en-US" sz="3200"/>
          </a:p>
          <a:p>
            <a:pPr marL="342900" indent="-342900" eaLnBrk="1" hangingPunct="1">
              <a:lnSpc>
                <a:spcPct val="150000"/>
              </a:lnSpc>
            </a:pPr>
            <a:r>
              <a:rPr lang="zh-CN" altLang="en-US" sz="3200"/>
              <a:t>例  </a:t>
            </a:r>
            <a:r>
              <a:rPr lang="en-US" altLang="zh-CN" sz="3200"/>
              <a:t>Jane </a:t>
            </a:r>
            <a:r>
              <a:rPr lang="en-US" altLang="zh-CN" sz="3200">
                <a:solidFill>
                  <a:srgbClr val="FF3300"/>
                </a:solidFill>
              </a:rPr>
              <a:t>invited</a:t>
            </a:r>
            <a:r>
              <a:rPr lang="en-US" altLang="zh-CN" sz="3200"/>
              <a:t> me to go fishing last week.   </a:t>
            </a:r>
          </a:p>
          <a:p>
            <a:pPr marL="342900" indent="-342900" eaLnBrk="1" hangingPunct="1">
              <a:lnSpc>
                <a:spcPct val="150000"/>
              </a:lnSpc>
            </a:pPr>
            <a:r>
              <a:rPr lang="zh-CN" altLang="en-US" sz="3200"/>
              <a:t>      简上周邀请我去钓鱼了。</a:t>
            </a:r>
          </a:p>
        </p:txBody>
      </p:sp>
      <p:sp>
        <p:nvSpPr>
          <p:cNvPr id="28675" name="矩形 3"/>
          <p:cNvSpPr>
            <a:spLocks noChangeArrowheads="1"/>
          </p:cNvSpPr>
          <p:nvPr/>
        </p:nvSpPr>
        <p:spPr bwMode="auto">
          <a:xfrm>
            <a:off x="487363" y="990600"/>
            <a:ext cx="6248400" cy="74295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3200"/>
              <a:t>8. I will </a:t>
            </a:r>
            <a:r>
              <a:rPr lang="en-US" altLang="zh-CN" sz="3200">
                <a:solidFill>
                  <a:srgbClr val="FF0000"/>
                </a:solidFill>
              </a:rPr>
              <a:t>invite</a:t>
            </a:r>
            <a:r>
              <a:rPr lang="en-US" altLang="zh-CN" sz="3200"/>
              <a:t> you to come with me. 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72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图片 1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88125" y="4365625"/>
            <a:ext cx="1855788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7" name="图片 1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65188" y="985838"/>
            <a:ext cx="1673225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8" name="TextBox 4"/>
          <p:cNvSpPr>
            <a:spLocks noChangeArrowheads="1"/>
          </p:cNvSpPr>
          <p:nvPr/>
        </p:nvSpPr>
        <p:spPr bwMode="auto">
          <a:xfrm>
            <a:off x="2249488" y="1487488"/>
            <a:ext cx="4572000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002060"/>
                </a:solidFill>
                <a:sym typeface="Times New Roman" panose="02020603050405020304" pitchFamily="18" charset="0"/>
              </a:rPr>
              <a:t>Homework:</a:t>
            </a:r>
            <a:endParaRPr lang="zh-CN" altLang="en-US" dirty="0">
              <a:solidFill>
                <a:srgbClr val="002060"/>
              </a:solidFill>
              <a:sym typeface="Times New Roman" panose="02020603050405020304" pitchFamily="18" charset="0"/>
            </a:endParaRPr>
          </a:p>
        </p:txBody>
      </p:sp>
      <p:sp>
        <p:nvSpPr>
          <p:cNvPr id="36869" name="Rectangle 3"/>
          <p:cNvSpPr txBox="1">
            <a:spLocks noChangeArrowheads="1"/>
          </p:cNvSpPr>
          <p:nvPr/>
        </p:nvSpPr>
        <p:spPr bwMode="auto">
          <a:xfrm>
            <a:off x="915988" y="2597150"/>
            <a:ext cx="7315200" cy="611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  <a:spcBef>
                <a:spcPts val="1000"/>
              </a:spcBef>
            </a:pPr>
            <a:r>
              <a:rPr lang="zh-CN" altLang="en-US" sz="2800" dirty="0">
                <a:latin typeface="Calibri" panose="020F0502020204030204" pitchFamily="34" charset="0"/>
              </a:rPr>
              <a:t>编写一个对话，介绍你参加的比赛或竞赛。</a:t>
            </a:r>
          </a:p>
        </p:txBody>
      </p:sp>
      <p:pic>
        <p:nvPicPr>
          <p:cNvPr id="36870" name="Picture 2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42975" y="3398838"/>
            <a:ext cx="2944813" cy="238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1" name="Picture 27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191000" y="3398838"/>
            <a:ext cx="2722563" cy="238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066800" y="4724400"/>
            <a:ext cx="8915400" cy="742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3200" dirty="0"/>
              <a:t>Did you see the speaking competition before?</a:t>
            </a:r>
          </a:p>
        </p:txBody>
      </p:sp>
      <p:sp>
        <p:nvSpPr>
          <p:cNvPr id="31777" name="Text Box 33"/>
          <p:cNvSpPr txBox="1">
            <a:spLocks noChangeArrowheads="1"/>
          </p:cNvSpPr>
          <p:nvPr/>
        </p:nvSpPr>
        <p:spPr bwMode="auto">
          <a:xfrm>
            <a:off x="1066800" y="5334000"/>
            <a:ext cx="5410200" cy="742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3200">
                <a:solidFill>
                  <a:srgbClr val="FF0000"/>
                </a:solidFill>
              </a:rPr>
              <a:t>Yes, I did. / No, I didn’t.</a:t>
            </a:r>
          </a:p>
        </p:txBody>
      </p:sp>
      <p:pic>
        <p:nvPicPr>
          <p:cNvPr id="16388" name="图片 4" descr="fcd2d65228648a50-e0ff021d968a2334-20cabb4c75fa55484c97fd49da9202b8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12850" y="654050"/>
            <a:ext cx="6134100" cy="408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  <p:bldP spid="317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066800" y="4768850"/>
            <a:ext cx="7662863" cy="742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3200"/>
              <a:t>Are they entering the writing competition?</a:t>
            </a: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1066800" y="5443538"/>
            <a:ext cx="2503488" cy="742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3200">
                <a:solidFill>
                  <a:srgbClr val="FF0000"/>
                </a:solidFill>
              </a:rPr>
              <a:t>Yes, they are.</a:t>
            </a:r>
          </a:p>
        </p:txBody>
      </p:sp>
      <p:pic>
        <p:nvPicPr>
          <p:cNvPr id="17412" name="图片 4" descr="26e434df4264a782-6bc5552b9ed2c33d-b1f96d2a513dca43787ff9386f9f1f8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5413" y="946150"/>
            <a:ext cx="6207125" cy="382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  <p:bldP spid="3380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838200" y="4767263"/>
            <a:ext cx="9099550" cy="742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3200"/>
              <a:t>Are you interested in the speaking competition?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838200" y="5510213"/>
            <a:ext cx="4711700" cy="742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3200">
                <a:solidFill>
                  <a:srgbClr val="FF0000"/>
                </a:solidFill>
              </a:rPr>
              <a:t>Yes, I am. / No, I am not.  </a:t>
            </a:r>
          </a:p>
        </p:txBody>
      </p:sp>
      <p:pic>
        <p:nvPicPr>
          <p:cNvPr id="18436" name="Picture 10" descr="演讲比赛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05000" y="1066800"/>
            <a:ext cx="5181600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1090613" y="3119438"/>
            <a:ext cx="2971800" cy="10398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zh-CN" sz="2800">
                <a:solidFill>
                  <a:srgbClr val="FF0000"/>
                </a:solidFill>
              </a:rPr>
              <a:t>competition</a:t>
            </a:r>
            <a:r>
              <a:rPr lang="en-US" altLang="zh-CN" sz="2800"/>
              <a:t> </a:t>
            </a:r>
            <a:r>
              <a:rPr lang="en-US" altLang="zh-CN" sz="2800" i="1"/>
              <a:t>n</a:t>
            </a:r>
            <a:r>
              <a:rPr lang="en-US" altLang="zh-CN" sz="2800"/>
              <a:t>. </a:t>
            </a:r>
          </a:p>
          <a:p>
            <a:pPr eaLnBrk="1" hangingPunct="1">
              <a:lnSpc>
                <a:spcPct val="110000"/>
              </a:lnSpc>
            </a:pPr>
            <a:r>
              <a:rPr lang="zh-CN" altLang="en-US" sz="2800"/>
              <a:t>比赛，竞赛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4735513" y="3279775"/>
            <a:ext cx="44196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2800">
                <a:solidFill>
                  <a:srgbClr val="FF0000"/>
                </a:solidFill>
              </a:rPr>
              <a:t>prize </a:t>
            </a:r>
            <a:r>
              <a:rPr lang="en-US" altLang="zh-CN" sz="2800" i="1"/>
              <a:t>n.</a:t>
            </a:r>
            <a:r>
              <a:rPr lang="en-US" altLang="zh-CN" sz="2800"/>
              <a:t> </a:t>
            </a:r>
            <a:r>
              <a:rPr lang="zh-CN" altLang="en-US" sz="2800"/>
              <a:t>奖品，奖项</a:t>
            </a: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1131888" y="6126163"/>
            <a:ext cx="3141662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first prize</a:t>
            </a:r>
            <a:r>
              <a:rPr lang="zh-CN" altLang="en-US" sz="3200"/>
              <a:t>一等奖</a:t>
            </a:r>
            <a:endParaRPr lang="en-US" altLang="zh-CN" sz="3200"/>
          </a:p>
        </p:txBody>
      </p:sp>
      <p:pic>
        <p:nvPicPr>
          <p:cNvPr id="6215" name="Picture 71" descr="20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31888" y="1174750"/>
            <a:ext cx="258127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17" name="Picture 73" descr="20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11725" y="1174750"/>
            <a:ext cx="2514600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24" name="Text Box 80"/>
          <p:cNvSpPr txBox="1">
            <a:spLocks noChangeArrowheads="1"/>
          </p:cNvSpPr>
          <p:nvPr/>
        </p:nvSpPr>
        <p:spPr bwMode="auto">
          <a:xfrm>
            <a:off x="4724400" y="6045200"/>
            <a:ext cx="40386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pity</a:t>
            </a:r>
            <a:r>
              <a:rPr lang="en-US" altLang="zh-CN" sz="3200"/>
              <a:t> </a:t>
            </a:r>
            <a:r>
              <a:rPr lang="en-US" altLang="zh-CN" sz="3200" i="1"/>
              <a:t>n</a:t>
            </a:r>
            <a:r>
              <a:rPr lang="en-US" altLang="zh-CN" sz="3200"/>
              <a:t>. </a:t>
            </a:r>
            <a:r>
              <a:rPr lang="zh-CN" altLang="en-US" sz="3200"/>
              <a:t>可惜，遗憾</a:t>
            </a:r>
          </a:p>
        </p:txBody>
      </p:sp>
      <p:pic>
        <p:nvPicPr>
          <p:cNvPr id="6225" name="Picture 81" descr="u=911957790,4214840617&amp;fm=23&amp;gp=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76800" y="4079875"/>
            <a:ext cx="24384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5" name="椭圆 5"/>
          <p:cNvSpPr>
            <a:spLocks noChangeArrowheads="1"/>
          </p:cNvSpPr>
          <p:nvPr/>
        </p:nvSpPr>
        <p:spPr bwMode="auto">
          <a:xfrm>
            <a:off x="153988" y="508000"/>
            <a:ext cx="2808287" cy="604838"/>
          </a:xfrm>
          <a:prstGeom prst="ellipse">
            <a:avLst/>
          </a:prstGeom>
          <a:gradFill rotWithShape="1">
            <a:gsLst>
              <a:gs pos="0">
                <a:srgbClr val="FFD521"/>
              </a:gs>
              <a:gs pos="100000">
                <a:srgbClr val="D2AA00"/>
              </a:gs>
            </a:gsLst>
            <a:lin ang="2700000" scaled="1"/>
          </a:gradFill>
          <a:ln w="9525">
            <a:noFill/>
            <a:round/>
          </a:ln>
        </p:spPr>
        <p:txBody>
          <a:bodyPr wrap="none" anchor="ctr"/>
          <a:lstStyle/>
          <a:p>
            <a:pPr algn="ctr" eaLnBrk="1" hangingPunct="1"/>
            <a:r>
              <a:rPr lang="en-US" altLang="zh-CN" sz="280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Presentation</a:t>
            </a:r>
            <a:endParaRPr lang="zh-CN" altLang="en-US" sz="2800">
              <a:solidFill>
                <a:srgbClr val="000000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2" name="直接连接符 11"/>
          <p:cNvCxnSpPr/>
          <p:nvPr/>
        </p:nvCxnSpPr>
        <p:spPr>
          <a:xfrm flipH="1">
            <a:off x="2576614" y="895218"/>
            <a:ext cx="5682595" cy="16587"/>
          </a:xfrm>
          <a:prstGeom prst="line">
            <a:avLst/>
          </a:prstGeom>
          <a:ln w="57150">
            <a:gradFill flip="none" rotWithShape="1">
              <a:gsLst>
                <a:gs pos="0">
                  <a:srgbClr val="EAC112"/>
                </a:gs>
                <a:gs pos="16000">
                  <a:srgbClr val="87C620"/>
                </a:gs>
                <a:gs pos="77000">
                  <a:srgbClr val="EFD220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7" name="文本框 1"/>
          <p:cNvSpPr txBox="1">
            <a:spLocks noChangeArrowheads="1"/>
          </p:cNvSpPr>
          <p:nvPr/>
        </p:nvSpPr>
        <p:spPr bwMode="auto">
          <a:xfrm>
            <a:off x="3333750" y="355600"/>
            <a:ext cx="4103688" cy="596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en-US" altLang="zh-CN" sz="280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Learn some new words</a:t>
            </a:r>
            <a:endParaRPr lang="zh-CN" altLang="en-US" sz="2800">
              <a:solidFill>
                <a:srgbClr val="000000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9468" name="图片 12" descr="26e434df4264a782-6bc5552b9ed2c33d-b1f96d2a513dca43787ff9386f9f1f88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38188" y="4122738"/>
            <a:ext cx="3468687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7" grpId="0"/>
      <p:bldP spid="6158" grpId="0"/>
      <p:bldP spid="6160" grpId="0"/>
      <p:bldP spid="62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1103313" y="1128713"/>
            <a:ext cx="6827837" cy="50783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ever</a:t>
            </a:r>
            <a:r>
              <a:rPr lang="en-US" altLang="zh-CN" dirty="0"/>
              <a:t> adv.</a:t>
            </a:r>
            <a:r>
              <a:rPr lang="zh-CN" altLang="en-US" dirty="0"/>
              <a:t>曾经，从来，在任何时候</a:t>
            </a:r>
            <a:endParaRPr lang="en-US" altLang="zh-CN" dirty="0"/>
          </a:p>
          <a:p>
            <a:r>
              <a:rPr lang="en-US" altLang="zh-CN" dirty="0">
                <a:solidFill>
                  <a:srgbClr val="FF0000"/>
                </a:solidFill>
              </a:rPr>
              <a:t>enter</a:t>
            </a:r>
            <a:r>
              <a:rPr lang="en-US" altLang="zh-CN" dirty="0"/>
              <a:t>  v.(</a:t>
            </a:r>
            <a:r>
              <a:rPr lang="zh-CN" altLang="en-US" dirty="0"/>
              <a:t>使</a:t>
            </a:r>
            <a:r>
              <a:rPr lang="en-US" altLang="zh-CN" dirty="0"/>
              <a:t>)</a:t>
            </a:r>
            <a:r>
              <a:rPr lang="zh-CN" altLang="en-US" dirty="0"/>
              <a:t>参加（使）报名</a:t>
            </a:r>
            <a:endParaRPr lang="en-US" altLang="zh-CN" dirty="0"/>
          </a:p>
          <a:p>
            <a:r>
              <a:rPr lang="en-US" altLang="zh-CN" dirty="0">
                <a:solidFill>
                  <a:srgbClr val="FF0000"/>
                </a:solidFill>
              </a:rPr>
              <a:t>dream</a:t>
            </a:r>
            <a:r>
              <a:rPr lang="en-US" altLang="zh-CN" dirty="0"/>
              <a:t>  n</a:t>
            </a:r>
            <a:r>
              <a:rPr lang="en-US" altLang="zh-CN" dirty="0" smtClean="0"/>
              <a:t>.</a:t>
            </a:r>
            <a:r>
              <a:rPr lang="zh-CN" altLang="en-US" dirty="0" smtClean="0"/>
              <a:t>梦</a:t>
            </a:r>
            <a:r>
              <a:rPr lang="zh-CN" altLang="en-US" dirty="0"/>
              <a:t>，</a:t>
            </a:r>
            <a:r>
              <a:rPr lang="zh-CN" altLang="en-US" dirty="0" smtClean="0"/>
              <a:t>梦想</a:t>
            </a:r>
            <a:endParaRPr lang="en-US" altLang="zh-CN" dirty="0" smtClean="0"/>
          </a:p>
          <a:p>
            <a:r>
              <a:rPr lang="en-US" altLang="zh-CN" dirty="0" smtClean="0"/>
              <a:t>              v.</a:t>
            </a:r>
            <a:r>
              <a:rPr lang="zh-CN" altLang="en-US" dirty="0" smtClean="0"/>
              <a:t>做梦，梦到，梦想</a:t>
            </a:r>
            <a:endParaRPr lang="en-US" altLang="zh-CN" dirty="0"/>
          </a:p>
          <a:p>
            <a:r>
              <a:rPr lang="en-US" altLang="zh-CN" dirty="0">
                <a:solidFill>
                  <a:srgbClr val="FF0000"/>
                </a:solidFill>
              </a:rPr>
              <a:t>afford</a:t>
            </a:r>
            <a:r>
              <a:rPr lang="en-US" altLang="zh-CN" dirty="0"/>
              <a:t>  v.</a:t>
            </a:r>
            <a:r>
              <a:rPr lang="zh-CN" altLang="en-US" dirty="0"/>
              <a:t>买得起，付得起</a:t>
            </a:r>
            <a:endParaRPr lang="en-US" altLang="zh-CN" dirty="0"/>
          </a:p>
          <a:p>
            <a:r>
              <a:rPr lang="en-US" altLang="zh-CN" dirty="0">
                <a:solidFill>
                  <a:srgbClr val="FF0000"/>
                </a:solidFill>
              </a:rPr>
              <a:t>write  about</a:t>
            </a:r>
            <a:r>
              <a:rPr lang="zh-CN" altLang="en-US" dirty="0"/>
              <a:t>编写，写作</a:t>
            </a:r>
            <a:endParaRPr lang="en-US" altLang="zh-CN" dirty="0"/>
          </a:p>
          <a:p>
            <a:r>
              <a:rPr lang="en-US" altLang="zh-CN" dirty="0">
                <a:solidFill>
                  <a:srgbClr val="FF0000"/>
                </a:solidFill>
              </a:rPr>
              <a:t>wake  up</a:t>
            </a:r>
            <a:r>
              <a:rPr lang="zh-CN" altLang="en-US" dirty="0"/>
              <a:t>编写，创作</a:t>
            </a:r>
            <a:endParaRPr lang="en-US" altLang="zh-CN" dirty="0"/>
          </a:p>
          <a:p>
            <a:r>
              <a:rPr lang="en-US" altLang="zh-CN" dirty="0">
                <a:solidFill>
                  <a:srgbClr val="FF0000"/>
                </a:solidFill>
              </a:rPr>
              <a:t>invite</a:t>
            </a:r>
            <a:r>
              <a:rPr lang="en-US" altLang="zh-CN" dirty="0"/>
              <a:t>  v.</a:t>
            </a:r>
            <a:r>
              <a:rPr lang="zh-CN" altLang="en-US" dirty="0"/>
              <a:t>邀请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804863" y="2574925"/>
            <a:ext cx="1114425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4000"/>
              <a:t>ever</a:t>
            </a:r>
            <a:endParaRPr lang="en-US" altLang="zh-CN" sz="4000">
              <a:solidFill>
                <a:srgbClr val="FF0000"/>
              </a:solidFill>
            </a:endParaRPr>
          </a:p>
        </p:txBody>
      </p:sp>
      <p:sp>
        <p:nvSpPr>
          <p:cNvPr id="36904" name="Text Box 40"/>
          <p:cNvSpPr txBox="1">
            <a:spLocks noChangeArrowheads="1"/>
          </p:cNvSpPr>
          <p:nvPr/>
        </p:nvSpPr>
        <p:spPr bwMode="auto">
          <a:xfrm>
            <a:off x="3243263" y="2590800"/>
            <a:ext cx="1878012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4000"/>
              <a:t>exciting</a:t>
            </a:r>
            <a:endParaRPr lang="en-US" altLang="zh-CN" sz="4000">
              <a:solidFill>
                <a:srgbClr val="FF0000"/>
              </a:solidFill>
            </a:endParaRPr>
          </a:p>
        </p:txBody>
      </p:sp>
      <p:sp>
        <p:nvSpPr>
          <p:cNvPr id="36905" name="Text Box 41"/>
          <p:cNvSpPr txBox="1">
            <a:spLocks noChangeArrowheads="1"/>
          </p:cNvSpPr>
          <p:nvPr/>
        </p:nvSpPr>
        <p:spPr bwMode="auto">
          <a:xfrm>
            <a:off x="6357938" y="2590800"/>
            <a:ext cx="1228725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4000"/>
              <a:t>tired</a:t>
            </a:r>
            <a:endParaRPr lang="en-US" altLang="zh-CN" sz="4000">
              <a:solidFill>
                <a:srgbClr val="FF0000"/>
              </a:solidFill>
            </a:endParaRPr>
          </a:p>
        </p:txBody>
      </p:sp>
      <p:sp>
        <p:nvSpPr>
          <p:cNvPr id="36906" name="Text Box 42"/>
          <p:cNvSpPr txBox="1">
            <a:spLocks noChangeArrowheads="1"/>
          </p:cNvSpPr>
          <p:nvPr/>
        </p:nvSpPr>
        <p:spPr bwMode="auto">
          <a:xfrm>
            <a:off x="804863" y="3733800"/>
            <a:ext cx="1089025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4000"/>
              <a:t>visit</a:t>
            </a:r>
            <a:endParaRPr lang="en-US" altLang="zh-CN" sz="4000">
              <a:solidFill>
                <a:srgbClr val="FF0000"/>
              </a:solidFill>
            </a:endParaRPr>
          </a:p>
        </p:txBody>
      </p:sp>
      <p:sp>
        <p:nvSpPr>
          <p:cNvPr id="36907" name="Text Box 43"/>
          <p:cNvSpPr txBox="1">
            <a:spLocks noChangeArrowheads="1"/>
          </p:cNvSpPr>
          <p:nvPr/>
        </p:nvSpPr>
        <p:spPr bwMode="auto">
          <a:xfrm>
            <a:off x="3243263" y="3733800"/>
            <a:ext cx="2414587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4000"/>
              <a:t>wonderful</a:t>
            </a:r>
            <a:endParaRPr lang="en-US" altLang="zh-CN" sz="4000">
              <a:solidFill>
                <a:srgbClr val="FF0000"/>
              </a:solidFill>
            </a:endParaRPr>
          </a:p>
        </p:txBody>
      </p:sp>
      <p:sp>
        <p:nvSpPr>
          <p:cNvPr id="36908" name="Rectangle 44"/>
          <p:cNvSpPr>
            <a:spLocks noChangeArrowheads="1"/>
          </p:cNvSpPr>
          <p:nvPr/>
        </p:nvSpPr>
        <p:spPr bwMode="auto">
          <a:xfrm>
            <a:off x="2176463" y="28194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eaLnBrk="1" hangingPunct="1"/>
            <a:endParaRPr lang="zh-CN" altLang="en-US" sz="4000">
              <a:latin typeface="Arial" panose="020B0604020202020204" pitchFamily="34" charset="0"/>
            </a:endParaRPr>
          </a:p>
        </p:txBody>
      </p:sp>
      <p:sp>
        <p:nvSpPr>
          <p:cNvPr id="36909" name="Rectangle 45"/>
          <p:cNvSpPr>
            <a:spLocks noChangeArrowheads="1"/>
          </p:cNvSpPr>
          <p:nvPr/>
        </p:nvSpPr>
        <p:spPr bwMode="auto">
          <a:xfrm>
            <a:off x="5376863" y="28194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eaLnBrk="1" hangingPunct="1"/>
            <a:endParaRPr lang="zh-CN" altLang="en-US" sz="4000">
              <a:latin typeface="Arial" panose="020B0604020202020204" pitchFamily="34" charset="0"/>
            </a:endParaRPr>
          </a:p>
        </p:txBody>
      </p:sp>
      <p:sp>
        <p:nvSpPr>
          <p:cNvPr id="36910" name="Rectangle 46"/>
          <p:cNvSpPr>
            <a:spLocks noChangeArrowheads="1"/>
          </p:cNvSpPr>
          <p:nvPr/>
        </p:nvSpPr>
        <p:spPr bwMode="auto">
          <a:xfrm>
            <a:off x="7815263" y="28194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eaLnBrk="1" hangingPunct="1"/>
            <a:endParaRPr lang="zh-CN" altLang="en-US" sz="4000">
              <a:latin typeface="Arial" panose="020B0604020202020204" pitchFamily="34" charset="0"/>
            </a:endParaRPr>
          </a:p>
        </p:txBody>
      </p:sp>
      <p:sp>
        <p:nvSpPr>
          <p:cNvPr id="36911" name="Rectangle 47"/>
          <p:cNvSpPr>
            <a:spLocks noChangeArrowheads="1"/>
          </p:cNvSpPr>
          <p:nvPr/>
        </p:nvSpPr>
        <p:spPr bwMode="auto">
          <a:xfrm>
            <a:off x="2198688" y="3794125"/>
            <a:ext cx="434975" cy="473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eaLnBrk="1" hangingPunct="1"/>
            <a:endParaRPr lang="zh-CN" altLang="en-US" sz="4000">
              <a:latin typeface="Arial" panose="020B0604020202020204" pitchFamily="34" charset="0"/>
            </a:endParaRPr>
          </a:p>
        </p:txBody>
      </p:sp>
      <p:sp>
        <p:nvSpPr>
          <p:cNvPr id="36912" name="Rectangle 48"/>
          <p:cNvSpPr>
            <a:spLocks noChangeArrowheads="1"/>
          </p:cNvSpPr>
          <p:nvPr/>
        </p:nvSpPr>
        <p:spPr bwMode="auto">
          <a:xfrm>
            <a:off x="5910263" y="38862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eaLnBrk="1" hangingPunct="1"/>
            <a:endParaRPr lang="zh-CN" altLang="en-US" sz="4000">
              <a:latin typeface="Arial" panose="020B0604020202020204" pitchFamily="34" charset="0"/>
            </a:endParaRPr>
          </a:p>
        </p:txBody>
      </p:sp>
      <p:sp>
        <p:nvSpPr>
          <p:cNvPr id="36915" name="Rectangle 51"/>
          <p:cNvSpPr>
            <a:spLocks noChangeArrowheads="1"/>
          </p:cNvSpPr>
          <p:nvPr/>
        </p:nvSpPr>
        <p:spPr bwMode="auto">
          <a:xfrm>
            <a:off x="2166938" y="2667000"/>
            <a:ext cx="361950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4000">
                <a:solidFill>
                  <a:srgbClr val="FF330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6916" name="Rectangle 52"/>
          <p:cNvSpPr>
            <a:spLocks noChangeArrowheads="1"/>
          </p:cNvSpPr>
          <p:nvPr/>
        </p:nvSpPr>
        <p:spPr bwMode="auto">
          <a:xfrm>
            <a:off x="5376863" y="2651125"/>
            <a:ext cx="466725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4000">
                <a:solidFill>
                  <a:srgbClr val="FF3300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36917" name="Rectangle 53"/>
          <p:cNvSpPr>
            <a:spLocks noChangeArrowheads="1"/>
          </p:cNvSpPr>
          <p:nvPr/>
        </p:nvSpPr>
        <p:spPr bwMode="auto">
          <a:xfrm>
            <a:off x="7815263" y="2682875"/>
            <a:ext cx="466725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4000">
                <a:solidFill>
                  <a:srgbClr val="FF3300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36918" name="Rectangle 54"/>
          <p:cNvSpPr>
            <a:spLocks noChangeArrowheads="1"/>
          </p:cNvSpPr>
          <p:nvPr/>
        </p:nvSpPr>
        <p:spPr bwMode="auto">
          <a:xfrm>
            <a:off x="2162175" y="3721100"/>
            <a:ext cx="466725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4000">
                <a:solidFill>
                  <a:srgbClr val="FF3300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36919" name="Rectangle 55"/>
          <p:cNvSpPr>
            <a:spLocks noChangeArrowheads="1"/>
          </p:cNvSpPr>
          <p:nvPr/>
        </p:nvSpPr>
        <p:spPr bwMode="auto">
          <a:xfrm>
            <a:off x="5900738" y="3749675"/>
            <a:ext cx="466725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4000">
                <a:solidFill>
                  <a:srgbClr val="FF3300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29713" name="TextBox 20"/>
          <p:cNvSpPr txBox="1">
            <a:spLocks noChangeArrowheads="1"/>
          </p:cNvSpPr>
          <p:nvPr/>
        </p:nvSpPr>
        <p:spPr bwMode="auto">
          <a:xfrm>
            <a:off x="762000" y="628650"/>
            <a:ext cx="7543800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>
                <a:solidFill>
                  <a:srgbClr val="0000FF"/>
                </a:solidFill>
                <a:cs typeface="Times New Roman" panose="02020603050405020304" pitchFamily="18" charset="0"/>
              </a:rPr>
              <a:t>Listen and number the words as you hear them</a:t>
            </a:r>
            <a:endParaRPr lang="zh-CN" altLang="en-US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pic>
        <p:nvPicPr>
          <p:cNvPr id="22" name="m2u1a1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1249363" y="105568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9715" name="组合 13"/>
          <p:cNvGrpSpPr/>
          <p:nvPr/>
        </p:nvGrpSpPr>
        <p:grpSpPr bwMode="auto">
          <a:xfrm>
            <a:off x="152400" y="685800"/>
            <a:ext cx="903288" cy="614363"/>
            <a:chOff x="3132610" y="5588000"/>
            <a:chExt cx="902097" cy="612834"/>
          </a:xfrm>
        </p:grpSpPr>
        <p:sp>
          <p:nvSpPr>
            <p:cNvPr id="29716" name="椭圆 9"/>
            <p:cNvSpPr>
              <a:spLocks noChangeArrowheads="1"/>
            </p:cNvSpPr>
            <p:nvPr/>
          </p:nvSpPr>
          <p:spPr bwMode="auto">
            <a:xfrm>
              <a:off x="3132610" y="5626105"/>
              <a:ext cx="626141" cy="574729"/>
            </a:xfrm>
            <a:prstGeom prst="ellipse">
              <a:avLst/>
            </a:prstGeom>
            <a:solidFill>
              <a:srgbClr val="92D050"/>
            </a:solidFill>
            <a:ln w="9525">
              <a:noFill/>
              <a:round/>
            </a:ln>
          </p:spPr>
          <p:txBody>
            <a:bodyPr/>
            <a:lstStyle/>
            <a:p>
              <a:pPr eaLnBrk="1" hangingPunct="1"/>
              <a:endParaRPr lang="zh-CN" altLang="en-US" sz="2000">
                <a:solidFill>
                  <a:srgbClr val="000000"/>
                </a:solidFill>
              </a:endParaRPr>
            </a:p>
          </p:txBody>
        </p:sp>
        <p:sp>
          <p:nvSpPr>
            <p:cNvPr id="29717" name="文本框 10"/>
            <p:cNvSpPr txBox="1">
              <a:spLocks noChangeArrowheads="1"/>
            </p:cNvSpPr>
            <p:nvPr/>
          </p:nvSpPr>
          <p:spPr bwMode="auto">
            <a:xfrm>
              <a:off x="3242545" y="5588000"/>
              <a:ext cx="792162" cy="5842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3200">
                  <a:solidFill>
                    <a:srgbClr val="7030A0"/>
                  </a:solidFill>
                </a:rPr>
                <a:t>1</a:t>
              </a:r>
              <a:endParaRPr lang="zh-CN" altLang="en-US" sz="3200">
                <a:solidFill>
                  <a:srgbClr val="7030A0"/>
                </a:solidFill>
              </a:endParaRPr>
            </a:p>
          </p:txBody>
        </p:sp>
      </p:grp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6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6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6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6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6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6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6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6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36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6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6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6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6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6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69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69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69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69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9" dur="31244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audio>
              <p:cMediaNode>
                <p:cTn id="7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</p:childTnLst>
        </p:cTn>
      </p:par>
    </p:tnLst>
    <p:bldLst>
      <p:bldP spid="36873" grpId="0" animBg="1"/>
      <p:bldP spid="36904" grpId="0" animBg="1"/>
      <p:bldP spid="36905" grpId="0" animBg="1"/>
      <p:bldP spid="36906" grpId="0" animBg="1"/>
      <p:bldP spid="36907" grpId="0" animBg="1"/>
      <p:bldP spid="36908" grpId="0" animBg="1"/>
      <p:bldP spid="36909" grpId="0" animBg="1"/>
      <p:bldP spid="36910" grpId="0" animBg="1"/>
      <p:bldP spid="36911" grpId="0" animBg="1"/>
      <p:bldP spid="36912" grpId="0" animBg="1"/>
      <p:bldP spid="36915" grpId="0"/>
      <p:bldP spid="36916" grpId="0"/>
      <p:bldP spid="36917" grpId="0"/>
      <p:bldP spid="36918" grpId="0"/>
      <p:bldP spid="369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25" name="Text Box 37"/>
          <p:cNvSpPr txBox="1">
            <a:spLocks noChangeArrowheads="1"/>
          </p:cNvSpPr>
          <p:nvPr/>
        </p:nvSpPr>
        <p:spPr bwMode="auto">
          <a:xfrm>
            <a:off x="685800" y="1565275"/>
            <a:ext cx="7924800" cy="4378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en-US" altLang="zh-CN"/>
              <a:t>1. Lingling </a:t>
            </a:r>
            <a:r>
              <a:rPr lang="en-US" altLang="zh-CN">
                <a:solidFill>
                  <a:srgbClr val="0000FF"/>
                </a:solidFill>
              </a:rPr>
              <a:t>has visited / hasn’t ever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>
                <a:solidFill>
                  <a:srgbClr val="0000FF"/>
                </a:solidFill>
              </a:rPr>
              <a:t>    visited</a:t>
            </a:r>
            <a:r>
              <a:rPr lang="en-US" altLang="zh-CN"/>
              <a:t> the US.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/>
              <a:t>2. Betty </a:t>
            </a:r>
            <a:r>
              <a:rPr lang="en-US" altLang="zh-CN">
                <a:solidFill>
                  <a:srgbClr val="0000FF"/>
                </a:solidFill>
              </a:rPr>
              <a:t>has asked / hasn’t asked </a:t>
            </a:r>
            <a:r>
              <a:rPr lang="en-US" altLang="zh-CN"/>
              <a:t>her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/>
              <a:t>    parents.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/>
              <a:t>3. Lingling </a:t>
            </a:r>
            <a:r>
              <a:rPr lang="en-US" altLang="zh-CN">
                <a:solidFill>
                  <a:srgbClr val="0000FF"/>
                </a:solidFill>
              </a:rPr>
              <a:t>has travelled / hasn’t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>
                <a:solidFill>
                  <a:srgbClr val="0000FF"/>
                </a:solidFill>
              </a:rPr>
              <a:t>    travelled </a:t>
            </a:r>
            <a:r>
              <a:rPr lang="en-US" altLang="zh-CN"/>
              <a:t>by plane.</a:t>
            </a:r>
            <a:endParaRPr lang="en-US" altLang="zh-CN">
              <a:solidFill>
                <a:srgbClr val="FF0000"/>
              </a:solidFill>
            </a:endParaRPr>
          </a:p>
        </p:txBody>
      </p:sp>
      <p:pic>
        <p:nvPicPr>
          <p:cNvPr id="37928" name="Picture 40" descr="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248400" y="1793875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29" name="Picture 41" descr="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562600" y="3241675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30" name="Picture 42" descr="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352800" y="4613275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6" name="TextBox 9"/>
          <p:cNvSpPr txBox="1">
            <a:spLocks noChangeArrowheads="1"/>
          </p:cNvSpPr>
          <p:nvPr/>
        </p:nvSpPr>
        <p:spPr bwMode="auto">
          <a:xfrm>
            <a:off x="723900" y="646113"/>
            <a:ext cx="7848600" cy="5857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3200">
                <a:solidFill>
                  <a:srgbClr val="0000FF"/>
                </a:solidFill>
                <a:cs typeface="Times New Roman" panose="02020603050405020304" pitchFamily="18" charset="0"/>
              </a:rPr>
              <a:t>Listen again and choose the correct answer</a:t>
            </a:r>
            <a:endParaRPr lang="zh-CN" altLang="en-US" sz="320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pic>
        <p:nvPicPr>
          <p:cNvPr id="11" name="m2u1a2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8343900" y="741363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728" name="组合 13"/>
          <p:cNvGrpSpPr/>
          <p:nvPr/>
        </p:nvGrpSpPr>
        <p:grpSpPr bwMode="auto">
          <a:xfrm>
            <a:off x="76200" y="646113"/>
            <a:ext cx="903288" cy="614362"/>
            <a:chOff x="3132610" y="5588000"/>
            <a:chExt cx="902097" cy="612834"/>
          </a:xfrm>
        </p:grpSpPr>
        <p:sp>
          <p:nvSpPr>
            <p:cNvPr id="30729" name="椭圆 9"/>
            <p:cNvSpPr>
              <a:spLocks noChangeArrowheads="1"/>
            </p:cNvSpPr>
            <p:nvPr/>
          </p:nvSpPr>
          <p:spPr bwMode="auto">
            <a:xfrm>
              <a:off x="3132610" y="5626105"/>
              <a:ext cx="626141" cy="574729"/>
            </a:xfrm>
            <a:prstGeom prst="ellipse">
              <a:avLst/>
            </a:prstGeom>
            <a:solidFill>
              <a:srgbClr val="92D050"/>
            </a:solidFill>
            <a:ln w="9525">
              <a:noFill/>
              <a:round/>
            </a:ln>
          </p:spPr>
          <p:txBody>
            <a:bodyPr/>
            <a:lstStyle/>
            <a:p>
              <a:pPr eaLnBrk="1" hangingPunct="1"/>
              <a:endParaRPr lang="zh-CN" altLang="en-US" sz="2000">
                <a:solidFill>
                  <a:srgbClr val="000000"/>
                </a:solidFill>
              </a:endParaRPr>
            </a:p>
          </p:txBody>
        </p:sp>
        <p:sp>
          <p:nvSpPr>
            <p:cNvPr id="30730" name="文本框 10"/>
            <p:cNvSpPr txBox="1">
              <a:spLocks noChangeArrowheads="1"/>
            </p:cNvSpPr>
            <p:nvPr/>
          </p:nvSpPr>
          <p:spPr bwMode="auto">
            <a:xfrm>
              <a:off x="3242545" y="5588000"/>
              <a:ext cx="792162" cy="5842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3200">
                  <a:solidFill>
                    <a:srgbClr val="7030A0"/>
                  </a:solidFill>
                </a:rPr>
                <a:t>2</a:t>
              </a:r>
              <a:endParaRPr lang="zh-CN" altLang="en-US" sz="3200">
                <a:solidFill>
                  <a:srgbClr val="7030A0"/>
                </a:solidFill>
              </a:endParaRPr>
            </a:p>
          </p:txBody>
        </p:sp>
      </p:grp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9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9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31244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37925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1028</Words>
  <Application>Microsoft Office PowerPoint</Application>
  <PresentationFormat>全屏显示(4:3)</PresentationFormat>
  <Paragraphs>160</Paragraphs>
  <Slides>22</Slides>
  <Notes>3</Notes>
  <HiddenSlides>0</HiddenSlides>
  <MMClips>3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9" baseType="lpstr"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2005-11-29T12:00:00Z</dcterms:created>
  <dcterms:modified xsi:type="dcterms:W3CDTF">2023-01-16T14:30:07Z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0E2C3FBBD991482D9669BB64EEF42829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