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61" r:id="rId3"/>
    <p:sldId id="1000" r:id="rId4"/>
    <p:sldId id="1001" r:id="rId5"/>
    <p:sldId id="1002" r:id="rId6"/>
    <p:sldId id="1003" r:id="rId7"/>
    <p:sldId id="1004" r:id="rId8"/>
    <p:sldId id="1005" r:id="rId9"/>
    <p:sldId id="1007" r:id="rId10"/>
    <p:sldId id="1008" r:id="rId11"/>
    <p:sldId id="1009" r:id="rId12"/>
    <p:sldId id="1010" r:id="rId13"/>
    <p:sldId id="1011" r:id="rId14"/>
    <p:sldId id="1012" r:id="rId15"/>
    <p:sldId id="1013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50" d="100"/>
          <a:sy n="50" d="100"/>
        </p:scale>
        <p:origin x="278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C8586E6-0715-4E09-95E6-6C222EA5988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AE542AC-F34B-49BC-B75B-A5E983C0013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  <a:solidFill>
            <a:srgbClr val="C00000"/>
          </a:solidFill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C0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850" y="285750"/>
            <a:ext cx="11544300" cy="6286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412485" y="2025677"/>
            <a:ext cx="6233780" cy="2127830"/>
            <a:chOff x="361317" y="2739541"/>
            <a:chExt cx="5339513" cy="2127830"/>
          </a:xfrm>
        </p:grpSpPr>
        <p:sp>
          <p:nvSpPr>
            <p:cNvPr id="20" name="文本框 19"/>
            <p:cNvSpPr txBox="1"/>
            <p:nvPr/>
          </p:nvSpPr>
          <p:spPr>
            <a:xfrm>
              <a:off x="361317" y="2739541"/>
              <a:ext cx="5339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rgbClr val="C0000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solidFill>
                    <a:srgbClr val="C00000"/>
                  </a:solidFill>
                  <a:cs typeface="+mn-ea"/>
                  <a:sym typeface="+mn-lt"/>
                </a:rPr>
                <a:t>这样想象真有趣</a:t>
              </a:r>
              <a:r>
                <a:rPr lang="en-US" altLang="zh-CN" sz="4800" b="1" dirty="0">
                  <a:solidFill>
                    <a:srgbClr val="C00000"/>
                  </a:solidFill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7295785" y="4971364"/>
            <a:ext cx="2467179" cy="321642"/>
            <a:chOff x="10185400" y="5731858"/>
            <a:chExt cx="1384360" cy="321642"/>
          </a:xfrm>
        </p:grpSpPr>
        <p:sp>
          <p:nvSpPr>
            <p:cNvPr id="25" name="矩形 24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1225868" y="2184241"/>
            <a:ext cx="1727200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怎样写？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56648" y="2015331"/>
            <a:ext cx="1584325" cy="744538"/>
            <a:chOff x="2411760" y="895499"/>
            <a:chExt cx="1584176" cy="744574"/>
          </a:xfrm>
          <a:solidFill>
            <a:srgbClr val="45D1FF"/>
          </a:solidFill>
        </p:grpSpPr>
        <p:sp>
          <p:nvSpPr>
            <p:cNvPr id="8" name="云形 7"/>
            <p:cNvSpPr/>
            <p:nvPr/>
          </p:nvSpPr>
          <p:spPr>
            <a:xfrm>
              <a:off x="2411760" y="919313"/>
              <a:ext cx="1584176" cy="720760"/>
            </a:xfrm>
            <a:prstGeom prst="cloud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483768" y="895499"/>
              <a:ext cx="1512168" cy="68054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想主题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656648" y="3259931"/>
            <a:ext cx="1584325" cy="744538"/>
            <a:chOff x="2411760" y="895499"/>
            <a:chExt cx="1584176" cy="744574"/>
          </a:xfrm>
          <a:solidFill>
            <a:srgbClr val="45D1FF"/>
          </a:solidFill>
        </p:grpSpPr>
        <p:sp>
          <p:nvSpPr>
            <p:cNvPr id="11" name="云形 10"/>
            <p:cNvSpPr/>
            <p:nvPr/>
          </p:nvSpPr>
          <p:spPr>
            <a:xfrm>
              <a:off x="2411760" y="919313"/>
              <a:ext cx="1584176" cy="720760"/>
            </a:xfrm>
            <a:prstGeom prst="cloud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2483768" y="895499"/>
              <a:ext cx="1512168" cy="68054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选角色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93173" y="4630896"/>
            <a:ext cx="1584325" cy="730885"/>
            <a:chOff x="2411760" y="910707"/>
            <a:chExt cx="1584176" cy="729366"/>
          </a:xfrm>
          <a:solidFill>
            <a:srgbClr val="45D1FF"/>
          </a:solidFill>
        </p:grpSpPr>
        <p:sp>
          <p:nvSpPr>
            <p:cNvPr id="14" name="云形 13"/>
            <p:cNvSpPr/>
            <p:nvPr/>
          </p:nvSpPr>
          <p:spPr>
            <a:xfrm>
              <a:off x="2411760" y="919262"/>
              <a:ext cx="1584176" cy="720811"/>
            </a:xfrm>
            <a:prstGeom prst="cloud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2483768" y="910707"/>
              <a:ext cx="1512168" cy="679093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想内容</a:t>
              </a:r>
            </a:p>
          </p:txBody>
        </p:sp>
      </p:grpSp>
      <p:sp>
        <p:nvSpPr>
          <p:cNvPr id="16" name="TextBox 4"/>
          <p:cNvSpPr txBox="1"/>
          <p:nvPr/>
        </p:nvSpPr>
        <p:spPr>
          <a:xfrm>
            <a:off x="5673090" y="2039461"/>
            <a:ext cx="6196330" cy="478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你想告诉人们什么道理？选定一个主题。</a:t>
            </a:r>
          </a:p>
        </p:txBody>
      </p:sp>
      <p:sp>
        <p:nvSpPr>
          <p:cNvPr id="17" name="TextBox 23"/>
          <p:cNvSpPr txBox="1"/>
          <p:nvPr/>
        </p:nvSpPr>
        <p:spPr>
          <a:xfrm>
            <a:off x="5672773" y="3344069"/>
            <a:ext cx="4176712" cy="4780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角色特点要符合主题。</a:t>
            </a:r>
          </a:p>
        </p:txBody>
      </p:sp>
      <p:sp>
        <p:nvSpPr>
          <p:cNvPr id="18" name="TextBox 25"/>
          <p:cNvSpPr txBox="1"/>
          <p:nvPr/>
        </p:nvSpPr>
        <p:spPr>
          <a:xfrm>
            <a:off x="5724525" y="4581366"/>
            <a:ext cx="6195060" cy="478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可以按起因、经过、结果的顺序编写故事。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rcRect l="18877" t="15818" r="20368" b="12352"/>
          <a:stretch>
            <a:fillRect/>
          </a:stretch>
        </p:blipFill>
        <p:spPr>
          <a:xfrm flipH="1">
            <a:off x="510540" y="3247866"/>
            <a:ext cx="2696210" cy="235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404110" y="1374775"/>
            <a:ext cx="9394190" cy="1296670"/>
            <a:chOff x="6372" y="1872"/>
            <a:chExt cx="6683" cy="2042"/>
          </a:xfrm>
        </p:grpSpPr>
        <p:pic>
          <p:nvPicPr>
            <p:cNvPr id="21" name="图片 20" descr="图片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0" y="1872"/>
              <a:ext cx="6568" cy="204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6372" y="2652"/>
              <a:ext cx="668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关于这篇习作，你还有什么好的想法吗？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599565" y="5197475"/>
            <a:ext cx="7208333" cy="651455"/>
          </a:xfrm>
          <a:prstGeom prst="wedgeRoundRectCallout">
            <a:avLst>
              <a:gd name="adj1" fmla="val 55982"/>
              <a:gd name="adj2" fmla="val -36190"/>
              <a:gd name="adj3" fmla="val 16667"/>
            </a:avLst>
          </a:prstGeom>
          <a:noFill/>
          <a:ln w="38100">
            <a:solidFill>
              <a:srgbClr val="F56B0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我想写这种动物的体型的变化过程，一定很有趣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1625" l="10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224"/>
          <a:stretch>
            <a:fillRect/>
          </a:stretch>
        </p:blipFill>
        <p:spPr>
          <a:xfrm>
            <a:off x="9291955" y="2613025"/>
            <a:ext cx="1204595" cy="9721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404109" y="2810510"/>
            <a:ext cx="6887845" cy="510179"/>
          </a:xfrm>
          <a:prstGeom prst="wedgeRoundRectCallout">
            <a:avLst>
              <a:gd name="adj1" fmla="val 54953"/>
              <a:gd name="adj2" fmla="val -30160"/>
              <a:gd name="adj3" fmla="val 16667"/>
            </a:avLst>
          </a:prstGeom>
          <a:noFill/>
          <a:ln w="38100">
            <a:solidFill>
              <a:srgbClr val="F56B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习作开头，我想直接写明这种动物的外貌特征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91740" y="3670935"/>
            <a:ext cx="5522595" cy="1112787"/>
          </a:xfrm>
          <a:prstGeom prst="wedgeRoundRectCallout">
            <a:avLst>
              <a:gd name="adj1" fmla="val -54806"/>
              <a:gd name="adj2" fmla="val -604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描写时，我要加入比喻、拟人、排比等修辞，让我的想象更生动、有趣！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6" y="3380585"/>
            <a:ext cx="1269938" cy="10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90" b="53226" l="24663" r="743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7096" r="24759" b="46452"/>
          <a:stretch>
            <a:fillRect/>
          </a:stretch>
        </p:blipFill>
        <p:spPr bwMode="auto">
          <a:xfrm>
            <a:off x="8807898" y="4653106"/>
            <a:ext cx="930424" cy="101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5" grpId="0" bldLvl="0" animBg="1"/>
      <p:bldP spid="2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习作提纲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19128" y="1312400"/>
            <a:ext cx="5535657" cy="1296670"/>
            <a:chOff x="2145" y="5761"/>
            <a:chExt cx="6247" cy="2042"/>
          </a:xfrm>
        </p:grpSpPr>
        <p:pic>
          <p:nvPicPr>
            <p:cNvPr id="13" name="图片 12" descr="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" y="5761"/>
              <a:ext cx="6247" cy="204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275" y="6434"/>
              <a:ext cx="38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列一下写作提纲：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664970" y="3002915"/>
            <a:ext cx="5954395" cy="3011925"/>
          </a:xfrm>
          <a:prstGeom prst="bevel">
            <a:avLst>
              <a:gd name="adj" fmla="val 55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5D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我要选择的动物是什么？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动物有怎样有趣的经历？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这个有趣经历的结局是什么？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打算拟定什么题目？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7999" y="2425700"/>
            <a:ext cx="7628890" cy="26105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树底下有一个蚂蚁洞，里面住着一群小蚂蚁。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有一天下大雨，小蚂蚁们忙着往高处搬家。可是雨下得太大了。有几只小蚂蚁被雨水冲走了。①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54944" y="2689860"/>
            <a:ext cx="230314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①交代了事情的起因。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8594874" y="1550670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339614" y="159575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比树高的蚂蚁</a:t>
            </a:r>
            <a:endParaRPr kumimoji="0" lang="zh-CN" altLang="zh-CN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2170" y="2262505"/>
            <a:ext cx="6856730" cy="28024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有只叫刚刚的小蚂蚁看着小伙伴被冲走，心里难过极了。他想：我要是变得和树一样高就好了，这样，就不会被水冲走了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这个愿望被森林爷爷知道了，森林爷爷帮小蚂蚁实现了这个愿望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55380" y="2977758"/>
            <a:ext cx="274574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②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愿望的实现过程简略且合理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225790" y="1560195"/>
            <a:ext cx="12700" cy="4387215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26155" y="2578735"/>
            <a:ext cx="7109460" cy="14838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课下，我们把全班同学的作品汇集在一起，编成一本班级童话集吧！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8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850" y="285750"/>
            <a:ext cx="11544300" cy="6286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5869258" y="2025677"/>
            <a:ext cx="5320232" cy="2127830"/>
            <a:chOff x="752564" y="2739541"/>
            <a:chExt cx="4557018" cy="2127830"/>
          </a:xfrm>
        </p:grpSpPr>
        <p:sp>
          <p:nvSpPr>
            <p:cNvPr id="16" name="文本框 15"/>
            <p:cNvSpPr txBox="1"/>
            <p:nvPr/>
          </p:nvSpPr>
          <p:spPr>
            <a:xfrm>
              <a:off x="766529" y="2739541"/>
              <a:ext cx="45290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rgbClr val="C00000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7295785" y="4971364"/>
            <a:ext cx="2467179" cy="321642"/>
            <a:chOff x="10185400" y="5731858"/>
            <a:chExt cx="1384360" cy="321642"/>
          </a:xfrm>
        </p:grpSpPr>
        <p:sp>
          <p:nvSpPr>
            <p:cNvPr id="22" name="矩形 2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414" y="1726690"/>
            <a:ext cx="7423785" cy="3404620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同学们，如果母鸡能在天空飞翔，如果蚂蚁的个头比树还大，如果老鹰变得胆小如鼠，如果蜗牛健步如飞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一旦动物失去了原来的主要特征，或是变得与原来完全相反，它们的生活会发生什么变化？又会发生哪些奇异的事情呢？让我们选一种动物作为主角，大胆想象，编一个童话故事。</a:t>
            </a:r>
          </a:p>
        </p:txBody>
      </p:sp>
      <p:pic>
        <p:nvPicPr>
          <p:cNvPr id="6" name="Picture 13" descr="C:\Users\Administrator\Desktop\图片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22096" y="3270885"/>
            <a:ext cx="3228975" cy="2863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18988" y="2266315"/>
            <a:ext cx="72961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“童话故事”通过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丰富的想象、幻想和夸张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来编写适合于儿童欣赏的故事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童话故事是儿童文学的重要体裁。是一种具有浓厚幻想色彩的虚构故事，多采用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夸张、拟人、象征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等表现手法去编织奇异的情节。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童话故事最大的特征是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用丰富的想象力，赋予动物、植物等物体人的感情。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81343" y="1405890"/>
            <a:ext cx="6065520" cy="590550"/>
            <a:chOff x="5985" y="2122"/>
            <a:chExt cx="9552" cy="930"/>
          </a:xfrm>
        </p:grpSpPr>
        <p:pic>
          <p:nvPicPr>
            <p:cNvPr id="9" name="图片 8" descr="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5" y="2122"/>
              <a:ext cx="9552" cy="93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697" y="2177"/>
              <a:ext cx="81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你知道什么是“童话故事”吗？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0" y="3497898"/>
            <a:ext cx="2533248" cy="335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6530" y="2439670"/>
            <a:ext cx="73837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第一步：审题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本次作文是选一种动物作为主角，编一个童话故事。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第二步：立意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突出动物产生变化后发生的有趣的故事。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26236" y="1027611"/>
            <a:ext cx="2113280" cy="1804670"/>
            <a:chOff x="7315" y="2050"/>
            <a:chExt cx="3328" cy="2842"/>
          </a:xfrm>
        </p:grpSpPr>
        <p:pic>
          <p:nvPicPr>
            <p:cNvPr id="13" name="图片 12" descr="1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" y="2050"/>
              <a:ext cx="3328" cy="284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19" y="3299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写作指导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859244" y="1563201"/>
            <a:ext cx="10659655" cy="145956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动物失去原来的主要特征，会发生哪些有趣的故事呢？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79" y="3812373"/>
            <a:ext cx="2667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5" y="3812373"/>
            <a:ext cx="256032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3812373"/>
            <a:ext cx="3452813" cy="1941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4" name="矩形 3"/>
          <p:cNvSpPr/>
          <p:nvPr/>
        </p:nvSpPr>
        <p:spPr>
          <a:xfrm>
            <a:off x="3896785" y="5184412"/>
            <a:ext cx="5872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母鸡飞上天上，遇到老鹰会怎么样？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82226" y="1891254"/>
            <a:ext cx="2376264" cy="648071"/>
            <a:chOff x="1115616" y="627534"/>
            <a:chExt cx="2736304" cy="648071"/>
          </a:xfrm>
          <a:effectLst/>
        </p:grpSpPr>
        <p:sp>
          <p:nvSpPr>
            <p:cNvPr id="6" name="矩形标注 3"/>
            <p:cNvSpPr/>
            <p:nvPr/>
          </p:nvSpPr>
          <p:spPr>
            <a:xfrm>
              <a:off x="1115616" y="627534"/>
              <a:ext cx="2736304" cy="648071"/>
            </a:xfrm>
            <a:prstGeom prst="wedgeRectCallout">
              <a:avLst>
                <a:gd name="adj1" fmla="val 50679"/>
                <a:gd name="adj2" fmla="val 10218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1115616" y="689959"/>
              <a:ext cx="273630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结果怎么样？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6326" y="1692069"/>
            <a:ext cx="2520280" cy="648071"/>
            <a:chOff x="1115616" y="627534"/>
            <a:chExt cx="3302843" cy="648071"/>
          </a:xfrm>
          <a:effectLst/>
        </p:grpSpPr>
        <p:sp>
          <p:nvSpPr>
            <p:cNvPr id="9" name="矩形标注 9"/>
            <p:cNvSpPr/>
            <p:nvPr/>
          </p:nvSpPr>
          <p:spPr>
            <a:xfrm>
              <a:off x="1115616" y="627534"/>
              <a:ext cx="3168352" cy="648071"/>
            </a:xfrm>
            <a:prstGeom prst="wedgeRectCallout">
              <a:avLst>
                <a:gd name="adj1" fmla="val -23814"/>
                <a:gd name="adj2" fmla="val 11247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1250107" y="689959"/>
              <a:ext cx="316835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遇见小鸟呢？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779905" y="2950755"/>
            <a:ext cx="2250440" cy="720090"/>
            <a:chOff x="1115616" y="627534"/>
            <a:chExt cx="2736304" cy="585645"/>
          </a:xfrm>
          <a:effectLst/>
        </p:grpSpPr>
        <p:sp>
          <p:nvSpPr>
            <p:cNvPr id="12" name="矩形标注 12"/>
            <p:cNvSpPr/>
            <p:nvPr/>
          </p:nvSpPr>
          <p:spPr>
            <a:xfrm>
              <a:off x="1115616" y="627534"/>
              <a:ext cx="2736304" cy="585645"/>
            </a:xfrm>
            <a:prstGeom prst="wedgeRectCallout">
              <a:avLst>
                <a:gd name="adj1" fmla="val 69128"/>
                <a:gd name="adj2" fmla="val -46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1115616" y="689959"/>
              <a:ext cx="2736304" cy="42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会说些什么？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79905" y="4221390"/>
            <a:ext cx="3181985" cy="711835"/>
            <a:chOff x="1115616" y="627534"/>
            <a:chExt cx="2439463" cy="1016533"/>
          </a:xfrm>
          <a:effectLst/>
        </p:grpSpPr>
        <p:sp>
          <p:nvSpPr>
            <p:cNvPr id="15" name="矩形标注 22"/>
            <p:cNvSpPr/>
            <p:nvPr/>
          </p:nvSpPr>
          <p:spPr>
            <a:xfrm>
              <a:off x="1115616" y="627534"/>
              <a:ext cx="2345405" cy="1016533"/>
            </a:xfrm>
            <a:prstGeom prst="wedgeRectCallout">
              <a:avLst>
                <a:gd name="adj1" fmla="val 56976"/>
                <a:gd name="adj2" fmla="val -9599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209676" y="723635"/>
              <a:ext cx="2345403" cy="65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它们会有什么反应？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66802" y="3147567"/>
            <a:ext cx="1666471" cy="586896"/>
            <a:chOff x="1115616" y="627534"/>
            <a:chExt cx="2345404" cy="656918"/>
          </a:xfrm>
          <a:effectLst/>
        </p:grpSpPr>
        <p:sp>
          <p:nvSpPr>
            <p:cNvPr id="18" name="矩形标注 28"/>
            <p:cNvSpPr/>
            <p:nvPr/>
          </p:nvSpPr>
          <p:spPr>
            <a:xfrm>
              <a:off x="1115616" y="627534"/>
              <a:ext cx="2345404" cy="585645"/>
            </a:xfrm>
            <a:prstGeom prst="wedgeRectCallout">
              <a:avLst>
                <a:gd name="adj1" fmla="val -82594"/>
                <a:gd name="adj2" fmla="val 432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1115616" y="698807"/>
              <a:ext cx="2345403" cy="58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91" y="3048653"/>
            <a:ext cx="256032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1" name="矩形 20"/>
          <p:cNvSpPr/>
          <p:nvPr/>
        </p:nvSpPr>
        <p:spPr>
          <a:xfrm>
            <a:off x="2490260" y="5163547"/>
            <a:ext cx="8361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小小的蚂蚁成了巨人，会做出哪些意想不到的事情？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217672" y="1446658"/>
            <a:ext cx="4062730" cy="647947"/>
            <a:chOff x="1115616" y="627534"/>
            <a:chExt cx="2736304" cy="648071"/>
          </a:xfrm>
        </p:grpSpPr>
        <p:sp>
          <p:nvSpPr>
            <p:cNvPr id="23" name="矩形标注 28"/>
            <p:cNvSpPr/>
            <p:nvPr/>
          </p:nvSpPr>
          <p:spPr>
            <a:xfrm>
              <a:off x="1115616" y="627534"/>
              <a:ext cx="2736304" cy="648071"/>
            </a:xfrm>
            <a:prstGeom prst="wedgeRectCallout">
              <a:avLst>
                <a:gd name="adj1" fmla="val 50679"/>
                <a:gd name="adj2" fmla="val 10218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1115616" y="689959"/>
              <a:ext cx="2736304" cy="46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遇见其他动物有什么举动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96717" y="3707258"/>
            <a:ext cx="4789170" cy="647947"/>
            <a:chOff x="1115616" y="627534"/>
            <a:chExt cx="3302843" cy="648071"/>
          </a:xfrm>
        </p:grpSpPr>
        <p:sp>
          <p:nvSpPr>
            <p:cNvPr id="26" name="矩形标注 31"/>
            <p:cNvSpPr/>
            <p:nvPr/>
          </p:nvSpPr>
          <p:spPr>
            <a:xfrm>
              <a:off x="1115616" y="627534"/>
              <a:ext cx="3168352" cy="648071"/>
            </a:xfrm>
            <a:prstGeom prst="wedgeRectCallout">
              <a:avLst>
                <a:gd name="adj1" fmla="val -23814"/>
                <a:gd name="adj2" fmla="val 11247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1250107" y="689959"/>
              <a:ext cx="3168352" cy="5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又该怎样搬运粮食？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17672" y="2662048"/>
            <a:ext cx="2250440" cy="720090"/>
            <a:chOff x="1115616" y="627534"/>
            <a:chExt cx="2736304" cy="585645"/>
          </a:xfrm>
        </p:grpSpPr>
        <p:sp>
          <p:nvSpPr>
            <p:cNvPr id="29" name="矩形标注 59"/>
            <p:cNvSpPr/>
            <p:nvPr/>
          </p:nvSpPr>
          <p:spPr>
            <a:xfrm>
              <a:off x="1115616" y="627534"/>
              <a:ext cx="2736304" cy="585645"/>
            </a:xfrm>
            <a:prstGeom prst="wedgeRectCallout">
              <a:avLst>
                <a:gd name="adj1" fmla="val 69128"/>
                <a:gd name="adj2" fmla="val -46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1115616" y="689959"/>
              <a:ext cx="2736304" cy="42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会说些什么？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50" y="2323465"/>
            <a:ext cx="2158365" cy="3609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4" name="矩形 13"/>
          <p:cNvSpPr/>
          <p:nvPr/>
        </p:nvSpPr>
        <p:spPr>
          <a:xfrm>
            <a:off x="2757595" y="5446758"/>
            <a:ext cx="8006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老鹰变得胆小之后，该怎么生活，谁会帮助他吗？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383280" y="1694180"/>
            <a:ext cx="3691890" cy="647720"/>
            <a:chOff x="1115616" y="627534"/>
            <a:chExt cx="2736304" cy="648071"/>
          </a:xfrm>
        </p:grpSpPr>
        <p:sp>
          <p:nvSpPr>
            <p:cNvPr id="16" name="矩形标注 8"/>
            <p:cNvSpPr/>
            <p:nvPr/>
          </p:nvSpPr>
          <p:spPr>
            <a:xfrm>
              <a:off x="1115616" y="627534"/>
              <a:ext cx="2736304" cy="648071"/>
            </a:xfrm>
            <a:prstGeom prst="wedgeRectCallout">
              <a:avLst>
                <a:gd name="adj1" fmla="val 50679"/>
                <a:gd name="adj2" fmla="val 10218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1115616" y="689959"/>
              <a:ext cx="2736304" cy="52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遇见老鼠会怎样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53250" y="2853690"/>
            <a:ext cx="3161665" cy="648335"/>
            <a:chOff x="1115616" y="627534"/>
            <a:chExt cx="3652628" cy="648335"/>
          </a:xfrm>
        </p:grpSpPr>
        <p:sp>
          <p:nvSpPr>
            <p:cNvPr id="19" name="矩形标注 11"/>
            <p:cNvSpPr/>
            <p:nvPr/>
          </p:nvSpPr>
          <p:spPr>
            <a:xfrm>
              <a:off x="1115616" y="627534"/>
              <a:ext cx="3494903" cy="648335"/>
            </a:xfrm>
            <a:prstGeom prst="wedgeRectCallout">
              <a:avLst>
                <a:gd name="adj1" fmla="val -23814"/>
                <a:gd name="adj2" fmla="val 11247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1262337" y="689764"/>
              <a:ext cx="350590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谁会给他提供食物？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10965" y="2839085"/>
            <a:ext cx="2250440" cy="720090"/>
            <a:chOff x="1115616" y="627534"/>
            <a:chExt cx="2736304" cy="585645"/>
          </a:xfrm>
        </p:grpSpPr>
        <p:sp>
          <p:nvSpPr>
            <p:cNvPr id="33" name="矩形标注 14"/>
            <p:cNvSpPr/>
            <p:nvPr/>
          </p:nvSpPr>
          <p:spPr>
            <a:xfrm>
              <a:off x="1115616" y="627534"/>
              <a:ext cx="2736304" cy="585645"/>
            </a:xfrm>
            <a:prstGeom prst="wedgeRectCallout">
              <a:avLst>
                <a:gd name="adj1" fmla="val 69128"/>
                <a:gd name="adj2" fmla="val -46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1115616" y="689959"/>
              <a:ext cx="2736304" cy="42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会说些什么？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93185" y="4095115"/>
            <a:ext cx="3181985" cy="711835"/>
            <a:chOff x="1115616" y="627534"/>
            <a:chExt cx="2439463" cy="1016533"/>
          </a:xfrm>
        </p:grpSpPr>
        <p:sp>
          <p:nvSpPr>
            <p:cNvPr id="36" name="矩形标注 27"/>
            <p:cNvSpPr/>
            <p:nvPr/>
          </p:nvSpPr>
          <p:spPr>
            <a:xfrm>
              <a:off x="1115616" y="627534"/>
              <a:ext cx="2345405" cy="1016533"/>
            </a:xfrm>
            <a:prstGeom prst="wedgeRectCallout">
              <a:avLst>
                <a:gd name="adj1" fmla="val 56976"/>
                <a:gd name="adj2" fmla="val -9599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1209676" y="723635"/>
              <a:ext cx="2345403" cy="65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会做出怎样的举动？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074372" y="4161752"/>
            <a:ext cx="1666471" cy="578991"/>
            <a:chOff x="1115616" y="627534"/>
            <a:chExt cx="2345404" cy="648070"/>
          </a:xfrm>
        </p:grpSpPr>
        <p:sp>
          <p:nvSpPr>
            <p:cNvPr id="39" name="矩形标注 30"/>
            <p:cNvSpPr/>
            <p:nvPr/>
          </p:nvSpPr>
          <p:spPr>
            <a:xfrm>
              <a:off x="1115616" y="627534"/>
              <a:ext cx="2345404" cy="585645"/>
            </a:xfrm>
            <a:prstGeom prst="wedgeRectCallout">
              <a:avLst>
                <a:gd name="adj1" fmla="val -82594"/>
                <a:gd name="adj2" fmla="val 432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1115616" y="689959"/>
              <a:ext cx="2345403" cy="58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……</a:t>
              </a:r>
            </a:p>
          </p:txBody>
        </p:sp>
      </p:grpSp>
      <p:pic>
        <p:nvPicPr>
          <p:cNvPr id="41" name="图片 40" descr="C:/Users/ADMINI~1/AppData/Local/Temp/kaimatting_20191105200713/output_20191105200926..pngoutput_20191105200926."/>
          <p:cNvPicPr>
            <a:picLocks noChangeAspect="1"/>
          </p:cNvPicPr>
          <p:nvPr/>
        </p:nvPicPr>
        <p:blipFill>
          <a:blip r:embed="rId2"/>
          <a:srcRect t="41067"/>
          <a:stretch>
            <a:fillRect/>
          </a:stretch>
        </p:blipFill>
        <p:spPr>
          <a:xfrm>
            <a:off x="876300" y="3481706"/>
            <a:ext cx="1774825" cy="224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习作指导</a:t>
            </a:r>
          </a:p>
        </p:txBody>
      </p:sp>
      <p:pic>
        <p:nvPicPr>
          <p:cNvPr id="21" name="Picture 5" descr="C:\Users\Administrator\Desktop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65" y="1337310"/>
            <a:ext cx="6064885" cy="4589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Box 2"/>
          <p:cNvSpPr txBox="1"/>
          <p:nvPr/>
        </p:nvSpPr>
        <p:spPr>
          <a:xfrm>
            <a:off x="1111885" y="2322830"/>
            <a:ext cx="3665220" cy="6805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第三步：思维导图</a:t>
            </a:r>
          </a:p>
        </p:txBody>
      </p:sp>
      <p:pic>
        <p:nvPicPr>
          <p:cNvPr id="23" name="图片 22" descr="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95" y="3134360"/>
            <a:ext cx="2194560" cy="219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142h3c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宽屏</PresentationFormat>
  <Paragraphs>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2021-05-10T00:48:11Z</dcterms:created>
  <dcterms:modified xsi:type="dcterms:W3CDTF">2023-01-10T05:10:50Z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AE0A9FF33D134B9296107703A5AD846F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