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85" r:id="rId3"/>
    <p:sldId id="260" r:id="rId4"/>
    <p:sldId id="262" r:id="rId5"/>
    <p:sldId id="263" r:id="rId6"/>
    <p:sldId id="264" r:id="rId7"/>
    <p:sldId id="265" r:id="rId8"/>
    <p:sldId id="267" r:id="rId9"/>
    <p:sldId id="284" r:id="rId10"/>
    <p:sldId id="266" r:id="rId11"/>
    <p:sldId id="269" r:id="rId12"/>
    <p:sldId id="268" r:id="rId13"/>
    <p:sldId id="270" r:id="rId14"/>
    <p:sldId id="271" r:id="rId15"/>
    <p:sldId id="272" r:id="rId16"/>
    <p:sldId id="276" r:id="rId17"/>
    <p:sldId id="273" r:id="rId18"/>
    <p:sldId id="275" r:id="rId19"/>
    <p:sldId id="274" r:id="rId20"/>
    <p:sldId id="277" r:id="rId21"/>
    <p:sldId id="278" r:id="rId22"/>
    <p:sldId id="280" r:id="rId23"/>
    <p:sldId id="279" r:id="rId24"/>
    <p:sldId id="281" r:id="rId25"/>
    <p:sldId id="282" r:id="rId26"/>
    <p:sldId id="287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791"/>
    <a:srgbClr val="FBE77C"/>
    <a:srgbClr val="B6814E"/>
    <a:srgbClr val="C29664"/>
    <a:srgbClr val="D91B15"/>
    <a:srgbClr val="DD1817"/>
    <a:srgbClr val="C91411"/>
    <a:srgbClr val="FFFFFF"/>
    <a:srgbClr val="FAE16E"/>
    <a:srgbClr val="FDC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C21A-7C7E-460F-840F-5D1EF966B6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2BF4-04CF-4F18-AF5F-2C1C7CF04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952BF4-04CF-4F18-AF5F-2C1C7CF049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121954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219544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7728" y="4182816"/>
            <a:ext cx="5733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7E79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乘梦飞翔 共创辉煌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1748" y="1840111"/>
            <a:ext cx="750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F7E79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喜迎元旦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6168" y="2637131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91B15"/>
                </a:solidFill>
                <a:cs typeface="+mn-ea"/>
                <a:sym typeface="+mn-lt"/>
              </a:rPr>
              <a:t>第二项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4963" y="3211481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DD1817"/>
                </a:solidFill>
                <a:cs typeface="+mn-ea"/>
                <a:sym typeface="+mn-lt"/>
              </a:rPr>
              <a:t>颁奖盛典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27650" y="659617"/>
            <a:ext cx="1219064" cy="23375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1489" y="3352968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5819284" y="3352968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182" y="4272865"/>
            <a:ext cx="4225622" cy="157624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兢兢业业，锐意进取，任劳任怨。态度诚恳，尽职尽责，克己奉公， 严于律己，无私奉献。 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5835" y="4345900"/>
            <a:ext cx="3937000" cy="14246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/>
          <a:p>
            <a:pPr marL="337185" indent="-337185" defTabSz="1078230">
              <a:lnSpc>
                <a:spcPct val="150000"/>
              </a:lnSpc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b="1" dirty="0">
                <a:solidFill>
                  <a:srgbClr val="FBE77C"/>
                </a:solidFill>
                <a:cs typeface="+mn-ea"/>
                <a:sym typeface="+mn-lt"/>
              </a:rPr>
              <a:t>他们没有豪情壮语，他们没有丰功伟绩。但他们用行动告诉我们什么是主人翁的精神。 </a:t>
            </a:r>
            <a:endParaRPr lang="en-US" altLang="zh-CN" sz="19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0889" y="1727367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6096000" y="1727367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2935" y="3065991"/>
            <a:ext cx="2641600" cy="17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93870" y="3016250"/>
            <a:ext cx="2697797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457414" y="5228173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54428" y="5228172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860795" y="4165657"/>
            <a:ext cx="7740410" cy="123253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互相鼓励，挥汗如雨，过关斩将。无私奉献，激情洋溢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排除万难，敢为人先，销量翻番，为公司开拓公司市场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6675" y="3165930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27650" y="659617"/>
            <a:ext cx="1219064" cy="2337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1900" y="2167467"/>
            <a:ext cx="4127500" cy="275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3616325" y="981501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7750" y="5318809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600" b="0" dirty="0">
                <a:latin typeface="+mn-lt"/>
                <a:ea typeface="+mn-ea"/>
                <a:cs typeface="+mn-ea"/>
                <a:sym typeface="+mn-lt"/>
              </a:rPr>
              <a:t>团队名字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644895" y="4129582"/>
            <a:ext cx="7740410" cy="548656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员工中的佼佼者、公司生力军，自身顽强、勤奋、百折不挠。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2509" y="3147892"/>
            <a:ext cx="545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86468" y="659617"/>
            <a:ext cx="1219064" cy="2337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3502" y="1334270"/>
            <a:ext cx="484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6244" y="4784304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24046" y="4780707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50243" y="4780708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0781" y="2663825"/>
            <a:ext cx="2295525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0171" y="2663891"/>
            <a:ext cx="2295525" cy="153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13681" y="2663825"/>
            <a:ext cx="2295525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6168" y="2637131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91B15"/>
                </a:solidFill>
                <a:cs typeface="+mn-ea"/>
                <a:sym typeface="+mn-lt"/>
              </a:rPr>
              <a:t>第三项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4963" y="3211481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DD1817"/>
                </a:solidFill>
                <a:cs typeface="+mn-ea"/>
                <a:sym typeface="+mn-lt"/>
              </a:rPr>
              <a:t>文艺演出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9650" y="19134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第一个节目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市场部歌曲演唱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开门红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2350" y="19007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第二个节目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宣传部歌曲演唱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新年好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98222" y="2512007"/>
            <a:ext cx="6995556" cy="16768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公司已经走过了一年的风雨，值此元旦，首先祝各位在新的一年里身体健康，心想事成</a:t>
            </a:r>
            <a:r>
              <a:rPr lang="en-US" altLang="zh-CN" sz="2000" b="1" dirty="0">
                <a:solidFill>
                  <a:srgbClr val="C00000"/>
                </a:solidFill>
                <a:cs typeface="+mn-ea"/>
                <a:sym typeface="+mn-lt"/>
              </a:rPr>
              <a:t>!</a:t>
            </a: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更要感谢各位与公司一路同行。新的一年从公司实际出发，有几点希望各位同仁共勉。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542333" y="661818"/>
            <a:ext cx="4932695" cy="830997"/>
            <a:chOff x="3542333" y="661818"/>
            <a:chExt cx="4932695" cy="830997"/>
          </a:xfrm>
        </p:grpSpPr>
        <p:sp>
          <p:nvSpPr>
            <p:cNvPr id="2" name="文本框 1"/>
            <p:cNvSpPr txBox="1"/>
            <p:nvPr/>
          </p:nvSpPr>
          <p:spPr>
            <a:xfrm>
              <a:off x="4618673" y="661818"/>
              <a:ext cx="295465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4800" b="1" spc="600" dirty="0">
                  <a:solidFill>
                    <a:srgbClr val="FBE77C"/>
                  </a:solidFill>
                  <a:cs typeface="+mn-ea"/>
                  <a:sym typeface="+mn-lt"/>
                </a:rPr>
                <a:t>领导寄语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42333" y="10862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573328" y="1080362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2598222" y="5522050"/>
            <a:ext cx="683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rgbClr val="FAE16E"/>
                </a:solidFill>
                <a:cs typeface="+mn-ea"/>
                <a:sym typeface="+mn-lt"/>
              </a:rPr>
              <a:t>1PPT </a:t>
            </a:r>
            <a:r>
              <a:rPr lang="en-US" altLang="zh-CN" spc="300" dirty="0">
                <a:solidFill>
                  <a:srgbClr val="FAE16E"/>
                </a:solidFill>
                <a:cs typeface="+mn-ea"/>
                <a:sym typeface="+mn-lt"/>
              </a:rPr>
              <a:t>COMPANY 20XX NEW YEAR'S DAY PARTY</a:t>
            </a:r>
            <a:endParaRPr lang="zh-CN" altLang="en-US" spc="300" dirty="0">
              <a:solidFill>
                <a:srgbClr val="FAE16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9650" y="19642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第三个节目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公关部歌曲演唱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江南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6168" y="2637131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91B15"/>
                </a:solidFill>
                <a:cs typeface="+mn-ea"/>
                <a:sym typeface="+mn-lt"/>
              </a:rPr>
              <a:t>第四项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4963" y="3211481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DD1817"/>
                </a:solidFill>
                <a:cs typeface="+mn-ea"/>
                <a:sym typeface="+mn-lt"/>
              </a:rPr>
              <a:t>展望</a:t>
            </a:r>
            <a:r>
              <a:rPr lang="en-US" altLang="zh-CN" sz="7200" b="1" spc="600" dirty="0">
                <a:solidFill>
                  <a:srgbClr val="DD1817"/>
                </a:solidFill>
                <a:cs typeface="+mn-ea"/>
                <a:sym typeface="+mn-lt"/>
              </a:rPr>
              <a:t>20XX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90852" y="1325915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69729" y="2341578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90853" y="1325915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04629" y="2493978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营业额突破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5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95906" y="641856"/>
            <a:ext cx="420018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8800" b="0">
                <a:gradFill flip="none" rotWithShape="1">
                  <a:gsLst>
                    <a:gs pos="0">
                      <a:srgbClr val="FFEE89"/>
                    </a:gs>
                    <a:gs pos="51000">
                      <a:srgbClr val="FFA401">
                        <a:lumMod val="100000"/>
                      </a:srgbClr>
                    </a:gs>
                    <a:gs pos="78000">
                      <a:srgbClr val="FFD56D">
                        <a:lumMod val="71000"/>
                        <a:lumOff val="29000"/>
                      </a:srgbClr>
                    </a:gs>
                    <a:gs pos="28000">
                      <a:srgbClr val="FCDD6C">
                        <a:lumMod val="100000"/>
                      </a:srgbClr>
                    </a:gs>
                    <a:gs pos="100000">
                      <a:srgbClr val="FFDE8B"/>
                    </a:gs>
                  </a:gsLst>
                  <a:lin ang="2700000" scaled="1"/>
                  <a:tileRect/>
                </a:gradFill>
                <a:effectLst>
                  <a:outerShdw blurRad="292100" algn="tl" rotWithShape="0">
                    <a:srgbClr val="FFA401">
                      <a:alpha val="35000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5400" b="1" dirty="0">
                <a:solidFill>
                  <a:srgbClr val="FBE77C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新◇年◇寄◇语</a:t>
            </a:r>
            <a:endParaRPr lang="en-US" altLang="zh-CN" sz="5400" b="1" dirty="0">
              <a:solidFill>
                <a:srgbClr val="FBE77C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894283"/>
            <a:ext cx="9601200" cy="5544617"/>
          </a:xfrm>
          <a:prstGeom prst="rect">
            <a:avLst/>
          </a:prstGeom>
        </p:spPr>
      </p:pic>
      <p:sp>
        <p:nvSpPr>
          <p:cNvPr id="3" name="TextBox 111"/>
          <p:cNvSpPr txBox="1"/>
          <p:nvPr/>
        </p:nvSpPr>
        <p:spPr>
          <a:xfrm>
            <a:off x="2477135" y="2610986"/>
            <a:ext cx="741553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219544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  <p:sp>
        <p:nvSpPr>
          <p:cNvPr id="11" name="文本框 1"/>
          <p:cNvSpPr txBox="1"/>
          <p:nvPr/>
        </p:nvSpPr>
        <p:spPr>
          <a:xfrm>
            <a:off x="3347728" y="4182816"/>
            <a:ext cx="5733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7E79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乘梦飞翔 共创辉煌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2331748" y="1840111"/>
            <a:ext cx="750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F7E79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喜迎元旦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668146" y="1904812"/>
            <a:ext cx="4877650" cy="851808"/>
            <a:chOff x="3668146" y="1904812"/>
            <a:chExt cx="4877650" cy="851808"/>
          </a:xfrm>
        </p:grpSpPr>
        <p:sp>
          <p:nvSpPr>
            <p:cNvPr id="4" name="TextBox 14"/>
            <p:cNvSpPr txBox="1"/>
            <p:nvPr/>
          </p:nvSpPr>
          <p:spPr>
            <a:xfrm>
              <a:off x="4760224" y="2081504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回首</a:t>
              </a:r>
              <a:r>
                <a:rPr lang="en-US" altLang="zh-CN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20XX</a:t>
              </a:r>
              <a:endParaRPr lang="zh-CN" altLang="en-US" sz="2800" b="1" spc="600" dirty="0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668146" y="1904812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50439" y="2944964"/>
            <a:ext cx="4877650" cy="851808"/>
            <a:chOff x="3750439" y="2944964"/>
            <a:chExt cx="4877650" cy="851808"/>
          </a:xfrm>
        </p:grpSpPr>
        <p:sp>
          <p:nvSpPr>
            <p:cNvPr id="7" name="TextBox 27"/>
            <p:cNvSpPr txBox="1"/>
            <p:nvPr/>
          </p:nvSpPr>
          <p:spPr>
            <a:xfrm>
              <a:off x="4760224" y="3099722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颁奖盛典</a:t>
              </a: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750439" y="2944964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50439" y="3973449"/>
            <a:ext cx="4877650" cy="851808"/>
            <a:chOff x="3750439" y="3973449"/>
            <a:chExt cx="4877650" cy="851808"/>
          </a:xfrm>
        </p:grpSpPr>
        <p:sp>
          <p:nvSpPr>
            <p:cNvPr id="10" name="TextBox 30"/>
            <p:cNvSpPr txBox="1"/>
            <p:nvPr/>
          </p:nvSpPr>
          <p:spPr>
            <a:xfrm>
              <a:off x="4760224" y="4113694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文艺演出</a:t>
              </a: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750439" y="3973449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50439" y="4970606"/>
            <a:ext cx="4877650" cy="851808"/>
            <a:chOff x="3750439" y="4970606"/>
            <a:chExt cx="4877650" cy="851808"/>
          </a:xfrm>
        </p:grpSpPr>
        <p:sp>
          <p:nvSpPr>
            <p:cNvPr id="13" name="TextBox 18"/>
            <p:cNvSpPr txBox="1"/>
            <p:nvPr/>
          </p:nvSpPr>
          <p:spPr>
            <a:xfrm>
              <a:off x="4760224" y="5110850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展望</a:t>
              </a:r>
              <a:r>
                <a:rPr lang="en-US" altLang="zh-CN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20XX</a:t>
              </a:r>
              <a:endParaRPr lang="zh-CN" altLang="en-US" sz="2800" b="1" spc="600" dirty="0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3750439" y="4970606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78343" y="600832"/>
            <a:ext cx="5037046" cy="1075833"/>
            <a:chOff x="3578343" y="600832"/>
            <a:chExt cx="5037046" cy="1075833"/>
          </a:xfrm>
        </p:grpSpPr>
        <p:sp>
          <p:nvSpPr>
            <p:cNvPr id="2" name="标题 1"/>
            <p:cNvSpPr txBox="1"/>
            <p:nvPr/>
          </p:nvSpPr>
          <p:spPr>
            <a:xfrm>
              <a:off x="3578343" y="600832"/>
              <a:ext cx="5037046" cy="1075833"/>
            </a:xfrm>
            <a:prstGeom prst="rect">
              <a:avLst/>
            </a:prstGeom>
          </p:spPr>
          <p:txBody>
            <a:bodyPr lIns="91332" tIns="45666" rIns="91332" bIns="45666"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kumimoji="1" lang="zh-CN" altLang="en-US" sz="5400" b="1" dirty="0">
                  <a:solidFill>
                    <a:srgbClr val="FBE77C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114751" y="1111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153964" y="1105762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66168" y="2637131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91B15"/>
                </a:solidFill>
                <a:cs typeface="+mn-ea"/>
                <a:sym typeface="+mn-lt"/>
              </a:rPr>
              <a:t>第一项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18139" y="3149601"/>
            <a:ext cx="6280544" cy="1323439"/>
            <a:chOff x="2518139" y="3149601"/>
            <a:chExt cx="6280544" cy="1323439"/>
          </a:xfrm>
        </p:grpSpPr>
        <p:sp>
          <p:nvSpPr>
            <p:cNvPr id="3" name="文本框 2"/>
            <p:cNvSpPr txBox="1"/>
            <p:nvPr/>
          </p:nvSpPr>
          <p:spPr>
            <a:xfrm>
              <a:off x="2518139" y="3181862"/>
              <a:ext cx="5002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DD1817"/>
                  </a:solidFill>
                  <a:cs typeface="+mn-ea"/>
                  <a:sym typeface="+mn-lt"/>
                </a:rPr>
                <a:t>回首</a:t>
              </a:r>
              <a:endParaRPr lang="zh-CN" altLang="en-US" sz="8000" b="1" dirty="0">
                <a:solidFill>
                  <a:srgbClr val="DD1817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11354" y="3149601"/>
              <a:ext cx="288732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dirty="0">
                  <a:solidFill>
                    <a:srgbClr val="DD1817"/>
                  </a:solidFill>
                  <a:cs typeface="+mn-ea"/>
                  <a:sym typeface="+mn-lt"/>
                </a:rPr>
                <a:t>20XX</a:t>
              </a:r>
              <a:endParaRPr lang="zh-CN" altLang="en-US" sz="8000" dirty="0">
                <a:solidFill>
                  <a:srgbClr val="DD1817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89257" y="1120507"/>
            <a:ext cx="64134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20XX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公司实现营业总额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1.2</a:t>
            </a: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04629" y="2082478"/>
            <a:ext cx="718274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15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46%</a:t>
            </a:r>
            <a:endParaRPr lang="zh-CN" altLang="en-US" sz="72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16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1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大关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04629" y="2082478"/>
            <a:ext cx="718274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15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36%</a:t>
            </a:r>
            <a:endParaRPr lang="zh-CN" altLang="en-US" sz="72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9115" y="0"/>
            <a:ext cx="112137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9"/>
            <a:ext cx="12192001" cy="11401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16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行业占有率上升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444192" y="-1"/>
            <a:ext cx="8110650" cy="1892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喜迎元旦公司元旦晚会ppt模板"/>
  <p:tag name="ISPRING_SCORM_RATE_SLIDES" val="0"/>
  <p:tag name="ISPRING_SCORM_PASSING_SCORE" val="0.000000"/>
  <p:tag name="ISPRING_ULTRA_SCORM_COURSE_ID" val="1432935C-3A8C-4E7C-ADEB-FEFE988217A7"/>
  <p:tag name="ISPRINGONLINEFOLDERID" val="0"/>
  <p:tag name="ISPRINGONLINEFOLDERPATH" val="内容列表"/>
  <p:tag name="ISPRINGCLOUDFOLDERID" val="0"/>
  <p:tag name="ISPRINGCLOUDFOLDERPATH" val="资源库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E:\修改\89210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hphxfht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388</Words>
  <Application>Microsoft Office PowerPoint</Application>
  <PresentationFormat>宽屏</PresentationFormat>
  <Paragraphs>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安景臣毛笔行书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2022-03-09T02:32:48Z</dcterms:created>
  <dcterms:modified xsi:type="dcterms:W3CDTF">2023-01-10T05:10:52Z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E0BB6D1BB49A4A04A1DF7E70BDFACE27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