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3" r:id="rId2"/>
    <p:sldId id="285" r:id="rId3"/>
    <p:sldId id="296" r:id="rId4"/>
    <p:sldId id="270" r:id="rId5"/>
    <p:sldId id="293" r:id="rId6"/>
    <p:sldId id="268" r:id="rId7"/>
    <p:sldId id="259" r:id="rId8"/>
    <p:sldId id="261" r:id="rId9"/>
    <p:sldId id="292" r:id="rId10"/>
    <p:sldId id="290" r:id="rId11"/>
    <p:sldId id="301" r:id="rId12"/>
    <p:sldId id="297" r:id="rId13"/>
    <p:sldId id="298" r:id="rId14"/>
    <p:sldId id="291" r:id="rId15"/>
    <p:sldId id="299" r:id="rId16"/>
  </p:sldIdLst>
  <p:sldSz cx="9144000" cy="6858000" type="screen4x3"/>
  <p:notesSz cx="7559675" cy="10691813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9900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7140-96C7-444B-B1A9-D5878177A07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B1A3-1B99-46BB-9D63-75FDECC5C1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B1A3-1B99-46BB-9D63-75FDECC5C15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12700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1264" y="3876675"/>
            <a:ext cx="19732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473237" y="5920863"/>
            <a:ext cx="6214743" cy="435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473237" y="5199015"/>
            <a:ext cx="6214743" cy="695722"/>
          </a:xfrm>
        </p:spPr>
        <p:txBody>
          <a:bodyPr/>
          <a:lstStyle>
            <a:lvl1pPr algn="ctr">
              <a:defRPr sz="320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BBA9-2E02-4558-BA61-79FFDD89A2B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1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3C27-3D25-4F94-9561-9EC78F9F536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14F6-BCA9-4712-A5AC-71253458F81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A949-EB02-447E-8380-358D66384F7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A949-EB02-447E-8380-358D66384F7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CC0E-39E8-48B5-83A4-173C6C2A51D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4165-9EE5-4880-A5E2-5C74E758C29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390776"/>
            <a:ext cx="15763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483443" y="2162634"/>
            <a:ext cx="4260802" cy="123507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483443" y="3424699"/>
            <a:ext cx="4260802" cy="45062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4165-9EE5-4880-A5E2-5C74E758C29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616B-0CB0-4803-8EBE-6F6911E9C56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3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79EF-73EC-476D-BA38-5BAA19B2D27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AD31-069C-4234-96CA-FE23653F970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DEC3-9B11-42A4-B724-B1828D2FA2C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9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702A-77D7-4C2B-A4E1-218F4A45B03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" y="1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028950" y="674689"/>
            <a:ext cx="5532438" cy="700087"/>
          </a:xfrm>
          <a:prstGeom prst="rect">
            <a:avLst/>
          </a:prstGeom>
        </p:spPr>
        <p:txBody>
          <a:bodyPr vert="horz" lIns="91431" tIns="45715" rIns="91431" bIns="45715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 bwMode="auto">
          <a:xfrm>
            <a:off x="496889" y="1549400"/>
            <a:ext cx="8204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 algn="r" eaLnBrk="1" hangingPunct="1"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2603A949-EB02-447E-8380-358D66384F77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1032" name="图片 7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307389" y="657225"/>
            <a:ext cx="836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6870" indent="-35687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90000"/>
        <a:buBlip>
          <a:blip r:embed="rId17"/>
        </a:buBlip>
        <a:defRPr sz="2000" kern="1200">
          <a:solidFill>
            <a:srgbClr val="8B8E2E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6870" indent="-356870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8485;&#26053;&#29256;&#22235;&#19978;Unit6\Unit6%20&#21333;&#35789;&#35835;&#38899;&#38598;\English.mp3" TargetMode="External"/><Relationship Id="rId1" Type="http://schemas.microsoft.com/office/2007/relationships/media" Target="file:///C:\Users\Administrator\Desktop\&#38485;&#26053;&#29256;&#22235;&#19978;Unit6\Unit6%20&#21333;&#35789;&#35835;&#38899;&#38598;\English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8485;&#26053;&#29256;&#22235;&#19978;Unit6\Unit6%20&#21333;&#35789;&#35835;&#38899;&#38598;\Art.mp3" TargetMode="External"/><Relationship Id="rId1" Type="http://schemas.microsoft.com/office/2007/relationships/media" Target="file:///C:\Users\Administrator\Desktop\&#38485;&#26053;&#29256;&#22235;&#19978;Unit6\Unit6%20&#21333;&#35789;&#35835;&#38899;&#38598;\Art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8485;&#26053;&#29256;&#22235;&#19978;Unit6\Unit6%20&#21333;&#35789;&#35835;&#38899;&#38598;\Science.mp3" TargetMode="External"/><Relationship Id="rId1" Type="http://schemas.microsoft.com/office/2007/relationships/media" Target="file:///C:\Users\Administrator\Desktop\&#38485;&#26053;&#29256;&#22235;&#19978;Unit6\Unit6%20&#21333;&#35789;&#35835;&#38899;&#38598;\Science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23548;&#20837;&#27468;&#26354;&#65306;Inthemusicroom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8485;&#26053;&#29256;&#22235;&#19978;Unit6\Unit6%20&#21333;&#35789;&#35835;&#38899;&#38598;\Math.mp3" TargetMode="External"/><Relationship Id="rId1" Type="http://schemas.microsoft.com/office/2007/relationships/media" Target="file:///C:\Users\Administrator\Desktop\&#38485;&#26053;&#29256;&#22235;&#19978;Unit6\Unit6%20&#21333;&#35789;&#35835;&#38899;&#38598;\Math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8485;&#26053;&#29256;&#22235;&#19978;Unit6\Unit6%20&#21333;&#35789;&#35835;&#38899;&#38598;\PE.mp3" TargetMode="External"/><Relationship Id="rId1" Type="http://schemas.microsoft.com/office/2007/relationships/media" Target="file:///C:\Users\Administrator\Desktop\&#38485;&#26053;&#29256;&#22235;&#19978;Unit6\Unit6%20&#21333;&#35789;&#35835;&#38899;&#38598;\PE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8485;&#26053;&#29256;&#22235;&#19978;Unit6\Unit6%20&#21333;&#35789;&#35835;&#38899;&#38598;\Music.mp3" TargetMode="External"/><Relationship Id="rId1" Type="http://schemas.microsoft.com/office/2007/relationships/media" Target="file:///C:\Users\Administrator\Desktop\&#38485;&#26053;&#29256;&#22235;&#19978;Unit6\Unit6%20&#21333;&#35789;&#35835;&#38899;&#38598;\Music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8485;&#26053;&#29256;&#22235;&#19978;Unit6\Unit6%20&#21333;&#35789;&#35835;&#38899;&#38598;\Chinese.mp3" TargetMode="External"/><Relationship Id="rId1" Type="http://schemas.microsoft.com/office/2007/relationships/media" Target="file:///C:\Users\Administrator\Desktop\&#38485;&#26053;&#29256;&#22235;&#19978;Unit6\Unit6%20&#21333;&#35789;&#35835;&#38899;&#38598;\Chinese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060848"/>
            <a:ext cx="6428116" cy="219247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4000" b="0" dirty="0" smtClean="0">
                <a:solidFill>
                  <a:schemeClr val="accent1">
                    <a:lumMod val="50000"/>
                  </a:schemeClr>
                </a:solidFill>
                <a:effectLst/>
                <a:ea typeface="宋体" panose="02010600030101010101" pitchFamily="2" charset="-122"/>
                <a:cs typeface="Arial" panose="020B0604020202020204" pitchFamily="34" charset="0"/>
              </a:rPr>
              <a:t>Unit6</a:t>
            </a:r>
            <a:r>
              <a:rPr lang="en-US" altLang="zh-CN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en-US" altLang="zh-CN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What Subjects Do They Have This Morning?</a:t>
            </a: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zh-CN" sz="4000" dirty="0" smtClean="0">
              <a:solidFill>
                <a:schemeClr val="accent1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8971" y="980728"/>
            <a:ext cx="4648306" cy="651705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3600" b="1" dirty="0"/>
          </a:p>
        </p:txBody>
      </p:sp>
      <p:sp>
        <p:nvSpPr>
          <p:cNvPr id="6" name="矩形 5"/>
          <p:cNvSpPr/>
          <p:nvPr/>
        </p:nvSpPr>
        <p:spPr>
          <a:xfrm>
            <a:off x="0" y="551723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 descr="sou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4033" y="183127"/>
            <a:ext cx="6108319" cy="52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320446" y="5470271"/>
            <a:ext cx="6654305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English</a:t>
            </a:r>
            <a:endParaRPr lang="zh-CN" altLang="en-US" sz="6300" dirty="0"/>
          </a:p>
        </p:txBody>
      </p:sp>
      <p:pic>
        <p:nvPicPr>
          <p:cNvPr id="5" name="Englis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00" y="592388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611560" y="1478864"/>
            <a:ext cx="7672359" cy="28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Tips </a:t>
            </a:r>
          </a:p>
          <a:p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Chinese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和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English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不仅可以解释为“中文”和“英语”，还可以解释为“中国人”和“英国人”。这些单词作为学科来用的时候，开头字母要大写。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 descr="sou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2838" y="329292"/>
            <a:ext cx="6200717" cy="536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320446" y="5470271"/>
            <a:ext cx="6654305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Art </a:t>
            </a:r>
            <a:endParaRPr lang="zh-CN" altLang="en-US" sz="6300"/>
          </a:p>
        </p:txBody>
      </p:sp>
      <p:pic>
        <p:nvPicPr>
          <p:cNvPr id="5" name="Ar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20" y="592388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 descr="sou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8436" y="117605"/>
            <a:ext cx="6427511" cy="55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698437" y="5545874"/>
            <a:ext cx="6654304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Science  </a:t>
            </a:r>
            <a:endParaRPr lang="zh-CN" altLang="en-US" sz="6300"/>
          </a:p>
        </p:txBody>
      </p:sp>
      <p:pic>
        <p:nvPicPr>
          <p:cNvPr id="5" name="Scienc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8" y="6075093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925229" y="782908"/>
            <a:ext cx="5973923" cy="8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Gold finger</a:t>
            </a:r>
            <a:endParaRPr lang="zh-CN" altLang="en-US" sz="51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16" y="3580206"/>
            <a:ext cx="907176" cy="10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6044" y="3580206"/>
            <a:ext cx="907176" cy="10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073" y="3504603"/>
            <a:ext cx="947495" cy="11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90778" y="3429001"/>
            <a:ext cx="1060053" cy="12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3222" y="3353397"/>
            <a:ext cx="1075172" cy="1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7956" y="3277795"/>
            <a:ext cx="982775" cy="114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1" y="2068153"/>
            <a:ext cx="914400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3400" dirty="0">
                <a:solidFill>
                  <a:srgbClr val="FF3399"/>
                </a:solidFill>
              </a:rPr>
              <a:t>Math PE English Science Music Art Chinese</a:t>
            </a:r>
            <a:endParaRPr lang="zh-CN" altLang="en-US" sz="3400" dirty="0">
              <a:solidFill>
                <a:srgbClr val="009900"/>
              </a:solidFill>
            </a:endParaRPr>
          </a:p>
        </p:txBody>
      </p:sp>
      <p:pic>
        <p:nvPicPr>
          <p:cNvPr id="12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62790" y="3277796"/>
            <a:ext cx="1075172" cy="125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019100" y="1651339"/>
            <a:ext cx="6654304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/>
              <a:t>Now tell me what subjects do you have this morning?</a:t>
            </a:r>
            <a:endParaRPr lang="zh-CN" altLang="en-US" sz="3800" dirty="0"/>
          </a:p>
        </p:txBody>
      </p:sp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827584" y="3238996"/>
            <a:ext cx="7637079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dirty="0">
                <a:solidFill>
                  <a:srgbClr val="FF3399"/>
                </a:solidFill>
              </a:rPr>
              <a:t>There are…subjects this morning. They are</a:t>
            </a:r>
            <a:r>
              <a:rPr lang="en-US" altLang="zh-CN" sz="3800" dirty="0" smtClean="0">
                <a:solidFill>
                  <a:srgbClr val="FF3399"/>
                </a:solidFill>
              </a:rPr>
              <a:t>… </a:t>
            </a:r>
            <a:endParaRPr lang="zh-CN" altLang="en-US" sz="38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51520" y="862439"/>
            <a:ext cx="8381300" cy="713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000" dirty="0">
                <a:latin typeface="+mj-lt"/>
                <a:ea typeface="宋体" panose="02010600030101010101" pitchFamily="2" charset="-122"/>
              </a:rPr>
              <a:t>Let’s sing—In the music room</a:t>
            </a:r>
            <a:endParaRPr lang="zh-CN" altLang="en-US" sz="2400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5123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8409" y="2060848"/>
            <a:ext cx="6007522" cy="43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88868" y="780585"/>
            <a:ext cx="8381300" cy="7493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200" dirty="0">
                <a:latin typeface="+mj-lt"/>
                <a:ea typeface="宋体" panose="02010600030101010101" pitchFamily="2" charset="-122"/>
              </a:rPr>
              <a:t>Review</a:t>
            </a:r>
            <a:r>
              <a:rPr lang="zh-CN" altLang="en-US" sz="4200" dirty="0">
                <a:latin typeface="+mj-lt"/>
                <a:ea typeface="宋体" panose="02010600030101010101" pitchFamily="2" charset="-122"/>
              </a:rPr>
              <a:t>：看图说单词</a:t>
            </a:r>
            <a:r>
              <a:rPr lang="en-US" altLang="zh-CN" sz="4200" dirty="0">
                <a:latin typeface="+mj-lt"/>
                <a:ea typeface="宋体" panose="02010600030101010101" pitchFamily="2" charset="-122"/>
              </a:rPr>
              <a:t> </a:t>
            </a:r>
            <a:endParaRPr lang="zh-CN" altLang="en-US" sz="4200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5123" name="Picture 2" descr="C:\Users\Administrator\Desktop\工作\陕旅版。。。\四上\【资源优化】20140730小学英语陕旅版资源优化单 李娟（新增58条 海报31张）\陕旅版四上Unit5\素材\Unit5 课本插图\teach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62791" y="4109425"/>
            <a:ext cx="2321699" cy="2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Administrator\Desktop\工作\陕旅版。。。\四上\【资源优化】20140730小学英语陕旅版资源优化单 李娟（新增58条 海报31张）\陕旅版四上Unit5\素材\Unit5 课本插图\toil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7190" y="4033822"/>
            <a:ext cx="2321699" cy="22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Users\Administrator\Desktop\工作\陕旅版。。。\四上\【资源优化】20140730小学英语陕旅版资源优化单 李娟（新增58条 海报31张）\陕旅版四上Unit5\素材\Unit5 课本插图\garde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868" y="4185027"/>
            <a:ext cx="2264580" cy="220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Users\Administrator\Desktop\工作\陕旅版。。。\四上\【资源优化】20140730小学英语陕旅版资源优化单 李娟（新增58条 海报31张）\陕旅版四上Unit5\素材\Unit5 课本插图\librar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87193" y="1690140"/>
            <a:ext cx="2283060" cy="214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C:\Users\Administrator\Desktop\工作\陕旅版。。。\四上\【资源优化】20140730小学英语陕旅版资源优化单 李娟（新增58条 海报31张）\陕旅版四上Unit5\素材\Unit5 课本插图\playgroun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61593" y="1614537"/>
            <a:ext cx="2341858" cy="23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C:\Users\Administrator\Desktop\工作\陕旅版。。。\四上\【资源优化】20140730小学英语陕旅版资源优化单 李娟（新增58条 海报31张）\陕旅版四上Unit5\素材\Unit5 课本插图\school gat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3270" y="1538934"/>
            <a:ext cx="2341858" cy="228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42" y="0"/>
            <a:ext cx="2948323" cy="8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396044" y="782907"/>
            <a:ext cx="5822727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Tick the books you have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1407" y="0"/>
            <a:ext cx="1802593" cy="1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25" y="2204864"/>
            <a:ext cx="7746277" cy="39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administrator\appdata\roaming\360se6\User Data\temp\131607176596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509341"/>
            <a:ext cx="6944937" cy="536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1155651" y="395822"/>
            <a:ext cx="6805500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同学们你最喜欢哪个学科？你知道你所学的学科怎么用英语表达吗？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42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471641" y="707305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Let’s learn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7172" name="图片 5" descr="breakfas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3602" y="1480132"/>
            <a:ext cx="4537561" cy="39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285994" y="5545874"/>
            <a:ext cx="3887418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Math </a:t>
            </a:r>
            <a:endParaRPr lang="zh-CN" altLang="en-US" sz="6300" dirty="0"/>
          </a:p>
        </p:txBody>
      </p:sp>
      <p:pic>
        <p:nvPicPr>
          <p:cNvPr id="7" name="Mat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96" y="599949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 descr="lun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4034" y="339372"/>
            <a:ext cx="6125119" cy="530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530014" y="5621477"/>
            <a:ext cx="4695477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PE</a:t>
            </a:r>
            <a:endParaRPr lang="zh-CN" altLang="en-US" sz="6300" dirty="0"/>
          </a:p>
        </p:txBody>
      </p:sp>
      <p:pic>
        <p:nvPicPr>
          <p:cNvPr id="5" name="P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14" y="599949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nood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229" y="404894"/>
            <a:ext cx="5678251" cy="49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378818" y="5470271"/>
            <a:ext cx="4554361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Music </a:t>
            </a:r>
            <a:endParaRPr lang="zh-CN" altLang="en-US" sz="6300" dirty="0"/>
          </a:p>
        </p:txBody>
      </p:sp>
      <p:pic>
        <p:nvPicPr>
          <p:cNvPr id="5" name="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06" y="592388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nood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829" y="480497"/>
            <a:ext cx="5747128" cy="498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530014" y="5470271"/>
            <a:ext cx="4554361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Chinese</a:t>
            </a:r>
            <a:endParaRPr lang="zh-CN" altLang="en-US" sz="6300" dirty="0"/>
          </a:p>
        </p:txBody>
      </p:sp>
      <p:pic>
        <p:nvPicPr>
          <p:cNvPr id="6" name="Chines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90" y="592388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2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ccf06120a5b13f11df6d8e9d2233fc5867c91"/>
</p:tagLst>
</file>

<file path=ppt/theme/theme1.xml><?xml version="1.0" encoding="utf-8"?>
<a:theme xmlns:a="http://schemas.openxmlformats.org/drawingml/2006/main" name="WWW.2PPT.COM&#10;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主题35</Template>
  <TotalTime>0</TotalTime>
  <Words>115</Words>
  <Application>Microsoft Office PowerPoint</Application>
  <PresentationFormat>全屏显示(4:3)</PresentationFormat>
  <Paragraphs>22</Paragraphs>
  <Slides>15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华文行楷</vt:lpstr>
      <vt:lpstr>宋体</vt:lpstr>
      <vt:lpstr>微软雅黑</vt:lpstr>
      <vt:lpstr>幼圆</vt:lpstr>
      <vt:lpstr>Arial</vt:lpstr>
      <vt:lpstr>Arial Black</vt:lpstr>
      <vt:lpstr>Arial Rounded MT Bold</vt:lpstr>
      <vt:lpstr>Calibri</vt:lpstr>
      <vt:lpstr>Comic Sans MS</vt:lpstr>
      <vt:lpstr>WWW.2PPT.COM
</vt:lpstr>
      <vt:lpstr>Unit6  What Subjects Do They Have This Morning? 第1课时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2023-01-16T14:30:24Z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9E029101B7694BC981F9D86148839F93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