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4</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第三课时　</a:t>
            </a:r>
            <a:r>
              <a:rPr lang="en-US" altLang="zh-CN"/>
              <a:t>Reading (  2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A </a:t>
            </a:r>
            <a:r>
              <a:rPr lang="en-US" altLang="zh-CN" sz="6600" dirty="0"/>
              <a:t>good read</a:t>
            </a:r>
            <a:endParaRPr lang="zh-CN" altLang="zh-CN" sz="6600" dirty="0"/>
          </a:p>
        </p:txBody>
      </p:sp>
      <p:sp>
        <p:nvSpPr>
          <p:cNvPr id="5" name="矩形 4"/>
          <p:cNvSpPr/>
          <p:nvPr/>
        </p:nvSpPr>
        <p:spPr>
          <a:xfrm>
            <a:off x="0" y="1226063"/>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6" name="矩形 5"/>
          <p:cNvSpPr/>
          <p:nvPr/>
        </p:nvSpPr>
        <p:spPr>
          <a:xfrm>
            <a:off x="0" y="4685955"/>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3</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89232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i="1">
                <a:solidFill>
                  <a:srgbClr val="000000"/>
                </a:solidFill>
                <a:latin typeface="Times New Roman" panose="02020603050405020304" pitchFamily="18" charset="0"/>
                <a:cs typeface="Times New Roman" panose="02020603050405020304" pitchFamily="18" charset="0"/>
              </a:rPr>
              <a:t>Animals</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i="1">
                <a:solidFill>
                  <a:srgbClr val="000000"/>
                </a:solidFill>
                <a:latin typeface="Times New Roman" panose="02020603050405020304" pitchFamily="18" charset="0"/>
                <a:cs typeface="Times New Roman" panose="02020603050405020304" pitchFamily="18" charset="0"/>
              </a:rPr>
              <a:t>United</a:t>
            </a:r>
            <a:r>
              <a:rPr lang="en-US" altLang="zh-CN" sz="2200">
                <a:solidFill>
                  <a:srgbClr val="000000"/>
                </a:solidFill>
                <a:latin typeface="Times New Roman" panose="02020603050405020304" pitchFamily="18" charset="0"/>
                <a:cs typeface="Times New Roman" panose="02020603050405020304" pitchFamily="18" charset="0"/>
              </a:rPr>
              <a:t> is a 3-D German cartoon which is directed by Reinhard Klooss and Holger Tappe.It is a story about animals that get together to find water.Along their journey,lots of funny things happen.They have a lot of adventures.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animals are waiting for the coming flood(  </a:t>
            </a:r>
            <a:r>
              <a:rPr lang="zh-CN" altLang="zh-CN" sz="2200">
                <a:solidFill>
                  <a:srgbClr val="000000"/>
                </a:solidFill>
                <a:latin typeface="Times New Roman" panose="02020603050405020304" pitchFamily="18" charset="0"/>
                <a:cs typeface="Times New Roman" panose="02020603050405020304" pitchFamily="18" charset="0"/>
              </a:rPr>
              <a:t>洪水</a:t>
            </a:r>
            <a:r>
              <a:rPr lang="en-US" altLang="zh-CN" sz="2200">
                <a:solidFill>
                  <a:srgbClr val="000000"/>
                </a:solidFill>
                <a:latin typeface="Times New Roman" panose="02020603050405020304" pitchFamily="18" charset="0"/>
                <a:cs typeface="Times New Roman" panose="02020603050405020304" pitchFamily="18" charset="0"/>
              </a:rPr>
              <a:t>  ).However,this year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flood seems to come later.The animals become upset and worried.At the same time,some animals from other places come to the grasslands to look for peace.However,the situation seems worse because the water is becoming less and less.So they decide to look for the river.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2105026"/>
            <a:ext cx="8128000" cy="290194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Finally,they find the reason why they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any water to drink.A dam(  </a:t>
            </a:r>
            <a:r>
              <a:rPr lang="zh-CN" altLang="zh-CN" sz="2200">
                <a:solidFill>
                  <a:srgbClr val="000000"/>
                </a:solidFill>
                <a:latin typeface="Times New Roman" panose="02020603050405020304" pitchFamily="18" charset="0"/>
                <a:cs typeface="Times New Roman" panose="02020603050405020304" pitchFamily="18" charset="0"/>
              </a:rPr>
              <a:t>坝</a:t>
            </a:r>
            <a:r>
              <a:rPr lang="en-US" altLang="zh-CN" sz="2200">
                <a:solidFill>
                  <a:srgbClr val="000000"/>
                </a:solidFill>
                <a:latin typeface="Times New Roman" panose="02020603050405020304" pitchFamily="18" charset="0"/>
                <a:cs typeface="Times New Roman" panose="02020603050405020304" pitchFamily="18" charset="0"/>
              </a:rPr>
              <a:t>  ) has been set up so that humans can have a better life.After a long fight with humans,they let the world know that animals are in danger.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This film is about environmental matters.The humans are the bad and the animals are the good.This film is to give humans a warning that they must not destroy the homes of animals or damage nature.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3625"/>
            <a:ext cx="8128000" cy="330475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story about?(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It is about animals that get together to find water.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reason that water is becoming less and less?(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A dam has been set up.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does the story of the cartoon film mainly tell us?(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Humans should care about the environment.</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194981" y="1140916"/>
            <a:ext cx="9802037"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1.Be sure to ask me for help when you find yourself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unable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不能的</a:t>
            </a:r>
            <a:r>
              <a:rPr lang="en-US" altLang="zh-CN" sz="2200" dirty="0">
                <a:solidFill>
                  <a:srgbClr val="000000"/>
                </a:solidFill>
                <a:latin typeface="Times New Roman" panose="02020603050405020304" pitchFamily="18" charset="0"/>
                <a:cs typeface="Times New Roman" panose="02020603050405020304" pitchFamily="18" charset="0"/>
              </a:rPr>
              <a:t>  ) to work out the problem.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2.Look!There are a lot of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tiny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极小的</a:t>
            </a:r>
            <a:r>
              <a:rPr lang="en-US" altLang="zh-CN" sz="2200" dirty="0">
                <a:solidFill>
                  <a:srgbClr val="000000"/>
                </a:solidFill>
                <a:latin typeface="Times New Roman" panose="02020603050405020304" pitchFamily="18" charset="0"/>
                <a:cs typeface="Times New Roman" panose="02020603050405020304" pitchFamily="18" charset="0"/>
              </a:rPr>
              <a:t>  ) ants on the ground.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3.You can wait for him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until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直到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为止</a:t>
            </a:r>
            <a:r>
              <a:rPr lang="en-US" altLang="zh-CN" sz="2200" dirty="0">
                <a:solidFill>
                  <a:srgbClr val="000000"/>
                </a:solidFill>
                <a:latin typeface="Times New Roman" panose="02020603050405020304" pitchFamily="18" charset="0"/>
                <a:cs typeface="Times New Roman" panose="02020603050405020304" pitchFamily="18" charset="0"/>
              </a:rPr>
              <a:t>  ) he comes back.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need your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shoulder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肩膀</a:t>
            </a:r>
            <a:r>
              <a:rPr lang="en-US" altLang="zh-CN" sz="2200" dirty="0">
                <a:solidFill>
                  <a:srgbClr val="000000"/>
                </a:solidFill>
                <a:latin typeface="Times New Roman" panose="02020603050405020304" pitchFamily="18" charset="0"/>
                <a:cs typeface="Times New Roman" panose="02020603050405020304" pitchFamily="18" charset="0"/>
              </a:rPr>
              <a:t>  ) to have a rest.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army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大群</a:t>
            </a:r>
            <a:r>
              <a:rPr lang="en-US" altLang="zh-CN" sz="2200" dirty="0">
                <a:solidFill>
                  <a:srgbClr val="000000"/>
                </a:solidFill>
                <a:latin typeface="Times New Roman" panose="02020603050405020304" pitchFamily="18" charset="0"/>
                <a:cs typeface="Times New Roman" panose="02020603050405020304" pitchFamily="18" charset="0"/>
              </a:rPr>
              <a:t>  ) of deer ran through the forest quickly.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1.She looked up for a moment,then continued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drawing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draw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2.My father began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talking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talk  ) to me after he knew I failed my exams.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difficult for a child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lift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lift  ) the heavy box.</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4.Look!The car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it coming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come  ) straight towards the tree.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saw a very small man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running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run  ) into a large house just now.</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234227" y="1622136"/>
            <a:ext cx="10485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234227" y="1908075"/>
            <a:ext cx="10485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267743" y="2430211"/>
            <a:ext cx="70829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267744" y="2716150"/>
            <a:ext cx="7082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072301" y="2866261"/>
            <a:ext cx="70829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072302" y="3152200"/>
            <a:ext cx="7082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949307" y="3278888"/>
            <a:ext cx="121865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949307" y="3564827"/>
            <a:ext cx="12186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024273" y="3674220"/>
            <a:ext cx="92503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024274" y="3960159"/>
            <a:ext cx="9250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596273" y="4471663"/>
            <a:ext cx="10485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6596274" y="4757602"/>
            <a:ext cx="10485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3555362" y="4881629"/>
            <a:ext cx="91031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3555362" y="5167568"/>
            <a:ext cx="910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4389712" y="5279735"/>
            <a:ext cx="83087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4389712" y="5565674"/>
            <a:ext cx="8308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3164480" y="5670023"/>
            <a:ext cx="130119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3164480" y="5955962"/>
            <a:ext cx="13011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267742" y="6074594"/>
            <a:ext cx="111233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4267743" y="6360533"/>
            <a:ext cx="11123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606056" y="1170586"/>
            <a:ext cx="11355571"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could understand the small man and knew what to say too.(  </a:t>
            </a:r>
            <a:r>
              <a:rPr lang="zh-CN" altLang="zh-CN" sz="2200" dirty="0">
                <a:solidFill>
                  <a:srgbClr val="000000"/>
                </a:solidFill>
                <a:latin typeface="Times New Roman" panose="02020603050405020304" pitchFamily="18" charset="0"/>
                <a:cs typeface="Times New Roman" panose="02020603050405020304" pitchFamily="18" charset="0"/>
              </a:rPr>
              <a:t>改为否定句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couldn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understand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small man 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didn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know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what to say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either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2.She will stay at home until she finishes her homework.(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until she finishes her homework.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3.He saw a huge army of tiny </a:t>
            </a:r>
            <a:r>
              <a:rPr lang="en-US" altLang="zh-CN" sz="2200" dirty="0" err="1">
                <a:solidFill>
                  <a:srgbClr val="000000"/>
                </a:solidFill>
                <a:latin typeface="Times New Roman" panose="02020603050405020304" pitchFamily="18" charset="0"/>
                <a:cs typeface="Times New Roman" panose="02020603050405020304" pitchFamily="18" charset="0"/>
              </a:rPr>
              <a:t>people.They</a:t>
            </a:r>
            <a:r>
              <a:rPr lang="en-US" altLang="zh-CN" sz="2200" dirty="0">
                <a:solidFill>
                  <a:srgbClr val="000000"/>
                </a:solidFill>
                <a:latin typeface="Times New Roman" panose="02020603050405020304" pitchFamily="18" charset="0"/>
                <a:cs typeface="Times New Roman" panose="02020603050405020304" pitchFamily="18" charset="0"/>
              </a:rPr>
              <a:t> were coming straight towards him.(  </a:t>
            </a:r>
            <a:r>
              <a:rPr lang="zh-CN" altLang="zh-CN" sz="2200" dirty="0">
                <a:solidFill>
                  <a:srgbClr val="000000"/>
                </a:solidFill>
                <a:latin typeface="Times New Roman" panose="02020603050405020304" pitchFamily="18" charset="0"/>
                <a:cs typeface="Times New Roman" panose="02020603050405020304" pitchFamily="18" charset="0"/>
              </a:rPr>
              <a:t>合并为一句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saw a huge army of tiny people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straight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towards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him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4.Will you show us how we can tie the books together?(  </a:t>
            </a:r>
            <a:r>
              <a:rPr lang="zh-CN" altLang="zh-CN" sz="2200" dirty="0">
                <a:solidFill>
                  <a:srgbClr val="000000"/>
                </a:solidFill>
                <a:latin typeface="Times New Roman" panose="02020603050405020304" pitchFamily="18" charset="0"/>
                <a:cs typeface="Times New Roman" panose="02020603050405020304" pitchFamily="18" charset="0"/>
              </a:rPr>
              <a:t>改为简单句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Will you show 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how</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tie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books together?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5.He felt so hopeless that he could not walk.(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felt so hopeless because 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unable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walk.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237464" y="2058071"/>
            <a:ext cx="318567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237465" y="2344010"/>
            <a:ext cx="31856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830190" y="2058071"/>
            <a:ext cx="23882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830190" y="2344010"/>
            <a:ext cx="23882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06056" y="2504638"/>
            <a:ext cx="85060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06056" y="2790577"/>
            <a:ext cx="8506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261219" y="3311910"/>
            <a:ext cx="370418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1261219" y="3597849"/>
            <a:ext cx="37041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769963" y="4119182"/>
            <a:ext cx="526717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769964" y="4405121"/>
            <a:ext cx="52671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811082" y="4865066"/>
            <a:ext cx="25902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2811083" y="5151005"/>
            <a:ext cx="25902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227701" y="5694907"/>
            <a:ext cx="306623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227702" y="5980846"/>
            <a:ext cx="3066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46567" y="1514170"/>
            <a:ext cx="11568223"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在设法完成了工作之后</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我简直是精疲力竭。</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was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tired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out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after</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managing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finish the work.</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我对阅读很感兴趣。我认为它是忙碌一天后放松的好方式。</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am</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interested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reading.I think it is a good way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relax</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after a busy day.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当听到这奇怪的响声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人们尽可能快地跑了出去。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People ran out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far</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could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when they heard the strange noise.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他们已经设法到达了山顶。</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They have already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managed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climb</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top of the mountain.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他正在把狗拴在树上。</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tying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tree.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333158" y="2430210"/>
            <a:ext cx="176091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333158" y="2716149"/>
            <a:ext cx="17609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938135" y="2430210"/>
            <a:ext cx="232444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938135" y="2716149"/>
            <a:ext cx="23244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01529" y="3246989"/>
            <a:ext cx="324947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801530" y="3532928"/>
            <a:ext cx="3249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808385" y="3246989"/>
            <a:ext cx="171838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808386" y="3532928"/>
            <a:ext cx="17183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321985" y="4035201"/>
            <a:ext cx="485499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321985" y="4321140"/>
            <a:ext cx="48549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789817" y="4823413"/>
            <a:ext cx="438715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2789818" y="5109352"/>
            <a:ext cx="43871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046077" y="5632226"/>
            <a:ext cx="475929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1046078" y="5918165"/>
            <a:ext cx="4759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)1.We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know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next.Let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go and ask </a:t>
            </a:r>
            <a:r>
              <a:rPr lang="en-US" altLang="zh-CN" sz="2200" dirty="0" err="1">
                <a:solidFill>
                  <a:srgbClr val="000000"/>
                </a:solidFill>
                <a:latin typeface="Times New Roman" panose="02020603050405020304" pitchFamily="18" charset="0"/>
                <a:cs typeface="Times New Roman" panose="02020603050405020304" pitchFamily="18" charset="0"/>
              </a:rPr>
              <a:t>Mr</a:t>
            </a:r>
            <a:r>
              <a:rPr lang="en-US" altLang="zh-CN" sz="2200" dirty="0">
                <a:solidFill>
                  <a:srgbClr val="000000"/>
                </a:solidFill>
                <a:latin typeface="Times New Roman" panose="02020603050405020304" pitchFamily="18" charset="0"/>
                <a:cs typeface="Times New Roman" panose="02020603050405020304" pitchFamily="18" charset="0"/>
              </a:rPr>
              <a:t> Li.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A.what</a:t>
            </a:r>
            <a:r>
              <a:rPr lang="en-US" altLang="zh-CN" sz="2200" dirty="0">
                <a:solidFill>
                  <a:srgbClr val="000000"/>
                </a:solidFill>
                <a:latin typeface="Times New Roman" panose="02020603050405020304" pitchFamily="18" charset="0"/>
                <a:cs typeface="Times New Roman" panose="02020603050405020304" pitchFamily="18" charset="0"/>
              </a:rPr>
              <a:t> to do	B.to do what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to do	</a:t>
            </a:r>
            <a:r>
              <a:rPr lang="en-US" altLang="zh-CN" sz="2200" dirty="0" err="1">
                <a:solidFill>
                  <a:srgbClr val="000000"/>
                </a:solidFill>
                <a:latin typeface="Times New Roman" panose="02020603050405020304" pitchFamily="18" charset="0"/>
                <a:cs typeface="Times New Roman" panose="02020603050405020304" pitchFamily="18" charset="0"/>
              </a:rPr>
              <a:t>D.how</a:t>
            </a:r>
            <a:r>
              <a:rPr lang="en-US" altLang="zh-CN" sz="2200" dirty="0">
                <a:solidFill>
                  <a:srgbClr val="000000"/>
                </a:solidFill>
                <a:latin typeface="Times New Roman" panose="02020603050405020304" pitchFamily="18" charset="0"/>
                <a:cs typeface="Times New Roman" panose="02020603050405020304" pitchFamily="18" charset="0"/>
              </a:rPr>
              <a:t> doing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)2.Mr Wang is strongly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keeping animals in the </a:t>
            </a:r>
            <a:r>
              <a:rPr lang="en-US" altLang="zh-CN" sz="2200" dirty="0" err="1">
                <a:solidFill>
                  <a:srgbClr val="000000"/>
                </a:solidFill>
                <a:latin typeface="Times New Roman" panose="02020603050405020304" pitchFamily="18" charset="0"/>
                <a:cs typeface="Times New Roman" panose="02020603050405020304" pitchFamily="18" charset="0"/>
              </a:rPr>
              <a:t>zoo,because</a:t>
            </a:r>
            <a:r>
              <a:rPr lang="en-US" altLang="zh-CN" sz="2200" dirty="0">
                <a:solidFill>
                  <a:srgbClr val="000000"/>
                </a:solidFill>
                <a:latin typeface="Times New Roman" panose="02020603050405020304" pitchFamily="18" charset="0"/>
                <a:cs typeface="Times New Roman" panose="02020603050405020304" pitchFamily="18" charset="0"/>
              </a:rPr>
              <a:t> he thinks animals should also enjoy freedom.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A.up</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B.for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C.against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D.down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)3.Many people do not realize the importance of health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they have fallen ill.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A.until</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B.while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C.when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D.after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72750" y="1624694"/>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2750" y="2783643"/>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2750" y="4474220"/>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)4.—Excuse </a:t>
            </a:r>
            <a:r>
              <a:rPr lang="en-US" altLang="zh-CN" sz="2200" dirty="0" err="1">
                <a:solidFill>
                  <a:srgbClr val="000000"/>
                </a:solidFill>
                <a:latin typeface="Times New Roman" panose="02020603050405020304" pitchFamily="18" charset="0"/>
                <a:cs typeface="Times New Roman" panose="02020603050405020304" pitchFamily="18" charset="0"/>
              </a:rPr>
              <a:t>me,can</a:t>
            </a:r>
            <a:r>
              <a:rPr lang="en-US" altLang="zh-CN" sz="2200" dirty="0">
                <a:solidFill>
                  <a:srgbClr val="000000"/>
                </a:solidFill>
                <a:latin typeface="Times New Roman" panose="02020603050405020304" pitchFamily="18" charset="0"/>
                <a:cs typeface="Times New Roman" panose="02020603050405020304" pitchFamily="18" charset="0"/>
              </a:rPr>
              <a:t> you tell me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get to the nearest post office?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Sorry,I</a:t>
            </a:r>
            <a:r>
              <a:rPr lang="en-US" altLang="zh-CN" sz="2200" dirty="0">
                <a:solidFill>
                  <a:srgbClr val="000000"/>
                </a:solidFill>
                <a:latin typeface="Times New Roman" panose="02020603050405020304" pitchFamily="18" charset="0"/>
                <a:cs typeface="Times New Roman" panose="02020603050405020304" pitchFamily="18" charset="0"/>
              </a:rPr>
              <a:t> am new here.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A.how</a:t>
            </a:r>
            <a:r>
              <a:rPr lang="en-US" altLang="zh-CN" sz="2200" dirty="0">
                <a:solidFill>
                  <a:srgbClr val="000000"/>
                </a:solidFill>
                <a:latin typeface="Times New Roman" panose="02020603050405020304" pitchFamily="18" charset="0"/>
                <a:cs typeface="Times New Roman" panose="02020603050405020304" pitchFamily="18" charset="0"/>
              </a:rPr>
              <a:t> can I	</a:t>
            </a:r>
            <a:r>
              <a:rPr lang="en-US" altLang="zh-CN" sz="2200" dirty="0" err="1">
                <a:solidFill>
                  <a:srgbClr val="000000"/>
                </a:solidFill>
                <a:latin typeface="Times New Roman" panose="02020603050405020304" pitchFamily="18" charset="0"/>
                <a:cs typeface="Times New Roman" panose="02020603050405020304" pitchFamily="18" charset="0"/>
              </a:rPr>
              <a:t>B.how</a:t>
            </a:r>
            <a:r>
              <a:rPr lang="en-US" altLang="zh-CN" sz="2200" dirty="0">
                <a:solidFill>
                  <a:srgbClr val="000000"/>
                </a:solidFill>
                <a:latin typeface="Times New Roman" panose="02020603050405020304" pitchFamily="18" charset="0"/>
                <a:cs typeface="Times New Roman" panose="02020603050405020304" pitchFamily="18" charset="0"/>
              </a:rPr>
              <a:t> could I</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to	</a:t>
            </a:r>
            <a:r>
              <a:rPr lang="en-US" altLang="zh-CN" sz="2200" dirty="0" err="1">
                <a:solidFill>
                  <a:srgbClr val="000000"/>
                </a:solidFill>
                <a:latin typeface="Times New Roman" panose="02020603050405020304" pitchFamily="18" charset="0"/>
                <a:cs typeface="Times New Roman" panose="02020603050405020304" pitchFamily="18" charset="0"/>
              </a:rPr>
              <a:t>D.what</a:t>
            </a:r>
            <a:r>
              <a:rPr lang="en-US" altLang="zh-CN" sz="2200" dirty="0">
                <a:solidFill>
                  <a:srgbClr val="000000"/>
                </a:solidFill>
                <a:latin typeface="Times New Roman" panose="02020603050405020304" pitchFamily="18" charset="0"/>
                <a:cs typeface="Times New Roman" panose="02020603050405020304" pitchFamily="18" charset="0"/>
              </a:rPr>
              <a:t> I can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time I got to the bus </a:t>
            </a:r>
            <a:r>
              <a:rPr lang="en-US" altLang="zh-CN" sz="2200" dirty="0" err="1">
                <a:solidFill>
                  <a:srgbClr val="000000"/>
                </a:solidFill>
                <a:latin typeface="Times New Roman" panose="02020603050405020304" pitchFamily="18" charset="0"/>
                <a:cs typeface="Times New Roman" panose="02020603050405020304" pitchFamily="18" charset="0"/>
              </a:rPr>
              <a:t>stop,the</a:t>
            </a:r>
            <a:r>
              <a:rPr lang="en-US" altLang="zh-CN" sz="2200" dirty="0">
                <a:solidFill>
                  <a:srgbClr val="000000"/>
                </a:solidFill>
                <a:latin typeface="Times New Roman" panose="02020603050405020304" pitchFamily="18" charset="0"/>
                <a:cs typeface="Times New Roman" panose="02020603050405020304" pitchFamily="18" charset="0"/>
              </a:rPr>
              <a:t> bus had already left.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C.By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)6.Tell the children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unhealthy </a:t>
            </a:r>
            <a:r>
              <a:rPr lang="en-US" altLang="zh-CN" sz="2200" dirty="0" err="1">
                <a:solidFill>
                  <a:srgbClr val="000000"/>
                </a:solidFill>
                <a:latin typeface="Times New Roman" panose="02020603050405020304" pitchFamily="18" charset="0"/>
                <a:cs typeface="Times New Roman" panose="02020603050405020304" pitchFamily="18" charset="0"/>
              </a:rPr>
              <a:t>food.It</a:t>
            </a:r>
            <a:r>
              <a:rPr lang="en-US" altLang="zh-CN" sz="2200" dirty="0">
                <a:solidFill>
                  <a:srgbClr val="000000"/>
                </a:solidFill>
                <a:latin typeface="Times New Roman" panose="02020603050405020304" pitchFamily="18" charset="0"/>
                <a:cs typeface="Times New Roman" panose="02020603050405020304" pitchFamily="18" charset="0"/>
              </a:rPr>
              <a:t> is bad for heath.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A.not</a:t>
            </a:r>
            <a:r>
              <a:rPr lang="en-US" altLang="zh-CN" sz="2200" dirty="0">
                <a:solidFill>
                  <a:srgbClr val="000000"/>
                </a:solidFill>
                <a:latin typeface="Times New Roman" panose="02020603050405020304" pitchFamily="18" charset="0"/>
                <a:cs typeface="Times New Roman" panose="02020603050405020304" pitchFamily="18" charset="0"/>
              </a:rPr>
              <a:t> to eat	</a:t>
            </a:r>
            <a:r>
              <a:rPr lang="en-US" altLang="zh-CN" sz="2200" dirty="0" err="1">
                <a:solidFill>
                  <a:srgbClr val="000000"/>
                </a:solidFill>
                <a:latin typeface="Times New Roman" panose="02020603050405020304" pitchFamily="18" charset="0"/>
                <a:cs typeface="Times New Roman" panose="02020603050405020304" pitchFamily="18" charset="0"/>
              </a:rPr>
              <a:t>B.not</a:t>
            </a:r>
            <a:r>
              <a:rPr lang="en-US" altLang="zh-CN" sz="2200" dirty="0">
                <a:solidFill>
                  <a:srgbClr val="000000"/>
                </a:solidFill>
                <a:latin typeface="Times New Roman" panose="02020603050405020304" pitchFamily="18" charset="0"/>
                <a:cs typeface="Times New Roman" panose="02020603050405020304" pitchFamily="18" charset="0"/>
              </a:rPr>
              <a:t> eating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C.to eat	</a:t>
            </a:r>
            <a:r>
              <a:rPr lang="en-US" altLang="zh-CN" sz="2200" dirty="0" err="1">
                <a:solidFill>
                  <a:srgbClr val="000000"/>
                </a:solidFill>
                <a:latin typeface="Times New Roman" panose="02020603050405020304" pitchFamily="18" charset="0"/>
                <a:cs typeface="Times New Roman" panose="02020603050405020304" pitchFamily="18" charset="0"/>
              </a:rPr>
              <a:t>D.eating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4461" y="1210024"/>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82351" y="3221673"/>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82351" y="4848454"/>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2032000" y="970177"/>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)7.Sally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picture when Mr Green came in.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A.draw	B.will draw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C.drew	D.was drawing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)8.—We can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be successful unless we continue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agree with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A.work	B.to be working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C.to working	D.working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)9.—What smells terrible?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—Sorry,I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ll</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my shoes and wash them at once.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A.put away	B.take away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C.move away	D.get away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)10.Students should learn how</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problems.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A.solve	B.solving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C.can solve	D.to solve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54461" y="1071801"/>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34957" y="2276824"/>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34957" y="3914238"/>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271159" y="5509123"/>
            <a:ext cx="342300" cy="33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786810" y="1139801"/>
            <a:ext cx="10898371"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Not long ago,I made up my mind to read a lot of books to get more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 I went to the library and returned home happily with some books.But after a few days,I felt impatient.The idea of finishing all of them seemed</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,because I always found it hard to calm down to read a whole book.I didn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know</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with it.Then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one day I thought of “Why not make reading interesting?” This idea gave me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again.Reading is a journey of spirit(  </a:t>
            </a:r>
            <a:r>
              <a:rPr lang="zh-CN" altLang="zh-CN" sz="2200">
                <a:solidFill>
                  <a:srgbClr val="000000"/>
                </a:solidFill>
                <a:latin typeface="Times New Roman" panose="02020603050405020304" pitchFamily="18" charset="0"/>
                <a:cs typeface="Times New Roman" panose="02020603050405020304" pitchFamily="18" charset="0"/>
              </a:rPr>
              <a:t>精神</a:t>
            </a:r>
            <a:r>
              <a:rPr lang="en-US" altLang="zh-CN" sz="2200">
                <a:solidFill>
                  <a:srgbClr val="000000"/>
                </a:solidFill>
                <a:latin typeface="Times New Roman" panose="02020603050405020304" pitchFamily="18" charset="0"/>
                <a:cs typeface="Times New Roman" panose="02020603050405020304" pitchFamily="18" charset="0"/>
              </a:rPr>
              <a:t>  ).Every time we read a book,we are actually talking</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writer.I tried to put all my effort into his or her books,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 could feel all of his or her happiness and sadness.Now books have become a part of my life.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See!Attitude(  </a:t>
            </a:r>
            <a:r>
              <a:rPr lang="zh-CN" altLang="zh-CN" sz="2200">
                <a:solidFill>
                  <a:srgbClr val="000000"/>
                </a:solidFill>
                <a:latin typeface="Times New Roman" panose="02020603050405020304" pitchFamily="18" charset="0"/>
                <a:cs typeface="Times New Roman" panose="02020603050405020304" pitchFamily="18" charset="0"/>
              </a:rPr>
              <a:t>态度</a:t>
            </a:r>
            <a:r>
              <a:rPr lang="en-US" altLang="zh-CN" sz="2200">
                <a:solidFill>
                  <a:srgbClr val="000000"/>
                </a:solidFill>
                <a:latin typeface="Times New Roman" panose="02020603050405020304" pitchFamily="18" charset="0"/>
                <a:cs typeface="Times New Roman" panose="02020603050405020304" pitchFamily="18" charset="0"/>
              </a:rPr>
              <a:t>  ) can make a great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.Someone once said,“Even though the situation is bad,people still have one freedom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their attitude.” So,don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complain(  </a:t>
            </a:r>
            <a:r>
              <a:rPr lang="zh-CN" altLang="zh-CN" sz="2200">
                <a:solidFill>
                  <a:srgbClr val="000000"/>
                </a:solidFill>
                <a:latin typeface="Times New Roman" panose="02020603050405020304" pitchFamily="18" charset="0"/>
                <a:cs typeface="Times New Roman" panose="02020603050405020304" pitchFamily="18" charset="0"/>
              </a:rPr>
              <a:t>抱怨</a:t>
            </a:r>
            <a:r>
              <a:rPr lang="en-US" altLang="zh-CN" sz="2200">
                <a:solidFill>
                  <a:srgbClr val="000000"/>
                </a:solidFill>
                <a:latin typeface="Times New Roman" panose="02020603050405020304" pitchFamily="18" charset="0"/>
                <a:cs typeface="Times New Roman" panose="02020603050405020304" pitchFamily="18" charset="0"/>
              </a:rPr>
              <a:t>  ) about study or work.It helps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.Try to see things from a different way.Believe me,this will change the situation and help you a lot.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)1.A.problems	B.experience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C.knowledge	D.habits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)2.A.wonderful	B.boring </a:t>
            </a:r>
            <a:r>
              <a:rPr lang="en-US" altLang="zh-CN" sz="2200" dirty="0" smtClean="0">
                <a:solidFill>
                  <a:srgbClr val="000000"/>
                </a:solidFill>
                <a:latin typeface="Times New Roman" panose="02020603050405020304" pitchFamily="18" charset="0"/>
                <a:cs typeface="Times New Roman" panose="02020603050405020304" pitchFamily="18" charset="0"/>
              </a:rPr>
              <a:t>		C.narrow</a:t>
            </a:r>
            <a:r>
              <a:rPr lang="en-US" altLang="zh-CN" sz="2200" dirty="0">
                <a:solidFill>
                  <a:srgbClr val="000000"/>
                </a:solidFill>
                <a:latin typeface="Times New Roman" panose="02020603050405020304" pitchFamily="18" charset="0"/>
                <a:cs typeface="Times New Roman" panose="02020603050405020304" pitchFamily="18" charset="0"/>
              </a:rPr>
              <a:t>	D.impossible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)3.A.what to do	B.to do what </a:t>
            </a:r>
            <a:r>
              <a:rPr lang="en-US" altLang="zh-CN" sz="2200" dirty="0" smtClean="0">
                <a:solidFill>
                  <a:srgbClr val="000000"/>
                </a:solidFill>
                <a:latin typeface="Times New Roman" panose="02020603050405020304" pitchFamily="18" charset="0"/>
                <a:cs typeface="Times New Roman" panose="02020603050405020304" pitchFamily="18" charset="0"/>
              </a:rPr>
              <a:t>	C.how </a:t>
            </a:r>
            <a:r>
              <a:rPr lang="en-US" altLang="zh-CN" sz="2200" dirty="0">
                <a:solidFill>
                  <a:srgbClr val="000000"/>
                </a:solidFill>
                <a:latin typeface="Times New Roman" panose="02020603050405020304" pitchFamily="18" charset="0"/>
                <a:cs typeface="Times New Roman" panose="02020603050405020304" pitchFamily="18" charset="0"/>
              </a:rPr>
              <a:t>to do	D.to do how</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)4.A.sadly	</a:t>
            </a:r>
            <a:r>
              <a:rPr lang="en-US" altLang="zh-CN" sz="2200" dirty="0" smtClean="0">
                <a:solidFill>
                  <a:srgbClr val="000000"/>
                </a:solidFill>
                <a:latin typeface="Times New Roman" panose="02020603050405020304" pitchFamily="18" charset="0"/>
                <a:cs typeface="Times New Roman" panose="02020603050405020304" pitchFamily="18" charset="0"/>
              </a:rPr>
              <a:t>	B.quickly 	 </a:t>
            </a:r>
            <a:r>
              <a:rPr lang="en-US" altLang="zh-CN" sz="2200" dirty="0">
                <a:solidFill>
                  <a:srgbClr val="000000"/>
                </a:solidFill>
                <a:latin typeface="Times New Roman" panose="02020603050405020304" pitchFamily="18" charset="0"/>
                <a:cs typeface="Times New Roman" panose="02020603050405020304" pitchFamily="18" charset="0"/>
              </a:rPr>
              <a:t>C.suddenly	D.hardly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)5.A.advice	B.hope  </a:t>
            </a:r>
            <a:r>
              <a:rPr lang="en-US" altLang="zh-CN" sz="2200" dirty="0" smtClean="0">
                <a:solidFill>
                  <a:srgbClr val="000000"/>
                </a:solidFill>
                <a:latin typeface="Times New Roman" panose="02020603050405020304" pitchFamily="18" charset="0"/>
                <a:cs typeface="Times New Roman" panose="02020603050405020304" pitchFamily="18" charset="0"/>
              </a:rPr>
              <a:t>		C.time</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D.knowledge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)6.A.with	</a:t>
            </a:r>
            <a:r>
              <a:rPr lang="en-US" altLang="zh-CN" sz="2200" dirty="0" smtClean="0">
                <a:solidFill>
                  <a:srgbClr val="000000"/>
                </a:solidFill>
                <a:latin typeface="Times New Roman" panose="02020603050405020304" pitchFamily="18" charset="0"/>
                <a:cs typeface="Times New Roman" panose="02020603050405020304" pitchFamily="18" charset="0"/>
              </a:rPr>
              <a:t>	B.about  		C.of</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D.at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)7.A.because	B.though </a:t>
            </a:r>
            <a:r>
              <a:rPr lang="en-US" altLang="zh-CN" sz="2200" dirty="0" smtClean="0">
                <a:solidFill>
                  <a:srgbClr val="000000"/>
                </a:solidFill>
                <a:latin typeface="Times New Roman" panose="02020603050405020304" pitchFamily="18" charset="0"/>
                <a:cs typeface="Times New Roman" panose="02020603050405020304" pitchFamily="18" charset="0"/>
              </a:rPr>
              <a:t>		C.but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D.so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)8.A.decision	B.difference </a:t>
            </a:r>
            <a:r>
              <a:rPr lang="en-US" altLang="zh-CN" sz="2200" dirty="0" smtClean="0">
                <a:solidFill>
                  <a:srgbClr val="000000"/>
                </a:solidFill>
                <a:latin typeface="Times New Roman" panose="02020603050405020304" pitchFamily="18" charset="0"/>
                <a:cs typeface="Times New Roman" panose="02020603050405020304" pitchFamily="18" charset="0"/>
              </a:rPr>
              <a:t>	C.discussion</a:t>
            </a:r>
            <a:r>
              <a:rPr lang="en-US" altLang="zh-CN" sz="2200" dirty="0">
                <a:solidFill>
                  <a:srgbClr val="000000"/>
                </a:solidFill>
                <a:latin typeface="Times New Roman" panose="02020603050405020304" pitchFamily="18" charset="0"/>
                <a:cs typeface="Times New Roman" panose="02020603050405020304" pitchFamily="18" charset="0"/>
              </a:rPr>
              <a:t>	D.promise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)9.A.announce	B.choose </a:t>
            </a:r>
            <a:r>
              <a:rPr lang="en-US" altLang="zh-CN" sz="2200" dirty="0" smtClean="0">
                <a:solidFill>
                  <a:srgbClr val="000000"/>
                </a:solidFill>
                <a:latin typeface="Times New Roman" panose="02020603050405020304" pitchFamily="18" charset="0"/>
                <a:cs typeface="Times New Roman" panose="02020603050405020304" pitchFamily="18" charset="0"/>
              </a:rPr>
              <a:t>		C.show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D.hide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)10.A.nothing	B.anything  </a:t>
            </a:r>
            <a:r>
              <a:rPr lang="en-US" altLang="zh-CN" sz="2200" dirty="0" smtClean="0">
                <a:solidFill>
                  <a:srgbClr val="000000"/>
                </a:solidFill>
                <a:latin typeface="Times New Roman" panose="02020603050405020304" pitchFamily="18" charset="0"/>
                <a:cs typeface="Times New Roman" panose="02020603050405020304" pitchFamily="18" charset="0"/>
              </a:rPr>
              <a:t>	C.everything</a:t>
            </a:r>
            <a:r>
              <a:rPr lang="en-US" altLang="zh-CN" sz="2200" dirty="0">
                <a:solidFill>
                  <a:srgbClr val="000000"/>
                </a:solidFill>
                <a:latin typeface="Times New Roman" panose="02020603050405020304" pitchFamily="18" charset="0"/>
                <a:cs typeface="Times New Roman" panose="02020603050405020304" pitchFamily="18" charset="0"/>
              </a:rPr>
              <a:t>	D.something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8285" y="163244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15308" y="202916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5308" y="244715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15308" y="284387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15308" y="324060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15308" y="363732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15308" y="403405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15308" y="443077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15308" y="48274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15308" y="522422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391</Words>
  <Application>Microsoft Office PowerPoint</Application>
  <PresentationFormat>宽屏</PresentationFormat>
  <Paragraphs>96</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A good read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2017-12-06T04:45:00Z</dcterms:created>
  <dcterms:modified xsi:type="dcterms:W3CDTF">2023-01-16T14:30:30Z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57C586B30BB9430CA92948D7E15E3B16</vt:lpwstr>
  </property>
  <property fmtid="{A09F084E-AD41-489F-8076-AA5BE3082BCA}" pid="100">
    <vt:ui4>5</vt:ui4>
  </property>
  <property fmtid="{64440492-4C8B-11D1-8B70-080036B11A03}" pid="11">
    <vt:lpwstr>www.2ppt.com-爱PPT提供资源下载</vt:lpwstr>
  </property>
</Properties>
</file>