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78" r:id="rId3"/>
    <p:sldId id="777" r:id="rId4"/>
    <p:sldId id="778" r:id="rId5"/>
    <p:sldId id="779" r:id="rId6"/>
    <p:sldId id="780" r:id="rId7"/>
    <p:sldId id="782" r:id="rId8"/>
    <p:sldId id="781" r:id="rId9"/>
    <p:sldId id="784" r:id="rId10"/>
    <p:sldId id="705" r:id="rId11"/>
    <p:sldId id="785" r:id="rId12"/>
    <p:sldId id="788" r:id="rId13"/>
    <p:sldId id="789" r:id="rId14"/>
    <p:sldId id="258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FF"/>
    <a:srgbClr val="D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1240E206-F8E7-4D65-A678-38B532E15818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C7133C27-038A-4B19-B375-C531F9DFE6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8661910" flipH="1" flipV="1">
            <a:off x="-1517178" y="-140762"/>
            <a:ext cx="3034356" cy="989862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49106" y="354169"/>
            <a:ext cx="2376897" cy="464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CF00F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C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0567"/>
            <a:ext cx="5261674" cy="3511999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08215"/>
            <a:chOff x="6774009" y="1930853"/>
            <a:chExt cx="4752658" cy="1908215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500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500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638739"/>
              <a:ext cx="47526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b="1" dirty="0">
                  <a:solidFill>
                    <a:srgbClr val="D500FF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一起做游戏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D500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一年级下册 </a:t>
              </a:r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7.5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290333"/>
            <a:chOff x="9732897" y="5521199"/>
            <a:chExt cx="1332000" cy="290333"/>
          </a:xfrm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509388" y="563002"/>
            <a:ext cx="11110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3F3F3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YOUR LOGO</a:t>
            </a:r>
            <a:endParaRPr lang="zh-CN" altLang="en-US" sz="1200" dirty="0">
              <a:solidFill>
                <a:srgbClr val="3F3F3F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img66.ph.126.net/TeL0Fetkry_r5ZNKENnGww==/1837468647968777512.jpg"/>
          <p:cNvPicPr>
            <a:picLocks noChangeAspect="1"/>
          </p:cNvPicPr>
          <p:nvPr/>
        </p:nvPicPr>
        <p:blipFill>
          <a:blip r:embed="rId3"/>
          <a:srcRect t="2843" b="61752"/>
          <a:stretch>
            <a:fillRect/>
          </a:stretch>
        </p:blipFill>
        <p:spPr>
          <a:xfrm>
            <a:off x="3025775" y="3652547"/>
            <a:ext cx="5975350" cy="216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162878" y="1782307"/>
            <a:ext cx="10002327" cy="14231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“老鹰捉小鸡”有趣吗？怎么有趣？可以一边说，一边做动作，这样别人更容易明白。把做游戏时的情形讲一讲，告诉别人游戏怎么有趣。可以讲游戏的做法，也可以讲在做游戏的过程中自己的感受，还可以讲游戏给大家带来的快乐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243647" y="1692440"/>
            <a:ext cx="9704705" cy="113531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老师：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同学们，今天我们来邀请小伙伴表演做游戏，大家可以一边说，一边做动作，这样别人更容易明白。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  <p:sp>
        <p:nvSpPr>
          <p:cNvPr id="60" name="TextBox 2"/>
          <p:cNvSpPr txBox="1"/>
          <p:nvPr/>
        </p:nvSpPr>
        <p:spPr>
          <a:xfrm>
            <a:off x="1243647" y="3130771"/>
            <a:ext cx="9430979" cy="113531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小明，和我们一起来玩“老鹰捉小鸡”的游戏吧！我来当老鹰，肖珂当母鸡，你们几个当小鸡。</a:t>
            </a:r>
          </a:p>
        </p:txBody>
      </p:sp>
      <p:sp>
        <p:nvSpPr>
          <p:cNvPr id="62" name="TextBox 2"/>
          <p:cNvSpPr txBox="1"/>
          <p:nvPr/>
        </p:nvSpPr>
        <p:spPr>
          <a:xfrm>
            <a:off x="1243647" y="4435475"/>
            <a:ext cx="9704705" cy="168930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小红：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我是母鸡，我站在前面，张开双臂，拦住不让老鹰来抓你们，你们一个接一个地用手拉住前面一个的人衣服，我向左转，你们一起向左转，我向右转，你们一起向右转。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0" grpId="0" bldLvl="0" animBg="1"/>
      <p:bldP spid="6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161505" y="4113088"/>
            <a:ext cx="10039896" cy="168930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小明：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这个游戏好有趣，那我们这些小鸡在母鸡身后一定要集中注意力，跟着母鸡左右两边跑，动作要快，而且要紧紧抓住前面一个人的衣服，不然队伍就乱了，老鹰就会抓住我们，是吧？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  <p:pic>
        <p:nvPicPr>
          <p:cNvPr id="8196" name="Picture 4" descr="C:\Documents and Settings\Administrator\桌面\人一语大课堂（下）\人一语大课堂正文\续15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333" y="1848696"/>
            <a:ext cx="2976947" cy="1706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Picture 4" descr="C:\Documents and Settings\Administrator\桌面\人一语大课堂（下）\人一语大课堂正文\续150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01" y="1847533"/>
            <a:ext cx="3706542" cy="1707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" name="Picture 4" descr="C:\Documents and Settings\Administrator\桌面\人一语大课堂（下）\人一语大课堂正文\续149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1" y="1847532"/>
            <a:ext cx="3400890" cy="17078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47001" y="1477810"/>
            <a:ext cx="9874885" cy="195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评一评：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       哪个小组交流中说话时声音要洪亮，游戏介绍的清楚、明了，我们就可以把他们评为最佳表演组。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245869" y="3694098"/>
            <a:ext cx="9736869" cy="130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小朋友们表演得真棒，表扬一下自己。其他的小朋友还没有看过我们的表演，我们回去表演给其他的小朋友看，好吗？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BY YUSHEN</a:t>
            </a:r>
            <a:endParaRPr lang="zh-CN" altLang="en-US" dirty="0">
              <a:noFill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0567"/>
            <a:ext cx="5261674" cy="3511999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08215"/>
            <a:chOff x="6774009" y="1930853"/>
            <a:chExt cx="4752658" cy="1908215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500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D500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638739"/>
              <a:ext cx="47526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7200" b="1" dirty="0">
                  <a:solidFill>
                    <a:srgbClr val="D500FF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谢谢观看！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D500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语文精品课件 一年级下册 </a:t>
              </a:r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7.5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613498"/>
            <a:chOff x="9732897" y="5521199"/>
            <a:chExt cx="1332000" cy="613498"/>
          </a:xfrm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396000"/>
            </a:xfrm>
            <a:prstGeom prst="rect">
              <a:avLst/>
            </a:prstGeom>
            <a:gradFill flip="none" rotWithShape="0">
              <a:gsLst>
                <a:gs pos="44000">
                  <a:srgbClr val="E100FF"/>
                </a:gs>
                <a:gs pos="100000">
                  <a:srgbClr val="7A00FF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BFBF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20XX.XX.XX</a:t>
              </a:r>
              <a:endParaRPr kumimoji="0" lang="zh-CN" altLang="en-US" sz="16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509388" y="563002"/>
            <a:ext cx="11110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rgbClr val="3F3F3F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YOUR LOGO</a:t>
            </a:r>
            <a:endParaRPr lang="zh-CN" altLang="en-US" sz="1200" dirty="0">
              <a:solidFill>
                <a:srgbClr val="3F3F3F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gradFill flip="none" rotWithShape="0">
            <a:gsLst>
              <a:gs pos="44000">
                <a:srgbClr val="E100FF"/>
              </a:gs>
              <a:gs pos="100000">
                <a:srgbClr val="7A00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272210" y="1516684"/>
            <a:ext cx="9561442" cy="1016023"/>
          </a:xfrm>
          <a:prstGeom prst="wedgeRoundRectCallout">
            <a:avLst>
              <a:gd name="adj1" fmla="val -30101"/>
              <a:gd name="adj2" fmla="val 86714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同学们，你们喜欢做游戏吗？有趣的游戏不但给我们带来了快乐，还让我们交上了朋友。今天就让我们一起聊一聊做游戏吧！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41784" y="2849595"/>
            <a:ext cx="4641573" cy="3098101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61" name="文本框 60"/>
          <p:cNvSpPr txBox="1"/>
          <p:nvPr/>
        </p:nvSpPr>
        <p:spPr>
          <a:xfrm>
            <a:off x="6351105" y="3456505"/>
            <a:ext cx="4499111" cy="1884811"/>
          </a:xfrm>
          <a:prstGeom prst="rect">
            <a:avLst/>
          </a:prstGeom>
          <a:noFill/>
          <a:ln w="9525">
            <a:solidFill>
              <a:srgbClr val="CF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这次口语交际的内容就是说说“有趣的游戏”。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平时课间你都和小伙伴们玩什么游戏呢？你能把它们介绍给别人听吗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 descr="http://img66.ph.126.net/TeL0Fetkry_r5ZNKENnGww==/1837468647968777512.jpg"/>
          <p:cNvPicPr>
            <a:picLocks noChangeAspect="1"/>
          </p:cNvPicPr>
          <p:nvPr/>
        </p:nvPicPr>
        <p:blipFill>
          <a:blip r:embed="rId3"/>
          <a:srcRect l="3726" t="40514" r="50000" b="10524"/>
          <a:stretch>
            <a:fillRect/>
          </a:stretch>
        </p:blipFill>
        <p:spPr>
          <a:xfrm>
            <a:off x="1842770" y="2543200"/>
            <a:ext cx="3086100" cy="33437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4"/>
          <p:cNvSpPr txBox="1"/>
          <p:nvPr/>
        </p:nvSpPr>
        <p:spPr>
          <a:xfrm>
            <a:off x="2456180" y="1773776"/>
            <a:ext cx="18592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贴鼻子</a:t>
            </a:r>
          </a:p>
        </p:txBody>
      </p:sp>
      <p:pic>
        <p:nvPicPr>
          <p:cNvPr id="8196" name="Picture 2" descr="http://img66.ph.126.net/TeL0Fetkry_r5ZNKENnGww==/1837468647968777512.jpg"/>
          <p:cNvPicPr>
            <a:picLocks noChangeAspect="1"/>
          </p:cNvPicPr>
          <p:nvPr/>
        </p:nvPicPr>
        <p:blipFill>
          <a:blip r:embed="rId3"/>
          <a:srcRect l="50000" t="40327" b="11024"/>
          <a:stretch>
            <a:fillRect/>
          </a:stretch>
        </p:blipFill>
        <p:spPr>
          <a:xfrm>
            <a:off x="6711950" y="2510406"/>
            <a:ext cx="3333750" cy="33226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6"/>
          <p:cNvSpPr txBox="1"/>
          <p:nvPr/>
        </p:nvSpPr>
        <p:spPr>
          <a:xfrm>
            <a:off x="7449185" y="1640426"/>
            <a:ext cx="18592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丢手绢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9958" y="2049766"/>
            <a:ext cx="4191000" cy="3613150"/>
            <a:chOff x="814705" y="2149158"/>
            <a:chExt cx="4191000" cy="3613150"/>
          </a:xfrm>
        </p:grpSpPr>
        <p:pic>
          <p:nvPicPr>
            <p:cNvPr id="9222" name="Picture 2" descr="http://epaper.hf365.com/jhcb/res/1/341/2010-01/06/A15/res04_attpic_brie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705" y="2807072"/>
              <a:ext cx="4191000" cy="29552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3" name="TextBox 2"/>
            <p:cNvSpPr txBox="1"/>
            <p:nvPr/>
          </p:nvSpPr>
          <p:spPr>
            <a:xfrm>
              <a:off x="1980565" y="2149158"/>
              <a:ext cx="1859280" cy="768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掷沙包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28353" y="2074531"/>
            <a:ext cx="3817938" cy="3886200"/>
            <a:chOff x="5134407" y="308860"/>
            <a:chExt cx="3818659" cy="3886714"/>
          </a:xfrm>
        </p:grpSpPr>
        <p:pic>
          <p:nvPicPr>
            <p:cNvPr id="922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4407" y="1078301"/>
              <a:ext cx="3818659" cy="31172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TextBox 5"/>
            <p:cNvSpPr txBox="1"/>
            <p:nvPr/>
          </p:nvSpPr>
          <p:spPr>
            <a:xfrm>
              <a:off x="6113921" y="308860"/>
              <a:ext cx="1859631" cy="7684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跳房子</a:t>
              </a:r>
            </a:p>
          </p:txBody>
        </p:sp>
      </p:grpSp>
      <p:sp>
        <p:nvSpPr>
          <p:cNvPr id="6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2" descr="http://img.cache.cdqss.com/images/attachement/jpg/site2/20100527/001a807f744a0d67e920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2488290"/>
            <a:ext cx="4210050" cy="3582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Box 2"/>
          <p:cNvSpPr txBox="1"/>
          <p:nvPr/>
        </p:nvSpPr>
        <p:spPr>
          <a:xfrm>
            <a:off x="2369163" y="1719940"/>
            <a:ext cx="18592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滚铁环</a:t>
            </a:r>
          </a:p>
        </p:txBody>
      </p:sp>
      <p:pic>
        <p:nvPicPr>
          <p:cNvPr id="11268" name="Picture 4" descr="http://www.vsread.com/iconograph/dffb947f3e1b3e3f2e9405619279785b.jpg"/>
          <p:cNvPicPr>
            <a:picLocks noChangeAspect="1"/>
          </p:cNvPicPr>
          <p:nvPr/>
        </p:nvPicPr>
        <p:blipFill>
          <a:blip r:embed="rId4"/>
          <a:srcRect b="12488"/>
          <a:stretch>
            <a:fillRect/>
          </a:stretch>
        </p:blipFill>
        <p:spPr>
          <a:xfrm>
            <a:off x="6592253" y="1844358"/>
            <a:ext cx="3875087" cy="387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5"/>
          <p:cNvSpPr txBox="1"/>
          <p:nvPr/>
        </p:nvSpPr>
        <p:spPr>
          <a:xfrm>
            <a:off x="7613843" y="1719940"/>
            <a:ext cx="18592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玩陀螺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2528834" y="1664676"/>
            <a:ext cx="1859280" cy="7683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踩影子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0" y="2549144"/>
            <a:ext cx="4271118" cy="3203338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017146" y="1664676"/>
            <a:ext cx="2976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老鹰捉小鸡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交际内容</a:t>
            </a:r>
          </a:p>
        </p:txBody>
      </p:sp>
      <p:pic>
        <p:nvPicPr>
          <p:cNvPr id="60" name="Picture 2" descr="http://img66.ph.126.net/TeL0Fetkry_r5ZNKENnGww==/1837468647968777512.jpg"/>
          <p:cNvPicPr>
            <a:picLocks noChangeAspect="1"/>
          </p:cNvPicPr>
          <p:nvPr/>
        </p:nvPicPr>
        <p:blipFill>
          <a:blip r:embed="rId4"/>
          <a:srcRect t="2843" b="61752"/>
          <a:stretch>
            <a:fillRect/>
          </a:stretch>
        </p:blipFill>
        <p:spPr>
          <a:xfrm>
            <a:off x="6606704" y="3429001"/>
            <a:ext cx="3977894" cy="144362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15538" y="2551033"/>
            <a:ext cx="64897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想一想：仔细看图，猜一猜。图上的小朋友在玩些什么游戏？这个游戏你玩过吗？你还做过哪些游戏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82508" y="4766959"/>
            <a:ext cx="1859280" cy="7683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踢毽子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09" y="2276872"/>
            <a:ext cx="3186246" cy="2304256"/>
          </a:xfrm>
          <a:prstGeom prst="rect">
            <a:avLst/>
          </a:prstGeom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交际内容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84964" y="2422742"/>
            <a:ext cx="4067944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仔细观察图中的内容说一说：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这是什么游戏？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游戏规则是什么？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黑体" panose="02010609060101010101" charset="-122"/>
              </a:rPr>
              <a:t>你要怎么邀请小伙伴和你一起玩这个游戏。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黑体" panose="0201060906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  <p:pic>
        <p:nvPicPr>
          <p:cNvPr id="59" name="Picture 2" descr="http://img66.ph.126.net/TeL0Fetkry_r5ZNKENnGww==/1837468647968777512.jpg"/>
          <p:cNvPicPr>
            <a:picLocks noChangeAspect="1"/>
          </p:cNvPicPr>
          <p:nvPr/>
        </p:nvPicPr>
        <p:blipFill>
          <a:blip r:embed="rId3"/>
          <a:srcRect l="3726" t="40514" r="50000" b="10524"/>
          <a:stretch>
            <a:fillRect/>
          </a:stretch>
        </p:blipFill>
        <p:spPr>
          <a:xfrm>
            <a:off x="1716985" y="2254965"/>
            <a:ext cx="3086100" cy="334378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27886" y="2054418"/>
            <a:ext cx="90036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首先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，要真诚地邀请小伙伴，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我们可以这样邀请：婷婷，我们一起玩游戏吧！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其次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，游戏别人不会玩，这时我们要教他们玩。我们可以先做一遍给别人看，还可以一边讲解一边做。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第三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，我们还可以和小伙伴发明新的玩法，这样既能培养我们的动脑能力，还能玩出新花样，玩出新乐趣。</a:t>
            </a:r>
          </a:p>
        </p:txBody>
      </p:sp>
      <p:pic>
        <p:nvPicPr>
          <p:cNvPr id="4" name="图片 3" descr="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36" y="2156653"/>
            <a:ext cx="511810" cy="548640"/>
          </a:xfrm>
          <a:prstGeom prst="rect">
            <a:avLst/>
          </a:prstGeom>
        </p:spPr>
      </p:pic>
      <p:pic>
        <p:nvPicPr>
          <p:cNvPr id="6" name="图片 5" descr="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6" y="3204403"/>
            <a:ext cx="518160" cy="548640"/>
          </a:xfrm>
          <a:prstGeom prst="rect">
            <a:avLst/>
          </a:prstGeom>
        </p:spPr>
      </p:pic>
      <p:pic>
        <p:nvPicPr>
          <p:cNvPr id="8" name="图片 7" descr="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236" y="4360738"/>
            <a:ext cx="518160" cy="548640"/>
          </a:xfrm>
          <a:prstGeom prst="rect">
            <a:avLst/>
          </a:prstGeom>
        </p:spPr>
      </p:pic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649288" y="354013"/>
            <a:ext cx="2376487" cy="465137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交际指导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宽屏</PresentationFormat>
  <Paragraphs>68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思源宋体 CN Heavy</vt:lpstr>
      <vt:lpstr>Calibri</vt:lpstr>
      <vt:lpstr>黑体</vt:lpstr>
      <vt:lpstr>思源黑体 CN Bold</vt:lpstr>
      <vt:lpstr>Arial</vt:lpstr>
      <vt:lpstr>宋体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51</cp:revision>
  <dcterms:created xsi:type="dcterms:W3CDTF">2020-06-05T01:58:00Z</dcterms:created>
  <dcterms:modified xsi:type="dcterms:W3CDTF">2023-01-13T15:30:06Z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13B8895D1CE64A3F877AF5BCE607C7EF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