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sldIdLst>
    <p:sldId id="356" r:id="rId2"/>
    <p:sldId id="357" r:id="rId3"/>
    <p:sldId id="358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372" r:id="rId17"/>
    <p:sldId id="373" r:id="rId18"/>
    <p:sldId id="374" r:id="rId19"/>
    <p:sldId id="375" r:id="rId20"/>
    <p:sldId id="376" r:id="rId21"/>
    <p:sldId id="377" r:id="rId22"/>
    <p:sldId id="378" r:id="rId23"/>
    <p:sldId id="379" r:id="rId24"/>
    <p:sldId id="380" r:id="rId25"/>
    <p:sldId id="381" r:id="rId26"/>
    <p:sldId id="382" r:id="rId27"/>
    <p:sldId id="383" r:id="rId28"/>
    <p:sldId id="384" r:id="rId29"/>
    <p:sldId id="385" r:id="rId30"/>
    <p:sldId id="386" r:id="rId31"/>
    <p:sldId id="387" r:id="rId32"/>
    <p:sldId id="388" r:id="rId33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A98D7115-1520-416B-9807-29DC6FA0A9A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7934BAF-AD03-4DBD-821E-2E04B3ABE1A7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20173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201731" name="文本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D7115-1520-416B-9807-29DC6FA0A9AF}" type="slidenum">
              <a:rPr lang="en-US" altLang="zh-CN" smtClean="0"/>
              <a:t>18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20343B9-ECCE-446C-81E5-D9C21EC51731}" type="slidenum">
              <a:rPr lang="en-US" altLang="zh-CN"/>
              <a:t>27</a:t>
            </a:fld>
            <a:endParaRPr lang="en-US" altLang="zh-CN"/>
          </a:p>
        </p:txBody>
      </p:sp>
      <p:sp>
        <p:nvSpPr>
          <p:cNvPr id="22835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228355" name="文本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zh-CN"/>
          </a:p>
        </p:txBody>
      </p:sp>
      <p:sp>
        <p:nvSpPr>
          <p:cNvPr id="228356" name="灯片编号占位符 3"/>
          <p:cNvSpPr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D4A6824E-1CD2-493B-BE56-FB735D13F9A3}" type="slidenum">
              <a:rPr lang="en-US" altLang="zh-CN" sz="1200"/>
              <a:t>27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F400C-D638-4FF1-8E3B-75081DC14D0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54A76-A6B0-4983-AC0C-BB28DAFB03A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ECBA4-E0E3-4576-9489-9B924F77036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62741-ABF8-4667-8ED3-88D3317F01F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EA107-DB91-4333-AAC1-22B74B9E4DF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EA107-DB91-4333-AAC1-22B74B9E4DF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28C41-B342-4154-A671-84FFFE5989F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89CA9-1DEE-45A1-848E-94E62D02FB8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A90A8-F59B-40BB-8BF0-C41477EE2D7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41D60-5246-4BD7-9B6C-0FF302C79A5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80EA9-C2E7-477F-A292-37263F787CC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E1778-DD32-4B89-8631-DBBC4F67E27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A0EDC19B-1D87-478A-9F89-5329A66DDDF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png"/><Relationship Id="rId4" Type="http://schemas.openxmlformats.org/officeDocument/2006/relationships/slide" Target="slide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video" Target="file:///C:\Users\Administrator\Desktop\17&#26149;&#23398;&#32451;&#20248;&#20061;&#24180;&#32423;&#25968;&#23398;&#19979;&#20876;&#65288;BS&#65289;--1.&#31934;&#21697;&#25945;&#23398;&#35838;&#20214;\&#21453;&#35777;&#27861;.wmv" TargetMode="External"/><Relationship Id="rId1" Type="http://schemas.microsoft.com/office/2007/relationships/media" Target="file:///C:\Users\Administrator\Desktop\17&#26149;&#23398;&#32451;&#20248;&#20061;&#24180;&#32423;&#25968;&#23398;&#19979;&#20876;&#65288;BS&#65289;--1.&#31934;&#21697;&#25945;&#23398;&#35838;&#20214;\&#21453;&#35777;&#27861;.wmv" TargetMode="External"/><Relationship Id="rId4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png"/><Relationship Id="rId5" Type="http://schemas.openxmlformats.org/officeDocument/2006/relationships/oleObject" Target="../embeddings/oleObject9.bin"/><Relationship Id="rId4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7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8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AutoShape 2"/>
          <p:cNvSpPr>
            <a:spLocks noChangeArrowheads="1"/>
          </p:cNvSpPr>
          <p:nvPr/>
        </p:nvSpPr>
        <p:spPr bwMode="auto">
          <a:xfrm>
            <a:off x="0" y="1"/>
            <a:ext cx="9144000" cy="1221581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98659" name="Rectangle 5"/>
          <p:cNvSpPr>
            <a:spLocks noChangeArrowheads="1"/>
          </p:cNvSpPr>
          <p:nvPr/>
        </p:nvSpPr>
        <p:spPr bwMode="auto">
          <a:xfrm>
            <a:off x="833886" y="1336626"/>
            <a:ext cx="759301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4400" dirty="0">
                <a:latin typeface="Times New Roman" panose="02020603050405020304" pitchFamily="18" charset="0"/>
                <a:ea typeface="黑体" panose="02010609060101010101" pitchFamily="49" charset="-122"/>
              </a:rPr>
              <a:t>3.6  </a:t>
            </a:r>
            <a:r>
              <a:rPr lang="zh-CN" altLang="en-US" sz="4400" dirty="0">
                <a:latin typeface="Times New Roman" panose="02020603050405020304" pitchFamily="18" charset="0"/>
                <a:ea typeface="黑体" panose="02010609060101010101" pitchFamily="49" charset="-122"/>
              </a:rPr>
              <a:t>直</a:t>
            </a: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线和圆的位置关系</a:t>
            </a:r>
          </a:p>
        </p:txBody>
      </p:sp>
      <p:sp>
        <p:nvSpPr>
          <p:cNvPr id="198689" name="Text Box 4"/>
          <p:cNvSpPr txBox="1">
            <a:spLocks noChangeArrowheads="1"/>
          </p:cNvSpPr>
          <p:nvPr/>
        </p:nvSpPr>
        <p:spPr bwMode="auto">
          <a:xfrm>
            <a:off x="7384" y="51435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第三章  圆</a:t>
            </a:r>
          </a:p>
        </p:txBody>
      </p:sp>
      <p:sp>
        <p:nvSpPr>
          <p:cNvPr id="198690" name="文本框 2"/>
          <p:cNvSpPr txBox="1">
            <a:spLocks noChangeArrowheads="1"/>
          </p:cNvSpPr>
          <p:nvPr/>
        </p:nvSpPr>
        <p:spPr bwMode="auto">
          <a:xfrm>
            <a:off x="271703" y="2343150"/>
            <a:ext cx="86153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课</a:t>
            </a:r>
            <a:r>
              <a:rPr lang="zh-CN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4" name="AutoShape 7"/>
          <p:cNvSpPr>
            <a:spLocks noChangeArrowheads="1"/>
          </p:cNvSpPr>
          <p:nvPr/>
        </p:nvSpPr>
        <p:spPr bwMode="auto">
          <a:xfrm>
            <a:off x="0" y="4822032"/>
            <a:ext cx="9144000" cy="321469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5" name="MH_Text_1"/>
          <p:cNvSpPr>
            <a:spLocks noChangeArrowheads="1"/>
          </p:cNvSpPr>
          <p:nvPr/>
        </p:nvSpPr>
        <p:spPr bwMode="auto">
          <a:xfrm>
            <a:off x="723900" y="3334940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6" name="MH_SubTitle_1"/>
          <p:cNvSpPr>
            <a:spLocks noChangeArrowheads="1"/>
          </p:cNvSpPr>
          <p:nvPr/>
        </p:nvSpPr>
        <p:spPr bwMode="auto">
          <a:xfrm>
            <a:off x="722314" y="3538537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37" name="MH_Other_1"/>
          <p:cNvSpPr>
            <a:spLocks noChangeArrowheads="1"/>
          </p:cNvSpPr>
          <p:nvPr/>
        </p:nvSpPr>
        <p:spPr bwMode="auto">
          <a:xfrm>
            <a:off x="2149476" y="366712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8" name="MH_Text_2"/>
          <p:cNvSpPr>
            <a:spLocks noChangeArrowheads="1"/>
          </p:cNvSpPr>
          <p:nvPr/>
        </p:nvSpPr>
        <p:spPr bwMode="auto">
          <a:xfrm>
            <a:off x="2711450" y="3333750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9" name="MH_SubTitle_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711450" y="3538537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40" name="MH_Other_2"/>
          <p:cNvSpPr>
            <a:spLocks noChangeArrowheads="1"/>
          </p:cNvSpPr>
          <p:nvPr/>
        </p:nvSpPr>
        <p:spPr bwMode="auto">
          <a:xfrm>
            <a:off x="2746376" y="366474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" name="MH_Other_3"/>
          <p:cNvSpPr>
            <a:spLocks noChangeArrowheads="1"/>
          </p:cNvSpPr>
          <p:nvPr/>
        </p:nvSpPr>
        <p:spPr bwMode="auto">
          <a:xfrm>
            <a:off x="4179889" y="366712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2" name="MH_Text_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719639" y="3333750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3" name="MH_SubTitle_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719639" y="3538537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44" name="MH_Other_4"/>
          <p:cNvSpPr>
            <a:spLocks noChangeArrowheads="1"/>
          </p:cNvSpPr>
          <p:nvPr/>
        </p:nvSpPr>
        <p:spPr bwMode="auto">
          <a:xfrm>
            <a:off x="4776788" y="3664743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5" name="MH_Other_5"/>
          <p:cNvSpPr>
            <a:spLocks noChangeArrowheads="1"/>
          </p:cNvSpPr>
          <p:nvPr/>
        </p:nvSpPr>
        <p:spPr bwMode="auto">
          <a:xfrm>
            <a:off x="6178551" y="366712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6" name="MH_Text_4"/>
          <p:cNvSpPr>
            <a:spLocks noChangeArrowheads="1"/>
          </p:cNvSpPr>
          <p:nvPr/>
        </p:nvSpPr>
        <p:spPr bwMode="auto">
          <a:xfrm>
            <a:off x="6727825" y="3333750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7" name="MH_SubTitle_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727826" y="3538537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48" name="MH_Other_6"/>
          <p:cNvSpPr>
            <a:spLocks noChangeArrowheads="1"/>
          </p:cNvSpPr>
          <p:nvPr/>
        </p:nvSpPr>
        <p:spPr bwMode="auto">
          <a:xfrm>
            <a:off x="6777039" y="366474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49" name="MH_Other_7"/>
          <p:cNvGrpSpPr/>
          <p:nvPr/>
        </p:nvGrpSpPr>
        <p:grpSpPr bwMode="auto">
          <a:xfrm>
            <a:off x="2085975" y="3631406"/>
            <a:ext cx="890588" cy="200025"/>
            <a:chOff x="0" y="0"/>
            <a:chExt cx="561" cy="169"/>
          </a:xfrm>
        </p:grpSpPr>
        <p:pic>
          <p:nvPicPr>
            <p:cNvPr id="50" name="MH_Other_7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52" name="MH_Other_8"/>
          <p:cNvSpPr>
            <a:spLocks noChangeArrowheads="1"/>
          </p:cNvSpPr>
          <p:nvPr/>
        </p:nvSpPr>
        <p:spPr bwMode="auto">
          <a:xfrm>
            <a:off x="2184401" y="369808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53" name="MH_Other_9"/>
          <p:cNvGrpSpPr/>
          <p:nvPr/>
        </p:nvGrpSpPr>
        <p:grpSpPr bwMode="auto">
          <a:xfrm>
            <a:off x="4116388" y="3631406"/>
            <a:ext cx="889000" cy="200025"/>
            <a:chOff x="0" y="0"/>
            <a:chExt cx="560" cy="169"/>
          </a:xfrm>
        </p:grpSpPr>
        <p:pic>
          <p:nvPicPr>
            <p:cNvPr id="54" name="MH_Other_9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56" name="MH_Other_10"/>
          <p:cNvSpPr>
            <a:spLocks noChangeArrowheads="1"/>
          </p:cNvSpPr>
          <p:nvPr/>
        </p:nvSpPr>
        <p:spPr bwMode="auto">
          <a:xfrm>
            <a:off x="4214814" y="369808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57" name="MH_Other_11"/>
          <p:cNvPicPr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5050" y="3631406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Text Box 31"/>
          <p:cNvSpPr txBox="1">
            <a:spLocks noChangeArrowheads="1"/>
          </p:cNvSpPr>
          <p:nvPr/>
        </p:nvSpPr>
        <p:spPr bwMode="auto">
          <a:xfrm>
            <a:off x="6226176" y="3707606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59" name="MH_Other_12"/>
          <p:cNvSpPr>
            <a:spLocks noChangeArrowheads="1"/>
          </p:cNvSpPr>
          <p:nvPr/>
        </p:nvSpPr>
        <p:spPr bwMode="auto">
          <a:xfrm>
            <a:off x="6213476" y="369808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-9311" y="4324699"/>
            <a:ext cx="9153311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TextBox 92"/>
          <p:cNvSpPr txBox="1">
            <a:spLocks noChangeArrowheads="1"/>
          </p:cNvSpPr>
          <p:nvPr/>
        </p:nvSpPr>
        <p:spPr bwMode="auto">
          <a:xfrm>
            <a:off x="390526" y="1262062"/>
            <a:ext cx="8361363" cy="181588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zh-CN" sz="280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dirty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怎样用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圆心与直线的距离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来判别直线与圆的位置关系呢？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zh-CN" altLang="en-US" sz="2800" dirty="0"/>
          </a:p>
        </p:txBody>
      </p:sp>
      <p:sp>
        <p:nvSpPr>
          <p:cNvPr id="209923" name="椭圆 22"/>
          <p:cNvSpPr>
            <a:spLocks noChangeArrowheads="1"/>
          </p:cNvSpPr>
          <p:nvPr/>
        </p:nvSpPr>
        <p:spPr bwMode="auto">
          <a:xfrm>
            <a:off x="2411414" y="2571750"/>
            <a:ext cx="1081087" cy="8096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09924" name="椭圆 24"/>
          <p:cNvSpPr>
            <a:spLocks noChangeArrowheads="1"/>
          </p:cNvSpPr>
          <p:nvPr/>
        </p:nvSpPr>
        <p:spPr bwMode="auto">
          <a:xfrm>
            <a:off x="2916239" y="2936082"/>
            <a:ext cx="73025" cy="54769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cxnSp>
        <p:nvCxnSpPr>
          <p:cNvPr id="27" name="直接连接符 26"/>
          <p:cNvCxnSpPr>
            <a:cxnSpLocks noChangeShapeType="1"/>
          </p:cNvCxnSpPr>
          <p:nvPr/>
        </p:nvCxnSpPr>
        <p:spPr bwMode="auto">
          <a:xfrm>
            <a:off x="2195514" y="4030266"/>
            <a:ext cx="17287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直接连接符 28"/>
          <p:cNvCxnSpPr>
            <a:cxnSpLocks noChangeShapeType="1"/>
          </p:cNvCxnSpPr>
          <p:nvPr/>
        </p:nvCxnSpPr>
        <p:spPr bwMode="auto">
          <a:xfrm>
            <a:off x="2960689" y="2975372"/>
            <a:ext cx="9525" cy="1047750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927" name="TextBox 29"/>
          <p:cNvSpPr txBox="1">
            <a:spLocks noChangeArrowheads="1"/>
          </p:cNvSpPr>
          <p:nvPr/>
        </p:nvSpPr>
        <p:spPr bwMode="auto">
          <a:xfrm>
            <a:off x="2916238" y="2765822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O</a:t>
            </a:r>
            <a:endParaRPr lang="en-US" altLang="zh-CN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9928" name="TextBox 30"/>
          <p:cNvSpPr txBox="1">
            <a:spLocks noChangeArrowheads="1"/>
          </p:cNvSpPr>
          <p:nvPr/>
        </p:nvSpPr>
        <p:spPr bwMode="auto">
          <a:xfrm>
            <a:off x="2559050" y="3543301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cxnSp>
        <p:nvCxnSpPr>
          <p:cNvPr id="32" name="直接连接符 31"/>
          <p:cNvCxnSpPr>
            <a:cxnSpLocks noChangeShapeType="1"/>
          </p:cNvCxnSpPr>
          <p:nvPr/>
        </p:nvCxnSpPr>
        <p:spPr bwMode="auto">
          <a:xfrm>
            <a:off x="2960688" y="2982516"/>
            <a:ext cx="0" cy="589359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直接连接符 35"/>
          <p:cNvCxnSpPr>
            <a:cxnSpLocks noChangeShapeType="1"/>
          </p:cNvCxnSpPr>
          <p:nvPr/>
        </p:nvCxnSpPr>
        <p:spPr bwMode="auto">
          <a:xfrm>
            <a:off x="2960688" y="2969419"/>
            <a:ext cx="0" cy="219075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直接连接符 38"/>
          <p:cNvCxnSpPr>
            <a:cxnSpLocks noChangeShapeType="1"/>
          </p:cNvCxnSpPr>
          <p:nvPr/>
        </p:nvCxnSpPr>
        <p:spPr bwMode="auto">
          <a:xfrm>
            <a:off x="2960688" y="2963466"/>
            <a:ext cx="0" cy="432197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25862E-6 L 4.16667E-6 -0.086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0.08119 L 1.38889E-6 -0.1232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12468 L -0.00104 -0.1665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946" name="Group 10"/>
          <p:cNvGrpSpPr/>
          <p:nvPr/>
        </p:nvGrpSpPr>
        <p:grpSpPr bwMode="auto">
          <a:xfrm>
            <a:off x="850900" y="535781"/>
            <a:ext cx="1887538" cy="581025"/>
            <a:chOff x="348" y="0"/>
            <a:chExt cx="2717" cy="998"/>
          </a:xfrm>
        </p:grpSpPr>
        <p:grpSp>
          <p:nvGrpSpPr>
            <p:cNvPr id="210947" name="Group 11"/>
            <p:cNvGrpSpPr/>
            <p:nvPr/>
          </p:nvGrpSpPr>
          <p:grpSpPr bwMode="auto">
            <a:xfrm>
              <a:off x="348" y="337"/>
              <a:ext cx="349" cy="340"/>
              <a:chOff x="348" y="329"/>
              <a:chExt cx="349" cy="340"/>
            </a:xfrm>
          </p:grpSpPr>
          <p:sp>
            <p:nvSpPr>
              <p:cNvPr id="210948" name="MH_Other_9"/>
              <p:cNvSpPr>
                <a:spLocks noEditPoints="1" noChangeArrowheads="1"/>
              </p:cNvSpPr>
              <p:nvPr/>
            </p:nvSpPr>
            <p:spPr bwMode="auto">
              <a:xfrm>
                <a:off x="348" y="329"/>
                <a:ext cx="349" cy="340"/>
              </a:xfrm>
              <a:custGeom>
                <a:avLst/>
                <a:gdLst>
                  <a:gd name="T0" fmla="*/ 105 w 108"/>
                  <a:gd name="T1" fmla="*/ 95 h 107"/>
                  <a:gd name="T2" fmla="*/ 76 w 108"/>
                  <a:gd name="T3" fmla="*/ 66 h 107"/>
                  <a:gd name="T4" fmla="*/ 83 w 108"/>
                  <a:gd name="T5" fmla="*/ 42 h 107"/>
                  <a:gd name="T6" fmla="*/ 42 w 108"/>
                  <a:gd name="T7" fmla="*/ 0 h 107"/>
                  <a:gd name="T8" fmla="*/ 0 w 108"/>
                  <a:gd name="T9" fmla="*/ 42 h 107"/>
                  <a:gd name="T10" fmla="*/ 42 w 108"/>
                  <a:gd name="T11" fmla="*/ 83 h 107"/>
                  <a:gd name="T12" fmla="*/ 66 w 108"/>
                  <a:gd name="T13" fmla="*/ 76 h 107"/>
                  <a:gd name="T14" fmla="*/ 95 w 108"/>
                  <a:gd name="T15" fmla="*/ 105 h 107"/>
                  <a:gd name="T16" fmla="*/ 100 w 108"/>
                  <a:gd name="T17" fmla="*/ 107 h 107"/>
                  <a:gd name="T18" fmla="*/ 105 w 108"/>
                  <a:gd name="T19" fmla="*/ 105 h 107"/>
                  <a:gd name="T20" fmla="*/ 105 w 108"/>
                  <a:gd name="T21" fmla="*/ 95 h 107"/>
                  <a:gd name="T22" fmla="*/ 7 w 108"/>
                  <a:gd name="T23" fmla="*/ 42 h 107"/>
                  <a:gd name="T24" fmla="*/ 42 w 108"/>
                  <a:gd name="T25" fmla="*/ 7 h 107"/>
                  <a:gd name="T26" fmla="*/ 76 w 108"/>
                  <a:gd name="T27" fmla="*/ 42 h 107"/>
                  <a:gd name="T28" fmla="*/ 42 w 108"/>
                  <a:gd name="T29" fmla="*/ 76 h 107"/>
                  <a:gd name="T30" fmla="*/ 7 w 108"/>
                  <a:gd name="T31" fmla="*/ 4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8" h="107">
                    <a:moveTo>
                      <a:pt x="105" y="95"/>
                    </a:moveTo>
                    <a:cubicBezTo>
                      <a:pt x="76" y="66"/>
                      <a:pt x="76" y="66"/>
                      <a:pt x="76" y="66"/>
                    </a:cubicBezTo>
                    <a:cubicBezTo>
                      <a:pt x="81" y="59"/>
                      <a:pt x="83" y="51"/>
                      <a:pt x="83" y="42"/>
                    </a:cubicBezTo>
                    <a:cubicBezTo>
                      <a:pt x="83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ubicBezTo>
                      <a:pt x="51" y="83"/>
                      <a:pt x="59" y="81"/>
                      <a:pt x="66" y="76"/>
                    </a:cubicBezTo>
                    <a:cubicBezTo>
                      <a:pt x="95" y="105"/>
                      <a:pt x="95" y="105"/>
                      <a:pt x="95" y="105"/>
                    </a:cubicBezTo>
                    <a:cubicBezTo>
                      <a:pt x="96" y="106"/>
                      <a:pt x="98" y="107"/>
                      <a:pt x="100" y="107"/>
                    </a:cubicBezTo>
                    <a:cubicBezTo>
                      <a:pt x="101" y="107"/>
                      <a:pt x="103" y="106"/>
                      <a:pt x="105" y="105"/>
                    </a:cubicBezTo>
                    <a:cubicBezTo>
                      <a:pt x="108" y="102"/>
                      <a:pt x="108" y="97"/>
                      <a:pt x="105" y="95"/>
                    </a:cubicBezTo>
                    <a:moveTo>
                      <a:pt x="7" y="42"/>
                    </a:moveTo>
                    <a:cubicBezTo>
                      <a:pt x="7" y="23"/>
                      <a:pt x="23" y="7"/>
                      <a:pt x="42" y="7"/>
                    </a:cubicBezTo>
                    <a:cubicBezTo>
                      <a:pt x="61" y="7"/>
                      <a:pt x="76" y="23"/>
                      <a:pt x="76" y="42"/>
                    </a:cubicBezTo>
                    <a:cubicBezTo>
                      <a:pt x="76" y="61"/>
                      <a:pt x="61" y="76"/>
                      <a:pt x="42" y="76"/>
                    </a:cubicBezTo>
                    <a:cubicBezTo>
                      <a:pt x="23" y="76"/>
                      <a:pt x="7" y="61"/>
                      <a:pt x="7" y="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10949" name="MH_Other_10"/>
              <p:cNvSpPr>
                <a:spLocks noChangeArrowheads="1"/>
              </p:cNvSpPr>
              <p:nvPr/>
            </p:nvSpPr>
            <p:spPr bwMode="auto">
              <a:xfrm>
                <a:off x="428" y="404"/>
                <a:ext cx="140" cy="140"/>
              </a:xfrm>
              <a:custGeom>
                <a:avLst/>
                <a:gdLst>
                  <a:gd name="T0" fmla="*/ 39 w 43"/>
                  <a:gd name="T1" fmla="*/ 18 h 44"/>
                  <a:gd name="T2" fmla="*/ 25 w 43"/>
                  <a:gd name="T3" fmla="*/ 18 h 44"/>
                  <a:gd name="T4" fmla="*/ 25 w 43"/>
                  <a:gd name="T5" fmla="*/ 4 h 44"/>
                  <a:gd name="T6" fmla="*/ 21 w 43"/>
                  <a:gd name="T7" fmla="*/ 0 h 44"/>
                  <a:gd name="T8" fmla="*/ 18 w 43"/>
                  <a:gd name="T9" fmla="*/ 4 h 44"/>
                  <a:gd name="T10" fmla="*/ 18 w 43"/>
                  <a:gd name="T11" fmla="*/ 18 h 44"/>
                  <a:gd name="T12" fmla="*/ 3 w 43"/>
                  <a:gd name="T13" fmla="*/ 18 h 44"/>
                  <a:gd name="T14" fmla="*/ 0 w 43"/>
                  <a:gd name="T15" fmla="*/ 22 h 44"/>
                  <a:gd name="T16" fmla="*/ 3 w 43"/>
                  <a:gd name="T17" fmla="*/ 26 h 44"/>
                  <a:gd name="T18" fmla="*/ 18 w 43"/>
                  <a:gd name="T19" fmla="*/ 26 h 44"/>
                  <a:gd name="T20" fmla="*/ 18 w 43"/>
                  <a:gd name="T21" fmla="*/ 40 h 44"/>
                  <a:gd name="T22" fmla="*/ 21 w 43"/>
                  <a:gd name="T23" fmla="*/ 44 h 44"/>
                  <a:gd name="T24" fmla="*/ 25 w 43"/>
                  <a:gd name="T25" fmla="*/ 40 h 44"/>
                  <a:gd name="T26" fmla="*/ 25 w 43"/>
                  <a:gd name="T27" fmla="*/ 26 h 44"/>
                  <a:gd name="T28" fmla="*/ 39 w 43"/>
                  <a:gd name="T29" fmla="*/ 26 h 44"/>
                  <a:gd name="T30" fmla="*/ 43 w 43"/>
                  <a:gd name="T31" fmla="*/ 22 h 44"/>
                  <a:gd name="T32" fmla="*/ 39 w 43"/>
                  <a:gd name="T33" fmla="*/ 1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44">
                    <a:moveTo>
                      <a:pt x="39" y="18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9" y="0"/>
                      <a:pt x="18" y="2"/>
                      <a:pt x="18" y="4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8"/>
                      <a:pt x="0" y="20"/>
                      <a:pt x="0" y="22"/>
                    </a:cubicBezTo>
                    <a:cubicBezTo>
                      <a:pt x="0" y="24"/>
                      <a:pt x="1" y="26"/>
                      <a:pt x="3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2"/>
                      <a:pt x="19" y="44"/>
                      <a:pt x="21" y="44"/>
                    </a:cubicBezTo>
                    <a:cubicBezTo>
                      <a:pt x="23" y="44"/>
                      <a:pt x="25" y="42"/>
                      <a:pt x="25" y="4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1" y="26"/>
                      <a:pt x="43" y="24"/>
                      <a:pt x="43" y="22"/>
                    </a:cubicBezTo>
                    <a:cubicBezTo>
                      <a:pt x="43" y="20"/>
                      <a:pt x="41" y="18"/>
                      <a:pt x="39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</p:grpSp>
        <p:sp>
          <p:nvSpPr>
            <p:cNvPr id="210950" name="MH_SubTitle_4"/>
            <p:cNvSpPr txBox="1">
              <a:spLocks noChangeArrowheads="1"/>
            </p:cNvSpPr>
            <p:nvPr/>
          </p:nvSpPr>
          <p:spPr bwMode="auto">
            <a:xfrm>
              <a:off x="1022" y="0"/>
              <a:ext cx="2043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 anchor="ctr"/>
            <a:lstStyle/>
            <a:p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合作探究</a:t>
              </a:r>
            </a:p>
          </p:txBody>
        </p:sp>
      </p:grpSp>
      <p:sp>
        <p:nvSpPr>
          <p:cNvPr id="210951" name="Text Box 2"/>
          <p:cNvSpPr txBox="1">
            <a:spLocks noChangeArrowheads="1"/>
          </p:cNvSpPr>
          <p:nvPr/>
        </p:nvSpPr>
        <p:spPr bwMode="auto">
          <a:xfrm>
            <a:off x="1330325" y="3014663"/>
            <a:ext cx="2667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直线和圆相交</a:t>
            </a:r>
          </a:p>
        </p:txBody>
      </p:sp>
      <p:sp>
        <p:nvSpPr>
          <p:cNvPr id="78" name="Text Box 3"/>
          <p:cNvSpPr txBox="1">
            <a:spLocks noChangeArrowheads="1"/>
          </p:cNvSpPr>
          <p:nvPr/>
        </p:nvSpPr>
        <p:spPr bwMode="auto">
          <a:xfrm>
            <a:off x="4881563" y="3003947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d&lt; r</a:t>
            </a:r>
          </a:p>
        </p:txBody>
      </p:sp>
      <p:sp>
        <p:nvSpPr>
          <p:cNvPr id="210953" name="Text Box 4"/>
          <p:cNvSpPr txBox="1">
            <a:spLocks noChangeArrowheads="1"/>
          </p:cNvSpPr>
          <p:nvPr/>
        </p:nvSpPr>
        <p:spPr bwMode="auto">
          <a:xfrm>
            <a:off x="1285875" y="3481388"/>
            <a:ext cx="23574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直线和圆相切</a:t>
            </a:r>
          </a:p>
        </p:txBody>
      </p:sp>
      <p:sp>
        <p:nvSpPr>
          <p:cNvPr id="80" name="Text Box 5"/>
          <p:cNvSpPr txBox="1">
            <a:spLocks noChangeArrowheads="1"/>
          </p:cNvSpPr>
          <p:nvPr/>
        </p:nvSpPr>
        <p:spPr bwMode="auto">
          <a:xfrm>
            <a:off x="4881563" y="3434954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d= r</a:t>
            </a:r>
          </a:p>
        </p:txBody>
      </p:sp>
      <p:sp>
        <p:nvSpPr>
          <p:cNvPr id="210955" name="Text Box 6"/>
          <p:cNvSpPr txBox="1">
            <a:spLocks noChangeArrowheads="1"/>
          </p:cNvSpPr>
          <p:nvPr/>
        </p:nvSpPr>
        <p:spPr bwMode="auto">
          <a:xfrm>
            <a:off x="1258888" y="3967163"/>
            <a:ext cx="236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直线和圆相离</a:t>
            </a:r>
          </a:p>
        </p:txBody>
      </p:sp>
      <p:sp>
        <p:nvSpPr>
          <p:cNvPr id="94" name="Text Box 7"/>
          <p:cNvSpPr txBox="1">
            <a:spLocks noChangeArrowheads="1"/>
          </p:cNvSpPr>
          <p:nvPr/>
        </p:nvSpPr>
        <p:spPr bwMode="auto">
          <a:xfrm>
            <a:off x="4932363" y="3920729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d&gt; r</a:t>
            </a:r>
          </a:p>
        </p:txBody>
      </p:sp>
      <p:grpSp>
        <p:nvGrpSpPr>
          <p:cNvPr id="210957" name="Group 10"/>
          <p:cNvGrpSpPr/>
          <p:nvPr/>
        </p:nvGrpSpPr>
        <p:grpSpPr bwMode="auto">
          <a:xfrm>
            <a:off x="900113" y="1862137"/>
            <a:ext cx="1873250" cy="844154"/>
            <a:chOff x="840" y="436"/>
            <a:chExt cx="1284" cy="800"/>
          </a:xfrm>
        </p:grpSpPr>
        <p:sp>
          <p:nvSpPr>
            <p:cNvPr id="210958" name="Oval 11"/>
            <p:cNvSpPr>
              <a:spLocks noChangeArrowheads="1"/>
            </p:cNvSpPr>
            <p:nvPr/>
          </p:nvSpPr>
          <p:spPr bwMode="auto">
            <a:xfrm>
              <a:off x="1062" y="436"/>
              <a:ext cx="798" cy="800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800"/>
            </a:p>
          </p:txBody>
        </p:sp>
        <p:sp>
          <p:nvSpPr>
            <p:cNvPr id="210959" name="Line 12"/>
            <p:cNvSpPr>
              <a:spLocks noChangeShapeType="1"/>
            </p:cNvSpPr>
            <p:nvPr/>
          </p:nvSpPr>
          <p:spPr bwMode="auto">
            <a:xfrm>
              <a:off x="840" y="1110"/>
              <a:ext cx="1284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0960" name="Line 13"/>
            <p:cNvSpPr>
              <a:spLocks noChangeShapeType="1"/>
            </p:cNvSpPr>
            <p:nvPr/>
          </p:nvSpPr>
          <p:spPr bwMode="auto">
            <a:xfrm>
              <a:off x="1458" y="833"/>
              <a:ext cx="1" cy="277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0961" name="Line 14"/>
            <p:cNvSpPr>
              <a:spLocks noChangeShapeType="1"/>
            </p:cNvSpPr>
            <p:nvPr/>
          </p:nvSpPr>
          <p:spPr bwMode="auto">
            <a:xfrm>
              <a:off x="1458" y="833"/>
              <a:ext cx="288" cy="277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0962" name="Line 15"/>
            <p:cNvSpPr>
              <a:spLocks noChangeShapeType="1"/>
            </p:cNvSpPr>
            <p:nvPr/>
          </p:nvSpPr>
          <p:spPr bwMode="auto">
            <a:xfrm>
              <a:off x="1458" y="1042"/>
              <a:ext cx="54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0963" name="Line 16"/>
            <p:cNvSpPr>
              <a:spLocks noChangeShapeType="1"/>
            </p:cNvSpPr>
            <p:nvPr/>
          </p:nvSpPr>
          <p:spPr bwMode="auto">
            <a:xfrm>
              <a:off x="1512" y="1043"/>
              <a:ext cx="1" cy="6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0964" name="Rectangle 17"/>
            <p:cNvSpPr>
              <a:spLocks noChangeArrowheads="1"/>
            </p:cNvSpPr>
            <p:nvPr/>
          </p:nvSpPr>
          <p:spPr bwMode="auto">
            <a:xfrm>
              <a:off x="1681" y="773"/>
              <a:ext cx="96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buFont typeface="Arial" panose="020B0604020202020204" pitchFamily="34" charset="0"/>
                <a:buNone/>
              </a:pP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210965" name="Rectangle 18"/>
            <p:cNvSpPr>
              <a:spLocks noChangeArrowheads="1"/>
            </p:cNvSpPr>
            <p:nvPr/>
          </p:nvSpPr>
          <p:spPr bwMode="auto">
            <a:xfrm>
              <a:off x="1247" y="821"/>
              <a:ext cx="123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buFont typeface="Arial" panose="020B0604020202020204" pitchFamily="34" charset="0"/>
                <a:buNone/>
              </a:pP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10966" name="Oval 19"/>
            <p:cNvSpPr>
              <a:spLocks noChangeArrowheads="1"/>
            </p:cNvSpPr>
            <p:nvPr/>
          </p:nvSpPr>
          <p:spPr bwMode="auto">
            <a:xfrm>
              <a:off x="1158" y="109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800"/>
            </a:p>
          </p:txBody>
        </p:sp>
        <p:sp>
          <p:nvSpPr>
            <p:cNvPr id="210967" name="Oval 20"/>
            <p:cNvSpPr>
              <a:spLocks noChangeArrowheads="1"/>
            </p:cNvSpPr>
            <p:nvPr/>
          </p:nvSpPr>
          <p:spPr bwMode="auto">
            <a:xfrm>
              <a:off x="1734" y="109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800"/>
            </a:p>
          </p:txBody>
        </p:sp>
        <p:sp>
          <p:nvSpPr>
            <p:cNvPr id="210968" name="Oval 21"/>
            <p:cNvSpPr>
              <a:spLocks noChangeArrowheads="1"/>
            </p:cNvSpPr>
            <p:nvPr/>
          </p:nvSpPr>
          <p:spPr bwMode="auto">
            <a:xfrm>
              <a:off x="1446" y="821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800"/>
            </a:p>
          </p:txBody>
        </p:sp>
      </p:grpSp>
      <p:grpSp>
        <p:nvGrpSpPr>
          <p:cNvPr id="210969" name="Group 22"/>
          <p:cNvGrpSpPr/>
          <p:nvPr/>
        </p:nvGrpSpPr>
        <p:grpSpPr bwMode="auto">
          <a:xfrm>
            <a:off x="2987676" y="1820466"/>
            <a:ext cx="2087563" cy="1052275"/>
            <a:chOff x="840" y="1644"/>
            <a:chExt cx="1398" cy="982"/>
          </a:xfrm>
        </p:grpSpPr>
        <p:sp>
          <p:nvSpPr>
            <p:cNvPr id="210970" name="Rectangle 23"/>
            <p:cNvSpPr>
              <a:spLocks noChangeArrowheads="1"/>
            </p:cNvSpPr>
            <p:nvPr/>
          </p:nvSpPr>
          <p:spPr bwMode="auto">
            <a:xfrm rot="10815271">
              <a:off x="1374" y="2138"/>
              <a:ext cx="359" cy="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</a:rPr>
                <a:t>∟</a:t>
              </a:r>
            </a:p>
          </p:txBody>
        </p:sp>
        <p:sp>
          <p:nvSpPr>
            <p:cNvPr id="210971" name="Oval 24"/>
            <p:cNvSpPr>
              <a:spLocks noChangeArrowheads="1"/>
            </p:cNvSpPr>
            <p:nvPr/>
          </p:nvSpPr>
          <p:spPr bwMode="auto">
            <a:xfrm>
              <a:off x="1086" y="1644"/>
              <a:ext cx="798" cy="800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800"/>
            </a:p>
          </p:txBody>
        </p:sp>
        <p:sp>
          <p:nvSpPr>
            <p:cNvPr id="210972" name="Line 25"/>
            <p:cNvSpPr>
              <a:spLocks noChangeShapeType="1"/>
            </p:cNvSpPr>
            <p:nvPr/>
          </p:nvSpPr>
          <p:spPr bwMode="auto">
            <a:xfrm>
              <a:off x="840" y="2444"/>
              <a:ext cx="1398" cy="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0973" name="Line 26"/>
            <p:cNvSpPr>
              <a:spLocks noChangeShapeType="1"/>
            </p:cNvSpPr>
            <p:nvPr/>
          </p:nvSpPr>
          <p:spPr bwMode="auto">
            <a:xfrm>
              <a:off x="1482" y="2041"/>
              <a:ext cx="1" cy="397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0974" name="Line 27"/>
            <p:cNvSpPr>
              <a:spLocks noChangeShapeType="1"/>
            </p:cNvSpPr>
            <p:nvPr/>
          </p:nvSpPr>
          <p:spPr bwMode="auto">
            <a:xfrm>
              <a:off x="1482" y="2041"/>
              <a:ext cx="354" cy="18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0975" name="Rectangle 28"/>
            <p:cNvSpPr>
              <a:spLocks noChangeArrowheads="1"/>
            </p:cNvSpPr>
            <p:nvPr/>
          </p:nvSpPr>
          <p:spPr bwMode="auto">
            <a:xfrm>
              <a:off x="1589" y="1909"/>
              <a:ext cx="93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buFont typeface="Arial" panose="020B0604020202020204" pitchFamily="34" charset="0"/>
                <a:buNone/>
              </a:pP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210976" name="Rectangle 29"/>
            <p:cNvSpPr>
              <a:spLocks noChangeArrowheads="1"/>
            </p:cNvSpPr>
            <p:nvPr/>
          </p:nvSpPr>
          <p:spPr bwMode="auto">
            <a:xfrm>
              <a:off x="1264" y="2083"/>
              <a:ext cx="120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buFont typeface="Arial" panose="020B0604020202020204" pitchFamily="34" charset="0"/>
                <a:buNone/>
              </a:pP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10977" name="Oval 30"/>
            <p:cNvSpPr>
              <a:spLocks noChangeArrowheads="1"/>
            </p:cNvSpPr>
            <p:nvPr/>
          </p:nvSpPr>
          <p:spPr bwMode="auto">
            <a:xfrm>
              <a:off x="1470" y="2029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800"/>
            </a:p>
          </p:txBody>
        </p:sp>
        <p:sp>
          <p:nvSpPr>
            <p:cNvPr id="210978" name="Oval 31"/>
            <p:cNvSpPr>
              <a:spLocks noChangeArrowheads="1"/>
            </p:cNvSpPr>
            <p:nvPr/>
          </p:nvSpPr>
          <p:spPr bwMode="auto">
            <a:xfrm>
              <a:off x="1470" y="242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800"/>
            </a:p>
          </p:txBody>
        </p:sp>
        <p:sp>
          <p:nvSpPr>
            <p:cNvPr id="210979" name="Oval 32"/>
            <p:cNvSpPr>
              <a:spLocks noChangeArrowheads="1"/>
            </p:cNvSpPr>
            <p:nvPr/>
          </p:nvSpPr>
          <p:spPr bwMode="auto">
            <a:xfrm>
              <a:off x="1824" y="2209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800"/>
            </a:p>
          </p:txBody>
        </p:sp>
      </p:grpSp>
      <p:grpSp>
        <p:nvGrpSpPr>
          <p:cNvPr id="210980" name="Group 33"/>
          <p:cNvGrpSpPr/>
          <p:nvPr/>
        </p:nvGrpSpPr>
        <p:grpSpPr bwMode="auto">
          <a:xfrm>
            <a:off x="5292725" y="1545432"/>
            <a:ext cx="2232025" cy="1302466"/>
            <a:chOff x="768" y="2883"/>
            <a:chExt cx="1488" cy="1193"/>
          </a:xfrm>
        </p:grpSpPr>
        <p:sp>
          <p:nvSpPr>
            <p:cNvPr id="210981" name="Text Box 34"/>
            <p:cNvSpPr txBox="1">
              <a:spLocks noChangeArrowheads="1"/>
            </p:cNvSpPr>
            <p:nvPr/>
          </p:nvSpPr>
          <p:spPr bwMode="auto">
            <a:xfrm>
              <a:off x="864" y="2928"/>
              <a:ext cx="912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endParaRPr lang="zh-CN" altLang="zh-CN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210982" name="Text Box 35"/>
            <p:cNvSpPr txBox="1">
              <a:spLocks noChangeArrowheads="1"/>
            </p:cNvSpPr>
            <p:nvPr/>
          </p:nvSpPr>
          <p:spPr bwMode="auto">
            <a:xfrm>
              <a:off x="912" y="3312"/>
              <a:ext cx="1296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endParaRPr lang="zh-CN" altLang="zh-CN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210983" name="Text Box 36"/>
            <p:cNvSpPr txBox="1">
              <a:spLocks noChangeArrowheads="1"/>
            </p:cNvSpPr>
            <p:nvPr/>
          </p:nvSpPr>
          <p:spPr bwMode="auto">
            <a:xfrm>
              <a:off x="1103" y="3312"/>
              <a:ext cx="1009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endParaRPr lang="zh-CN" altLang="zh-CN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210984" name="Text Box 37"/>
            <p:cNvSpPr txBox="1">
              <a:spLocks noChangeArrowheads="1"/>
            </p:cNvSpPr>
            <p:nvPr/>
          </p:nvSpPr>
          <p:spPr bwMode="auto">
            <a:xfrm>
              <a:off x="1344" y="3264"/>
              <a:ext cx="768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endParaRPr lang="zh-CN" altLang="zh-CN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210985" name="Text Box 38"/>
            <p:cNvSpPr txBox="1">
              <a:spLocks noChangeArrowheads="1"/>
            </p:cNvSpPr>
            <p:nvPr/>
          </p:nvSpPr>
          <p:spPr bwMode="auto">
            <a:xfrm>
              <a:off x="1344" y="3072"/>
              <a:ext cx="912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endParaRPr lang="zh-CN" altLang="zh-CN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210986" name="Text Box 39"/>
            <p:cNvSpPr txBox="1">
              <a:spLocks noChangeArrowheads="1"/>
            </p:cNvSpPr>
            <p:nvPr/>
          </p:nvSpPr>
          <p:spPr bwMode="auto">
            <a:xfrm>
              <a:off x="768" y="3504"/>
              <a:ext cx="960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endParaRPr lang="zh-CN" altLang="zh-CN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210987" name="Rectangle 40"/>
            <p:cNvSpPr>
              <a:spLocks noChangeArrowheads="1"/>
            </p:cNvSpPr>
            <p:nvPr/>
          </p:nvSpPr>
          <p:spPr bwMode="auto">
            <a:xfrm rot="10800000">
              <a:off x="1327" y="3597"/>
              <a:ext cx="357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</a:rPr>
                <a:t>∟</a:t>
              </a:r>
            </a:p>
          </p:txBody>
        </p:sp>
        <p:sp>
          <p:nvSpPr>
            <p:cNvPr id="210988" name="Oval 41"/>
            <p:cNvSpPr>
              <a:spLocks noChangeArrowheads="1"/>
            </p:cNvSpPr>
            <p:nvPr/>
          </p:nvSpPr>
          <p:spPr bwMode="auto">
            <a:xfrm>
              <a:off x="1026" y="2883"/>
              <a:ext cx="798" cy="800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800"/>
            </a:p>
          </p:txBody>
        </p:sp>
        <p:sp>
          <p:nvSpPr>
            <p:cNvPr id="210989" name="Line 42"/>
            <p:cNvSpPr>
              <a:spLocks noChangeShapeType="1"/>
            </p:cNvSpPr>
            <p:nvPr/>
          </p:nvSpPr>
          <p:spPr bwMode="auto">
            <a:xfrm>
              <a:off x="792" y="3900"/>
              <a:ext cx="1398" cy="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0990" name="Line 43"/>
            <p:cNvSpPr>
              <a:spLocks noChangeShapeType="1"/>
            </p:cNvSpPr>
            <p:nvPr/>
          </p:nvSpPr>
          <p:spPr bwMode="auto">
            <a:xfrm>
              <a:off x="1422" y="3280"/>
              <a:ext cx="1" cy="62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0991" name="Line 44"/>
            <p:cNvSpPr>
              <a:spLocks noChangeShapeType="1"/>
            </p:cNvSpPr>
            <p:nvPr/>
          </p:nvSpPr>
          <p:spPr bwMode="auto">
            <a:xfrm>
              <a:off x="1422" y="3280"/>
              <a:ext cx="294" cy="27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0992" name="Rectangle 45"/>
            <p:cNvSpPr>
              <a:spLocks noChangeArrowheads="1"/>
            </p:cNvSpPr>
            <p:nvPr/>
          </p:nvSpPr>
          <p:spPr bwMode="auto">
            <a:xfrm>
              <a:off x="1630" y="3180"/>
              <a:ext cx="93" cy="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buFont typeface="Arial" panose="020B0604020202020204" pitchFamily="34" charset="0"/>
                <a:buNone/>
              </a:pP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210993" name="Rectangle 46"/>
            <p:cNvSpPr>
              <a:spLocks noChangeArrowheads="1"/>
            </p:cNvSpPr>
            <p:nvPr/>
          </p:nvSpPr>
          <p:spPr bwMode="auto">
            <a:xfrm>
              <a:off x="1210" y="3408"/>
              <a:ext cx="120" cy="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buFont typeface="Arial" panose="020B0604020202020204" pitchFamily="34" charset="0"/>
                <a:buNone/>
              </a:pP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10994" name="Oval 47"/>
            <p:cNvSpPr>
              <a:spLocks noChangeArrowheads="1"/>
            </p:cNvSpPr>
            <p:nvPr/>
          </p:nvSpPr>
          <p:spPr bwMode="auto">
            <a:xfrm>
              <a:off x="1410" y="388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800"/>
            </a:p>
          </p:txBody>
        </p:sp>
        <p:sp>
          <p:nvSpPr>
            <p:cNvPr id="210995" name="Oval 48"/>
            <p:cNvSpPr>
              <a:spLocks noChangeArrowheads="1"/>
            </p:cNvSpPr>
            <p:nvPr/>
          </p:nvSpPr>
          <p:spPr bwMode="auto">
            <a:xfrm>
              <a:off x="1410" y="326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800"/>
            </a:p>
          </p:txBody>
        </p:sp>
        <p:sp>
          <p:nvSpPr>
            <p:cNvPr id="210996" name="Oval 49"/>
            <p:cNvSpPr>
              <a:spLocks noChangeArrowheads="1"/>
            </p:cNvSpPr>
            <p:nvPr/>
          </p:nvSpPr>
          <p:spPr bwMode="auto">
            <a:xfrm>
              <a:off x="1704" y="3539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800"/>
            </a:p>
          </p:txBody>
        </p:sp>
      </p:grpSp>
      <p:sp>
        <p:nvSpPr>
          <p:cNvPr id="210997" name="Text Box 53"/>
          <p:cNvSpPr txBox="1">
            <a:spLocks noChangeArrowheads="1"/>
          </p:cNvSpPr>
          <p:nvPr/>
        </p:nvSpPr>
        <p:spPr bwMode="auto">
          <a:xfrm>
            <a:off x="1225551" y="4623198"/>
            <a:ext cx="29384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zh-CN" sz="2800" b="1"/>
          </a:p>
        </p:txBody>
      </p:sp>
      <p:sp>
        <p:nvSpPr>
          <p:cNvPr id="136" name="Text Box 54"/>
          <p:cNvSpPr txBox="1">
            <a:spLocks noChangeArrowheads="1"/>
          </p:cNvSpPr>
          <p:nvPr/>
        </p:nvSpPr>
        <p:spPr bwMode="auto">
          <a:xfrm>
            <a:off x="36513" y="4407694"/>
            <a:ext cx="1785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数形结合：</a:t>
            </a:r>
          </a:p>
        </p:txBody>
      </p:sp>
      <p:sp>
        <p:nvSpPr>
          <p:cNvPr id="138" name="Text Box 56"/>
          <p:cNvSpPr txBox="1">
            <a:spLocks noChangeArrowheads="1"/>
          </p:cNvSpPr>
          <p:nvPr/>
        </p:nvSpPr>
        <p:spPr bwMode="auto">
          <a:xfrm>
            <a:off x="1593850" y="4436269"/>
            <a:ext cx="1682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位置关系</a:t>
            </a:r>
          </a:p>
        </p:txBody>
      </p:sp>
      <p:sp>
        <p:nvSpPr>
          <p:cNvPr id="139" name="Text Box 60"/>
          <p:cNvSpPr txBox="1">
            <a:spLocks noChangeArrowheads="1"/>
          </p:cNvSpPr>
          <p:nvPr/>
        </p:nvSpPr>
        <p:spPr bwMode="auto">
          <a:xfrm>
            <a:off x="4457700" y="4429125"/>
            <a:ext cx="16271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数量关系</a:t>
            </a:r>
          </a:p>
        </p:txBody>
      </p:sp>
      <p:sp>
        <p:nvSpPr>
          <p:cNvPr id="211001" name="Text Box 62"/>
          <p:cNvSpPr txBox="1">
            <a:spLocks noChangeArrowheads="1"/>
          </p:cNvSpPr>
          <p:nvPr/>
        </p:nvSpPr>
        <p:spPr bwMode="auto">
          <a:xfrm>
            <a:off x="215900" y="929016"/>
            <a:ext cx="82994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（用圆心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到直线的距离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与圆的半径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的关系来区分）</a:t>
            </a:r>
          </a:p>
        </p:txBody>
      </p:sp>
      <p:sp>
        <p:nvSpPr>
          <p:cNvPr id="141" name="Line 65"/>
          <p:cNvSpPr>
            <a:spLocks noChangeShapeType="1"/>
          </p:cNvSpPr>
          <p:nvPr/>
        </p:nvSpPr>
        <p:spPr bwMode="auto">
          <a:xfrm>
            <a:off x="4140201" y="3226594"/>
            <a:ext cx="7207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42" name="Line 66"/>
          <p:cNvSpPr>
            <a:spLocks noChangeShapeType="1"/>
          </p:cNvSpPr>
          <p:nvPr/>
        </p:nvSpPr>
        <p:spPr bwMode="auto">
          <a:xfrm flipH="1">
            <a:off x="3706814" y="3231356"/>
            <a:ext cx="865187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43" name="Line 67"/>
          <p:cNvSpPr>
            <a:spLocks noChangeShapeType="1"/>
          </p:cNvSpPr>
          <p:nvPr/>
        </p:nvSpPr>
        <p:spPr bwMode="auto">
          <a:xfrm>
            <a:off x="4094164" y="3665935"/>
            <a:ext cx="7207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44" name="Line 68"/>
          <p:cNvSpPr>
            <a:spLocks noChangeShapeType="1"/>
          </p:cNvSpPr>
          <p:nvPr/>
        </p:nvSpPr>
        <p:spPr bwMode="auto">
          <a:xfrm flipH="1">
            <a:off x="3635375" y="3662363"/>
            <a:ext cx="8651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45" name="Line 69"/>
          <p:cNvSpPr>
            <a:spLocks noChangeShapeType="1"/>
          </p:cNvSpPr>
          <p:nvPr/>
        </p:nvSpPr>
        <p:spPr bwMode="auto">
          <a:xfrm>
            <a:off x="4094164" y="4164806"/>
            <a:ext cx="7207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46" name="Line 70"/>
          <p:cNvSpPr>
            <a:spLocks noChangeShapeType="1"/>
          </p:cNvSpPr>
          <p:nvPr/>
        </p:nvSpPr>
        <p:spPr bwMode="auto">
          <a:xfrm flipH="1">
            <a:off x="3662364" y="4164806"/>
            <a:ext cx="865187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48" name="Line 72"/>
          <p:cNvSpPr>
            <a:spLocks noChangeShapeType="1"/>
          </p:cNvSpPr>
          <p:nvPr/>
        </p:nvSpPr>
        <p:spPr bwMode="auto">
          <a:xfrm>
            <a:off x="3789364" y="4569619"/>
            <a:ext cx="7207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49" name="Line 73"/>
          <p:cNvSpPr>
            <a:spLocks noChangeShapeType="1"/>
          </p:cNvSpPr>
          <p:nvPr/>
        </p:nvSpPr>
        <p:spPr bwMode="auto">
          <a:xfrm flipH="1">
            <a:off x="3257550" y="4569619"/>
            <a:ext cx="8651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11010" name="TextBox 62"/>
          <p:cNvSpPr txBox="1">
            <a:spLocks noChangeArrowheads="1"/>
          </p:cNvSpPr>
          <p:nvPr/>
        </p:nvSpPr>
        <p:spPr bwMode="auto">
          <a:xfrm>
            <a:off x="1663700" y="1894285"/>
            <a:ext cx="4079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endParaRPr lang="en-US" altLang="zh-CN" sz="2800" b="1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1011" name="TextBox 63"/>
          <p:cNvSpPr txBox="1">
            <a:spLocks noChangeArrowheads="1"/>
          </p:cNvSpPr>
          <p:nvPr/>
        </p:nvSpPr>
        <p:spPr bwMode="auto">
          <a:xfrm>
            <a:off x="3635376" y="1815704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endParaRPr lang="en-US" altLang="zh-CN" sz="2800" b="1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1012" name="TextBox 64"/>
          <p:cNvSpPr txBox="1">
            <a:spLocks noChangeArrowheads="1"/>
          </p:cNvSpPr>
          <p:nvPr/>
        </p:nvSpPr>
        <p:spPr bwMode="auto">
          <a:xfrm>
            <a:off x="6156326" y="1653779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endParaRPr lang="en-US" altLang="zh-CN" sz="2800" b="1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组合 155"/>
          <p:cNvGrpSpPr/>
          <p:nvPr/>
        </p:nvGrpSpPr>
        <p:grpSpPr bwMode="auto">
          <a:xfrm>
            <a:off x="5795964" y="2733677"/>
            <a:ext cx="2879725" cy="1039210"/>
            <a:chOff x="5796258" y="3645024"/>
            <a:chExt cx="2880198" cy="1385809"/>
          </a:xfrm>
        </p:grpSpPr>
        <p:sp>
          <p:nvSpPr>
            <p:cNvPr id="211014" name="圆角矩形标注 154"/>
            <p:cNvSpPr>
              <a:spLocks noChangeArrowheads="1"/>
            </p:cNvSpPr>
            <p:nvPr/>
          </p:nvSpPr>
          <p:spPr bwMode="auto">
            <a:xfrm>
              <a:off x="5868144" y="3645024"/>
              <a:ext cx="2808312" cy="1224136"/>
            </a:xfrm>
            <a:prstGeom prst="wedgeRoundRectCallout">
              <a:avLst>
                <a:gd name="adj1" fmla="val -46440"/>
                <a:gd name="adj2" fmla="val 91838"/>
                <a:gd name="adj3" fmla="val 16667"/>
              </a:avLst>
            </a:prstGeom>
            <a:solidFill>
              <a:schemeClr val="accent1"/>
            </a:solidFill>
            <a:ln w="25400">
              <a:solidFill>
                <a:srgbClr val="ED9013">
                  <a:alpha val="98038"/>
                </a:srgbClr>
              </a:solidFill>
              <a:prstDash val="sysDash"/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800"/>
            </a:p>
          </p:txBody>
        </p:sp>
        <p:grpSp>
          <p:nvGrpSpPr>
            <p:cNvPr id="211015" name="组合 153"/>
            <p:cNvGrpSpPr/>
            <p:nvPr/>
          </p:nvGrpSpPr>
          <p:grpSpPr bwMode="auto">
            <a:xfrm>
              <a:off x="5796258" y="3799553"/>
              <a:ext cx="2807994" cy="1231280"/>
              <a:chOff x="5508226" y="3501008"/>
              <a:chExt cx="2807994" cy="1231280"/>
            </a:xfrm>
          </p:grpSpPr>
          <p:graphicFrame>
            <p:nvGraphicFramePr>
              <p:cNvPr id="211016" name="Object 76"/>
              <p:cNvGraphicFramePr/>
              <p:nvPr/>
            </p:nvGraphicFramePr>
            <p:xfrm>
              <a:off x="6660232" y="4059316"/>
              <a:ext cx="533400" cy="295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1029" r:id="rId3" imgW="536575" imgH="294005" progId="Equation.DSMT4">
                      <p:embed/>
                    </p:oleObj>
                  </mc:Choice>
                  <mc:Fallback>
                    <p:oleObj r:id="rId3" imgW="536575" imgH="294005" progId="Equation.DSMT4">
                      <p:embed/>
                      <p:pic>
                        <p:nvPicPr>
                          <p:cNvPr id="0" name="Object 76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660232" y="4059316"/>
                            <a:ext cx="533400" cy="2952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1017" name="TextBox 152"/>
              <p:cNvSpPr txBox="1">
                <a:spLocks noChangeArrowheads="1"/>
              </p:cNvSpPr>
              <p:nvPr/>
            </p:nvSpPr>
            <p:spPr bwMode="auto">
              <a:xfrm>
                <a:off x="5508226" y="3501008"/>
                <a:ext cx="2807994" cy="12312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dist">
                  <a:buFont typeface="Arial" panose="020B0604020202020204" pitchFamily="34" charset="0"/>
                  <a:buNone/>
                </a:pPr>
                <a:r>
                  <a:rPr lang="zh-CN" altLang="zh-CN">
                    <a:latin typeface="黑体" panose="02010609060101010101" pitchFamily="49" charset="-122"/>
                    <a:ea typeface="黑体" panose="02010609060101010101" pitchFamily="49" charset="-122"/>
                  </a:rPr>
                  <a:t>直线与圆的位置关系</a:t>
                </a:r>
                <a:endParaRPr lang="zh-CN" altLang="en-US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algn="dist">
                  <a:buFont typeface="Arial" panose="020B0604020202020204" pitchFamily="34" charset="0"/>
                  <a:buNone/>
                </a:pPr>
                <a:r>
                  <a:rPr lang="zh-CN" altLang="zh-CN">
                    <a:latin typeface="黑体" panose="02010609060101010101" pitchFamily="49" charset="-122"/>
                    <a:ea typeface="黑体" panose="02010609060101010101" pitchFamily="49" charset="-122"/>
                  </a:rPr>
                  <a:t>的性质与判定的区别：</a:t>
                </a:r>
                <a:endParaRPr lang="zh-CN" altLang="en-US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algn="dist">
                  <a:buFont typeface="Arial" panose="020B0604020202020204" pitchFamily="34" charset="0"/>
                  <a:buNone/>
                </a:pPr>
                <a:r>
                  <a:rPr lang="zh-CN" altLang="zh-CN">
                    <a:latin typeface="黑体" panose="02010609060101010101" pitchFamily="49" charset="-122"/>
                    <a:ea typeface="黑体" panose="02010609060101010101" pitchFamily="49" charset="-122"/>
                  </a:rPr>
                  <a:t>位置关系</a:t>
                </a:r>
                <a:r>
                  <a:rPr lang="zh-CN" altLang="en-US">
                    <a:latin typeface="黑体" panose="02010609060101010101" pitchFamily="49" charset="-122"/>
                    <a:ea typeface="黑体" panose="02010609060101010101" pitchFamily="49" charset="-122"/>
                  </a:rPr>
                  <a:t>     </a:t>
                </a:r>
                <a:r>
                  <a:rPr lang="zh-CN" altLang="zh-CN">
                    <a:latin typeface="黑体" panose="02010609060101010101" pitchFamily="49" charset="-122"/>
                    <a:ea typeface="黑体" panose="02010609060101010101" pitchFamily="49" charset="-122"/>
                  </a:rPr>
                  <a:t>数量关系</a:t>
                </a:r>
                <a:r>
                  <a:rPr lang="en-US" altLang="zh-CN">
                    <a:latin typeface="黑体" panose="02010609060101010101" pitchFamily="49" charset="-122"/>
                    <a:ea typeface="黑体" panose="02010609060101010101" pitchFamily="49" charset="-122"/>
                  </a:rPr>
                  <a:t>.</a:t>
                </a:r>
              </a:p>
            </p:txBody>
          </p:sp>
        </p:grpSp>
      </p:grpSp>
      <p:sp>
        <p:nvSpPr>
          <p:cNvPr id="84" name="Line 72"/>
          <p:cNvSpPr>
            <a:spLocks noChangeShapeType="1"/>
          </p:cNvSpPr>
          <p:nvPr/>
        </p:nvSpPr>
        <p:spPr bwMode="auto">
          <a:xfrm>
            <a:off x="6483350" y="4602956"/>
            <a:ext cx="7207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85" name="Line 73"/>
          <p:cNvSpPr>
            <a:spLocks noChangeShapeType="1"/>
          </p:cNvSpPr>
          <p:nvPr/>
        </p:nvSpPr>
        <p:spPr bwMode="auto">
          <a:xfrm flipH="1">
            <a:off x="5951539" y="4602956"/>
            <a:ext cx="865187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86" name="Text Box 60"/>
          <p:cNvSpPr txBox="1">
            <a:spLocks noChangeArrowheads="1"/>
          </p:cNvSpPr>
          <p:nvPr/>
        </p:nvSpPr>
        <p:spPr bwMode="auto">
          <a:xfrm>
            <a:off x="7172325" y="4435079"/>
            <a:ext cx="21526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公共点个数</a:t>
            </a:r>
          </a:p>
        </p:txBody>
      </p:sp>
      <p:grpSp>
        <p:nvGrpSpPr>
          <p:cNvPr id="211021" name="组合 17"/>
          <p:cNvGrpSpPr/>
          <p:nvPr/>
        </p:nvGrpSpPr>
        <p:grpSpPr bwMode="auto">
          <a:xfrm>
            <a:off x="642938" y="426244"/>
            <a:ext cx="1854200" cy="561352"/>
            <a:chOff x="0" y="0"/>
            <a:chExt cx="4104456" cy="721020"/>
          </a:xfrm>
        </p:grpSpPr>
        <p:sp>
          <p:nvSpPr>
            <p:cNvPr id="211022" name="圆角矩形 31"/>
            <p:cNvSpPr>
              <a:spLocks noChangeArrowheads="1"/>
            </p:cNvSpPr>
            <p:nvPr/>
          </p:nvSpPr>
          <p:spPr bwMode="auto">
            <a:xfrm>
              <a:off x="0" y="0"/>
              <a:ext cx="4104456" cy="547624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>
              <a:solidFill>
                <a:srgbClr val="0099FF"/>
              </a:solidFill>
              <a:round/>
            </a:ln>
          </p:spPr>
          <p:txBody>
            <a:bodyPr/>
            <a:lstStyle/>
            <a:p>
              <a:pPr algn="ctr" eaLnBrk="0" hangingPunct="0">
                <a:buFont typeface="Arial" panose="020B0604020202020204" pitchFamily="34" charset="0"/>
                <a:buNone/>
              </a:pPr>
              <a:endParaRPr lang="zh-CN" altLang="zh-CN" sz="28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11023" name="文本框 19"/>
            <p:cNvSpPr>
              <a:spLocks noChangeArrowheads="1"/>
            </p:cNvSpPr>
            <p:nvPr/>
          </p:nvSpPr>
          <p:spPr bwMode="auto">
            <a:xfrm>
              <a:off x="72436" y="48978"/>
              <a:ext cx="4032018" cy="672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要点归纳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80" grpId="0"/>
      <p:bldP spid="94" grpId="0"/>
      <p:bldP spid="136" grpId="0"/>
      <p:bldP spid="138" grpId="0"/>
      <p:bldP spid="139" grpId="0"/>
      <p:bldP spid="8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160338" y="1128713"/>
            <a:ext cx="8990012" cy="3187304"/>
            <a:chOff x="-207" y="-404"/>
            <a:chExt cx="5554" cy="2677"/>
          </a:xfrm>
        </p:grpSpPr>
        <p:sp>
          <p:nvSpPr>
            <p:cNvPr id="211971" name="Text Box 3"/>
            <p:cNvSpPr txBox="1">
              <a:spLocks noChangeArrowheads="1"/>
            </p:cNvSpPr>
            <p:nvPr/>
          </p:nvSpPr>
          <p:spPr bwMode="auto">
            <a:xfrm>
              <a:off x="-173" y="-404"/>
              <a:ext cx="5520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1.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已知圆的半径为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6cm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，设直线和圆心的距离为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：</a:t>
              </a:r>
            </a:p>
          </p:txBody>
        </p:sp>
        <p:sp>
          <p:nvSpPr>
            <p:cNvPr id="211972" name="Text Box 4"/>
            <p:cNvSpPr txBox="1">
              <a:spLocks noChangeArrowheads="1"/>
            </p:cNvSpPr>
            <p:nvPr/>
          </p:nvSpPr>
          <p:spPr bwMode="auto">
            <a:xfrm>
              <a:off x="-207" y="1472"/>
              <a:ext cx="5328" cy="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）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若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=8cm ,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则直线与圆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______</a:t>
              </a:r>
              <a:r>
                <a:rPr lang="en-US" altLang="zh-CN" sz="2800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, 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直线与圆有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____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个公共点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  <a:r>
                <a:rPr lang="en-US" altLang="zh-CN" sz="2800" u="sng"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</a:p>
          </p:txBody>
        </p:sp>
        <p:sp>
          <p:nvSpPr>
            <p:cNvPr id="211973" name="Text Box 5"/>
            <p:cNvSpPr txBox="1">
              <a:spLocks noChangeArrowheads="1"/>
            </p:cNvSpPr>
            <p:nvPr/>
          </p:nvSpPr>
          <p:spPr bwMode="auto">
            <a:xfrm>
              <a:off x="-173" y="771"/>
              <a:ext cx="5520" cy="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）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若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=6cm ,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则直线与圆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______</a:t>
              </a:r>
              <a:r>
                <a:rPr lang="en-US" altLang="zh-CN" sz="2800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, 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直线与圆有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____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个公共点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  <a:r>
                <a:rPr lang="en-US" altLang="zh-CN" sz="2800" u="sng"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</a:p>
          </p:txBody>
        </p:sp>
        <p:sp>
          <p:nvSpPr>
            <p:cNvPr id="211974" name="Text Box 6"/>
            <p:cNvSpPr txBox="1">
              <a:spLocks noChangeArrowheads="1"/>
            </p:cNvSpPr>
            <p:nvPr/>
          </p:nvSpPr>
          <p:spPr bwMode="auto">
            <a:xfrm>
              <a:off x="-207" y="35"/>
              <a:ext cx="5452" cy="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）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若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=4cm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 ,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则直线与圆</a:t>
              </a:r>
              <a:r>
                <a:rPr lang="zh-CN" altLang="en-US" sz="2800" u="sng">
                  <a:latin typeface="黑体" panose="02010609060101010101" pitchFamily="49" charset="-122"/>
                  <a:ea typeface="黑体" panose="02010609060101010101" pitchFamily="49" charset="-122"/>
                </a:rPr>
                <a:t>　　　</a:t>
              </a:r>
              <a:r>
                <a:rPr lang="en-US" altLang="zh-CN" sz="2800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, 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直线与圆有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____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个公共点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.           </a:t>
              </a:r>
            </a:p>
          </p:txBody>
        </p:sp>
      </p:grp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4730751" y="1624013"/>
            <a:ext cx="9064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相交</a:t>
            </a:r>
          </a:p>
        </p:txBody>
      </p:sp>
      <p:sp>
        <p:nvSpPr>
          <p:cNvPr id="56" name="Text Box 11"/>
          <p:cNvSpPr txBox="1">
            <a:spLocks noChangeArrowheads="1"/>
          </p:cNvSpPr>
          <p:nvPr/>
        </p:nvSpPr>
        <p:spPr bwMode="auto">
          <a:xfrm>
            <a:off x="4530725" y="2494360"/>
            <a:ext cx="160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相切</a:t>
            </a:r>
          </a:p>
        </p:txBody>
      </p:sp>
      <p:sp>
        <p:nvSpPr>
          <p:cNvPr id="57" name="Text Box 12"/>
          <p:cNvSpPr txBox="1">
            <a:spLocks noChangeArrowheads="1"/>
          </p:cNvSpPr>
          <p:nvPr/>
        </p:nvSpPr>
        <p:spPr bwMode="auto">
          <a:xfrm>
            <a:off x="4530725" y="3292079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相离</a:t>
            </a:r>
          </a:p>
        </p:txBody>
      </p:sp>
      <p:sp>
        <p:nvSpPr>
          <p:cNvPr id="62" name="Text Box 17"/>
          <p:cNvSpPr txBox="1">
            <a:spLocks noChangeArrowheads="1"/>
          </p:cNvSpPr>
          <p:nvPr/>
        </p:nvSpPr>
        <p:spPr bwMode="auto">
          <a:xfrm>
            <a:off x="7915275" y="1579960"/>
            <a:ext cx="53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63" name="Text Box 18"/>
          <p:cNvSpPr txBox="1">
            <a:spLocks noChangeArrowheads="1"/>
          </p:cNvSpPr>
          <p:nvPr/>
        </p:nvSpPr>
        <p:spPr bwMode="auto">
          <a:xfrm>
            <a:off x="7907338" y="2547938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64" name="Text Box 19"/>
          <p:cNvSpPr txBox="1">
            <a:spLocks noChangeArrowheads="1"/>
          </p:cNvSpPr>
          <p:nvPr/>
        </p:nvSpPr>
        <p:spPr bwMode="auto">
          <a:xfrm>
            <a:off x="7843839" y="3345657"/>
            <a:ext cx="2698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</a:p>
        </p:txBody>
      </p:sp>
      <p:sp>
        <p:nvSpPr>
          <p:cNvPr id="211981" name="圆角矩形 31"/>
          <p:cNvSpPr>
            <a:spLocks noChangeArrowheads="1"/>
          </p:cNvSpPr>
          <p:nvPr/>
        </p:nvSpPr>
        <p:spPr bwMode="auto">
          <a:xfrm>
            <a:off x="215901" y="548878"/>
            <a:ext cx="1425575" cy="38457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62" grpId="0"/>
      <p:bldP spid="63" grpId="0"/>
      <p:bldP spid="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/>
        </p:nvGrpSpPr>
        <p:grpSpPr bwMode="auto">
          <a:xfrm>
            <a:off x="617538" y="1001316"/>
            <a:ext cx="8462962" cy="2893220"/>
            <a:chOff x="-238" y="-412"/>
            <a:chExt cx="5331" cy="2430"/>
          </a:xfrm>
        </p:grpSpPr>
        <p:sp>
          <p:nvSpPr>
            <p:cNvPr id="212995" name="Text Box 8"/>
            <p:cNvSpPr txBox="1">
              <a:spLocks noChangeArrowheads="1"/>
            </p:cNvSpPr>
            <p:nvPr/>
          </p:nvSpPr>
          <p:spPr bwMode="auto">
            <a:xfrm>
              <a:off x="-57" y="1490"/>
              <a:ext cx="4416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chemeClr val="tx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(3)</a:t>
              </a:r>
              <a:r>
                <a:rPr lang="zh-CN" altLang="en-US" sz="2800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若</a:t>
              </a:r>
              <a:r>
                <a:rPr lang="en-US" altLang="zh-CN" sz="2800" b="1" i="1">
                  <a:solidFill>
                    <a:schemeClr val="tx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</a:t>
              </a:r>
              <a:r>
                <a:rPr lang="zh-CN" altLang="en-US" sz="2800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和</a:t>
              </a:r>
              <a:r>
                <a: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⊙</a:t>
              </a:r>
              <a:r>
                <a:rPr lang="en-US" altLang="zh-CN" sz="2800" b="1" i="1">
                  <a:solidFill>
                    <a:schemeClr val="tx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  <a:r>
                <a:rPr lang="zh-CN" altLang="en-US" sz="2800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相交</a:t>
              </a:r>
              <a:r>
                <a:rPr lang="en-US" altLang="zh-CN" sz="2800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,</a:t>
              </a:r>
              <a:r>
                <a:rPr lang="zh-CN" altLang="en-US" sz="2800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则</a:t>
              </a:r>
              <a:r>
                <a:rPr lang="zh-CN" altLang="en-US" sz="2800" u="sng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             </a:t>
              </a:r>
              <a:r>
                <a:rPr lang="en-US" altLang="zh-CN" sz="2800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  <p:sp>
          <p:nvSpPr>
            <p:cNvPr id="212996" name="Text Box 9"/>
            <p:cNvSpPr txBox="1">
              <a:spLocks noChangeArrowheads="1"/>
            </p:cNvSpPr>
            <p:nvPr/>
          </p:nvSpPr>
          <p:spPr bwMode="auto">
            <a:xfrm>
              <a:off x="-238" y="-412"/>
              <a:ext cx="5331" cy="2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2.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已知</a:t>
              </a:r>
              <a:r>
                <a: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⊙</a:t>
              </a:r>
              <a:r>
                <a:rPr lang="en-US" altLang="zh-CN" sz="2800" b="1" i="1">
                  <a:solidFill>
                    <a:schemeClr val="tx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  <a:r>
                <a:rPr lang="zh-CN" altLang="en-US" sz="2800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的半径为</a:t>
              </a:r>
              <a:r>
                <a:rPr lang="en-US" altLang="zh-CN" sz="2800" b="1">
                  <a:solidFill>
                    <a:schemeClr val="tx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5cm, </a:t>
              </a:r>
              <a:r>
                <a:rPr lang="zh-CN" altLang="en-US" sz="2800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圆心</a:t>
              </a:r>
              <a:r>
                <a:rPr lang="en-US" altLang="zh-CN" sz="2800" b="1" i="1">
                  <a:solidFill>
                    <a:schemeClr val="tx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  <a:r>
                <a:rPr lang="zh-CN" altLang="en-US" sz="2800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与直线</a:t>
              </a:r>
              <a:r>
                <a:rPr lang="en-US" altLang="zh-CN" sz="2800" b="1" i="1">
                  <a:solidFill>
                    <a:schemeClr val="tx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</a:t>
              </a:r>
              <a:r>
                <a:rPr lang="zh-CN" altLang="en-US" sz="2800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的距离为</a:t>
              </a:r>
              <a:r>
                <a:rPr lang="en-US" altLang="zh-CN" sz="2800" b="1" i="1">
                  <a:solidFill>
                    <a:schemeClr val="tx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  <a:r>
                <a:rPr lang="en-US" altLang="zh-CN" sz="2800" b="1">
                  <a:solidFill>
                    <a:schemeClr val="tx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, </a:t>
              </a:r>
              <a:r>
                <a:rPr lang="zh-CN" altLang="en-US" sz="2800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根据条件</a:t>
              </a:r>
            </a:p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填写</a:t>
              </a:r>
              <a:r>
                <a:rPr lang="en-US" altLang="zh-CN" sz="2800" b="1" i="1">
                  <a:solidFill>
                    <a:schemeClr val="tx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  <a:r>
                <a:rPr lang="zh-CN" altLang="en-US" sz="2800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的范围</a:t>
              </a:r>
              <a:r>
                <a:rPr lang="en-US" altLang="zh-CN" sz="2800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:</a:t>
              </a:r>
            </a:p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chemeClr val="tx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(1)</a:t>
              </a:r>
              <a:r>
                <a:rPr lang="zh-CN" altLang="en-US" sz="2800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若</a:t>
              </a:r>
              <a:r>
                <a:rPr lang="en-US" altLang="zh-CN" sz="2800" b="1" i="1">
                  <a:solidFill>
                    <a:schemeClr val="tx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</a:t>
              </a:r>
              <a:r>
                <a:rPr lang="zh-CN" altLang="en-US" sz="2800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和</a:t>
              </a:r>
              <a:r>
                <a: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⊙</a:t>
              </a:r>
              <a:r>
                <a:rPr lang="en-US" altLang="zh-CN" sz="2800" b="1" i="1">
                  <a:solidFill>
                    <a:schemeClr val="tx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  <a:r>
                <a:rPr lang="zh-CN" altLang="en-US" sz="2800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相离</a:t>
              </a:r>
              <a:r>
                <a:rPr lang="en-US" altLang="zh-CN" sz="2800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, </a:t>
              </a:r>
              <a:r>
                <a:rPr lang="zh-CN" altLang="en-US" sz="2800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则</a:t>
              </a:r>
              <a:r>
                <a:rPr lang="zh-CN" altLang="en-US" sz="2800" u="sng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           </a:t>
              </a:r>
              <a:r>
                <a:rPr lang="en-US" altLang="zh-CN" sz="2800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; </a:t>
              </a:r>
            </a:p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chemeClr val="tx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(2)</a:t>
              </a:r>
              <a:r>
                <a:rPr lang="zh-CN" altLang="en-US" sz="2800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若</a:t>
              </a:r>
              <a:r>
                <a:rPr lang="en-US" altLang="zh-CN" sz="2800" b="1" i="1">
                  <a:solidFill>
                    <a:schemeClr val="tx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</a:t>
              </a:r>
              <a:r>
                <a:rPr lang="zh-CN" altLang="en-US" sz="2800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和</a:t>
              </a:r>
              <a:r>
                <a:rPr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⊙</a:t>
              </a:r>
              <a:r>
                <a:rPr lang="en-US" altLang="zh-CN" sz="2800" b="1" i="1">
                  <a:solidFill>
                    <a:schemeClr val="tx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  <a:r>
                <a:rPr lang="zh-CN" altLang="en-US" sz="2800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相切</a:t>
              </a:r>
              <a:r>
                <a:rPr lang="en-US" altLang="zh-CN" sz="2800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, </a:t>
              </a:r>
              <a:r>
                <a:rPr lang="zh-CN" altLang="en-US" sz="2800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则</a:t>
              </a:r>
              <a:r>
                <a:rPr lang="zh-CN" altLang="en-US" sz="2800" u="sng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          </a:t>
              </a:r>
              <a:r>
                <a:rPr lang="en-US" altLang="zh-CN" sz="2800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;</a:t>
              </a:r>
            </a:p>
          </p:txBody>
        </p:sp>
      </p:grpSp>
      <p:sp>
        <p:nvSpPr>
          <p:cNvPr id="58" name="Text Box 13"/>
          <p:cNvSpPr txBox="1">
            <a:spLocks noChangeArrowheads="1"/>
          </p:cNvSpPr>
          <p:nvPr/>
        </p:nvSpPr>
        <p:spPr bwMode="auto">
          <a:xfrm>
            <a:off x="4945063" y="2301479"/>
            <a:ext cx="16764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 &gt;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5cm</a:t>
            </a:r>
          </a:p>
        </p:txBody>
      </p:sp>
      <p:sp>
        <p:nvSpPr>
          <p:cNvPr id="59" name="Text Box 14"/>
          <p:cNvSpPr txBox="1">
            <a:spLocks noChangeArrowheads="1"/>
          </p:cNvSpPr>
          <p:nvPr/>
        </p:nvSpPr>
        <p:spPr bwMode="auto">
          <a:xfrm>
            <a:off x="4851400" y="2670573"/>
            <a:ext cx="198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 =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5cm</a:t>
            </a:r>
          </a:p>
        </p:txBody>
      </p:sp>
      <p:sp>
        <p:nvSpPr>
          <p:cNvPr id="60" name="Text Box 15"/>
          <p:cNvSpPr txBox="1">
            <a:spLocks noChangeArrowheads="1"/>
          </p:cNvSpPr>
          <p:nvPr/>
        </p:nvSpPr>
        <p:spPr bwMode="auto">
          <a:xfrm>
            <a:off x="4595814" y="3207544"/>
            <a:ext cx="23764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0cm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≤d &lt;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85751" y="645319"/>
            <a:ext cx="8462963" cy="17727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80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在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Rt△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中，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=90°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=3cm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=4cm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以点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为圆心作圆，当半径为多长时，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与圆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相切？．</a:t>
            </a:r>
          </a:p>
        </p:txBody>
      </p:sp>
      <p:sp>
        <p:nvSpPr>
          <p:cNvPr id="214019" name="圆角矩形 31"/>
          <p:cNvSpPr>
            <a:spLocks noChangeArrowheads="1"/>
          </p:cNvSpPr>
          <p:nvPr/>
        </p:nvSpPr>
        <p:spPr bwMode="auto">
          <a:xfrm>
            <a:off x="373064" y="357187"/>
            <a:ext cx="1666875" cy="3762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grpSp>
        <p:nvGrpSpPr>
          <p:cNvPr id="214020" name="Group 3"/>
          <p:cNvGrpSpPr/>
          <p:nvPr/>
        </p:nvGrpSpPr>
        <p:grpSpPr bwMode="auto">
          <a:xfrm>
            <a:off x="6213475" y="2140744"/>
            <a:ext cx="2105025" cy="2288155"/>
            <a:chOff x="-13" y="0"/>
            <a:chExt cx="1697" cy="2390"/>
          </a:xfrm>
        </p:grpSpPr>
        <p:grpSp>
          <p:nvGrpSpPr>
            <p:cNvPr id="214021" name="Group 4"/>
            <p:cNvGrpSpPr/>
            <p:nvPr/>
          </p:nvGrpSpPr>
          <p:grpSpPr bwMode="auto">
            <a:xfrm>
              <a:off x="-13" y="0"/>
              <a:ext cx="1697" cy="2088"/>
              <a:chOff x="-13" y="0"/>
              <a:chExt cx="1697" cy="2088"/>
            </a:xfrm>
          </p:grpSpPr>
          <p:sp>
            <p:nvSpPr>
              <p:cNvPr id="214022" name="AutoShape 5"/>
              <p:cNvSpPr>
                <a:spLocks noChangeArrowheads="1"/>
              </p:cNvSpPr>
              <p:nvPr/>
            </p:nvSpPr>
            <p:spPr bwMode="auto">
              <a:xfrm>
                <a:off x="325" y="192"/>
                <a:ext cx="1028" cy="1638"/>
              </a:xfrm>
              <a:prstGeom prst="rtTriangle">
                <a:avLst/>
              </a:prstGeom>
              <a:noFill/>
              <a:ln w="28575">
                <a:solidFill>
                  <a:srgbClr val="FF00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14023" name="Text Box 6"/>
              <p:cNvSpPr txBox="1">
                <a:spLocks noChangeArrowheads="1"/>
              </p:cNvSpPr>
              <p:nvPr/>
            </p:nvSpPr>
            <p:spPr bwMode="auto">
              <a:xfrm>
                <a:off x="-13" y="0"/>
                <a:ext cx="314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14" tIns="45707" rIns="91414" bIns="45707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14024" name="Text Box 7"/>
              <p:cNvSpPr txBox="1">
                <a:spLocks noChangeArrowheads="1"/>
              </p:cNvSpPr>
              <p:nvPr/>
            </p:nvSpPr>
            <p:spPr bwMode="auto">
              <a:xfrm>
                <a:off x="0" y="1574"/>
                <a:ext cx="314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14" tIns="45707" rIns="91414" bIns="45707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14025" name="Text Box 8"/>
              <p:cNvSpPr txBox="1">
                <a:spLocks noChangeArrowheads="1"/>
              </p:cNvSpPr>
              <p:nvPr/>
            </p:nvSpPr>
            <p:spPr bwMode="auto">
              <a:xfrm>
                <a:off x="1344" y="1606"/>
                <a:ext cx="340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14" tIns="45707" rIns="91414" bIns="45707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A</a:t>
                </a:r>
              </a:p>
            </p:txBody>
          </p:sp>
        </p:grpSp>
        <p:sp>
          <p:nvSpPr>
            <p:cNvPr id="214026" name="Text Box 9"/>
            <p:cNvSpPr txBox="1">
              <a:spLocks noChangeArrowheads="1"/>
            </p:cNvSpPr>
            <p:nvPr/>
          </p:nvSpPr>
          <p:spPr bwMode="auto">
            <a:xfrm>
              <a:off x="0" y="960"/>
              <a:ext cx="314" cy="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14" tIns="45707" rIns="91414" bIns="45707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14027" name="Text Box 10"/>
            <p:cNvSpPr txBox="1">
              <a:spLocks noChangeArrowheads="1"/>
            </p:cNvSpPr>
            <p:nvPr/>
          </p:nvSpPr>
          <p:spPr bwMode="auto">
            <a:xfrm>
              <a:off x="757" y="1779"/>
              <a:ext cx="314" cy="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14" tIns="45707" rIns="91414" bIns="45707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7" name="Group 12"/>
          <p:cNvGrpSpPr/>
          <p:nvPr/>
        </p:nvGrpSpPr>
        <p:grpSpPr bwMode="auto">
          <a:xfrm>
            <a:off x="6688139" y="3175382"/>
            <a:ext cx="1374775" cy="694149"/>
            <a:chOff x="0" y="-110"/>
            <a:chExt cx="1161" cy="765"/>
          </a:xfrm>
        </p:grpSpPr>
        <p:sp>
          <p:nvSpPr>
            <p:cNvPr id="214029" name="Text Box 13"/>
            <p:cNvSpPr txBox="1">
              <a:spLocks noChangeArrowheads="1"/>
            </p:cNvSpPr>
            <p:nvPr/>
          </p:nvSpPr>
          <p:spPr bwMode="auto">
            <a:xfrm>
              <a:off x="817" y="-110"/>
              <a:ext cx="344" cy="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D</a:t>
              </a:r>
            </a:p>
          </p:txBody>
        </p:sp>
        <p:grpSp>
          <p:nvGrpSpPr>
            <p:cNvPr id="214030" name="Group 14"/>
            <p:cNvGrpSpPr/>
            <p:nvPr/>
          </p:nvGrpSpPr>
          <p:grpSpPr bwMode="auto">
            <a:xfrm>
              <a:off x="0" y="119"/>
              <a:ext cx="749" cy="536"/>
              <a:chOff x="0" y="0"/>
              <a:chExt cx="749" cy="536"/>
            </a:xfrm>
          </p:grpSpPr>
          <p:sp>
            <p:nvSpPr>
              <p:cNvPr id="214031" name="Line 15"/>
              <p:cNvSpPr>
                <a:spLocks noChangeShapeType="1"/>
              </p:cNvSpPr>
              <p:nvPr/>
            </p:nvSpPr>
            <p:spPr bwMode="auto">
              <a:xfrm rot="21503141" flipV="1">
                <a:off x="0" y="98"/>
                <a:ext cx="749" cy="438"/>
              </a:xfrm>
              <a:prstGeom prst="line">
                <a:avLst/>
              </a:prstGeom>
              <a:noFill/>
              <a:ln w="38100" cap="rnd">
                <a:solidFill>
                  <a:srgbClr val="0000FF"/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14032" name="未知"/>
              <p:cNvSpPr>
                <a:spLocks noChangeArrowheads="1"/>
              </p:cNvSpPr>
              <p:nvPr/>
            </p:nvSpPr>
            <p:spPr bwMode="auto">
              <a:xfrm rot="-7246165">
                <a:off x="558" y="-1"/>
                <a:ext cx="136" cy="137"/>
              </a:xfrm>
              <a:custGeom>
                <a:avLst/>
                <a:gdLst>
                  <a:gd name="T0" fmla="*/ 0 w 952"/>
                  <a:gd name="T1" fmla="*/ 0 h 227"/>
                  <a:gd name="T2" fmla="*/ 952 w 952"/>
                  <a:gd name="T3" fmla="*/ 0 h 227"/>
                  <a:gd name="T4" fmla="*/ 952 w 952"/>
                  <a:gd name="T5" fmla="*/ 227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52" h="227">
                    <a:moveTo>
                      <a:pt x="0" y="0"/>
                    </a:moveTo>
                    <a:lnTo>
                      <a:pt x="952" y="0"/>
                    </a:lnTo>
                    <a:lnTo>
                      <a:pt x="952" y="227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</p:grpSp>
      </p:grpSp>
      <p:sp>
        <p:nvSpPr>
          <p:cNvPr id="95" name="Text Box 14"/>
          <p:cNvSpPr txBox="1">
            <a:spLocks noChangeArrowheads="1"/>
          </p:cNvSpPr>
          <p:nvPr/>
        </p:nvSpPr>
        <p:spPr bwMode="auto">
          <a:xfrm>
            <a:off x="1055688" y="4070897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∴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17514" y="1790433"/>
            <a:ext cx="51641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解：过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作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垂足为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93800" y="2216677"/>
            <a:ext cx="2339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中，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193801" y="2678640"/>
            <a:ext cx="8675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965326" y="2767013"/>
          <a:ext cx="182086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59" r:id="rId3" imgW="982980" imgH="255270" progId="Equation.DSMT4">
                  <p:embed/>
                </p:oleObj>
              </mc:Choice>
              <mc:Fallback>
                <p:oleObj r:id="rId3" imgW="982980" imgH="25527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5326" y="2767013"/>
                        <a:ext cx="1820863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786188" y="2776538"/>
          <a:ext cx="1300162" cy="359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60" r:id="rId5" imgW="689610" imgH="255270" progId="Equation.DSMT4">
                  <p:embed/>
                </p:oleObj>
              </mc:Choice>
              <mc:Fallback>
                <p:oleObj r:id="rId5" imgW="689610" imgH="25527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2776538"/>
                        <a:ext cx="1300162" cy="3595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086351" y="2703642"/>
            <a:ext cx="4539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5.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042989" y="3070354"/>
            <a:ext cx="42703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根据三角形的面积公式有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193801" y="3525441"/>
          <a:ext cx="2720975" cy="520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61" r:id="rId7" imgW="1543685" imgH="395605" progId="Equation.DSMT4">
                  <p:embed/>
                </p:oleObj>
              </mc:Choice>
              <mc:Fallback>
                <p:oleObj r:id="rId7" imgW="1543685" imgH="395605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801" y="3525441"/>
                        <a:ext cx="2720975" cy="5203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6"/>
          <p:cNvGraphicFramePr>
            <a:graphicFrameLocks noChangeAspect="1"/>
          </p:cNvGraphicFramePr>
          <p:nvPr/>
        </p:nvGraphicFramePr>
        <p:xfrm>
          <a:off x="1544639" y="4055269"/>
          <a:ext cx="4270375" cy="540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62" r:id="rId9" imgW="2095500" imgH="393700" progId="Equation.DSMT4">
                  <p:embed/>
                </p:oleObj>
              </mc:Choice>
              <mc:Fallback>
                <p:oleObj r:id="rId9" imgW="2095500" imgH="3937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4639" y="4055269"/>
                        <a:ext cx="4270375" cy="540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1103313" y="4471721"/>
            <a:ext cx="6983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因此，当半径长为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2.4cm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与圆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相切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45" name="矩形标注 44"/>
          <p:cNvSpPr>
            <a:spLocks noChangeArrowheads="1"/>
          </p:cNvSpPr>
          <p:nvPr/>
        </p:nvSpPr>
        <p:spPr bwMode="auto">
          <a:xfrm>
            <a:off x="6948488" y="1909763"/>
            <a:ext cx="2051050" cy="810816"/>
          </a:xfrm>
          <a:prstGeom prst="wedgeRectCallout">
            <a:avLst>
              <a:gd name="adj1" fmla="val -48222"/>
              <a:gd name="adj2" fmla="val 17393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2740F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记住：斜边上的高等于两直角边的乘积除以斜边</a:t>
            </a:r>
            <a:r>
              <a:rPr lang="en-US" altLang="zh-CN" sz="2000">
                <a:solidFill>
                  <a:srgbClr val="2740F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bldLvl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66750" y="860823"/>
            <a:ext cx="626004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2800" kern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问题 </a:t>
            </a:r>
            <a:r>
              <a:rPr lang="zh-CN" altLang="en-US" sz="2800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对于例</a:t>
            </a:r>
            <a:r>
              <a:rPr lang="en-US" altLang="zh-CN" sz="2800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1(1)</a:t>
            </a:r>
            <a:r>
              <a:rPr lang="zh-CN" altLang="en-US" sz="2800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，你还有其他解法吗？</a:t>
            </a:r>
          </a:p>
        </p:txBody>
      </p:sp>
      <p:grpSp>
        <p:nvGrpSpPr>
          <p:cNvPr id="215043" name="Group 3"/>
          <p:cNvGrpSpPr/>
          <p:nvPr/>
        </p:nvGrpSpPr>
        <p:grpSpPr bwMode="auto">
          <a:xfrm>
            <a:off x="6427789" y="1871662"/>
            <a:ext cx="2105025" cy="2288155"/>
            <a:chOff x="-13" y="0"/>
            <a:chExt cx="1697" cy="2390"/>
          </a:xfrm>
        </p:grpSpPr>
        <p:grpSp>
          <p:nvGrpSpPr>
            <p:cNvPr id="215044" name="Group 4"/>
            <p:cNvGrpSpPr/>
            <p:nvPr/>
          </p:nvGrpSpPr>
          <p:grpSpPr bwMode="auto">
            <a:xfrm>
              <a:off x="-13" y="0"/>
              <a:ext cx="1697" cy="2088"/>
              <a:chOff x="-13" y="0"/>
              <a:chExt cx="1697" cy="2088"/>
            </a:xfrm>
          </p:grpSpPr>
          <p:sp>
            <p:nvSpPr>
              <p:cNvPr id="215045" name="AutoShape 5"/>
              <p:cNvSpPr>
                <a:spLocks noChangeArrowheads="1"/>
              </p:cNvSpPr>
              <p:nvPr/>
            </p:nvSpPr>
            <p:spPr bwMode="auto">
              <a:xfrm>
                <a:off x="325" y="192"/>
                <a:ext cx="1028" cy="1638"/>
              </a:xfrm>
              <a:prstGeom prst="rtTriangle">
                <a:avLst/>
              </a:prstGeom>
              <a:noFill/>
              <a:ln w="28575">
                <a:solidFill>
                  <a:srgbClr val="FF00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215046" name="Text Box 6"/>
              <p:cNvSpPr txBox="1">
                <a:spLocks noChangeArrowheads="1"/>
              </p:cNvSpPr>
              <p:nvPr/>
            </p:nvSpPr>
            <p:spPr bwMode="auto">
              <a:xfrm>
                <a:off x="-13" y="0"/>
                <a:ext cx="314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14" tIns="45707" rIns="91414" bIns="45707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215047" name="Text Box 7"/>
              <p:cNvSpPr txBox="1">
                <a:spLocks noChangeArrowheads="1"/>
              </p:cNvSpPr>
              <p:nvPr/>
            </p:nvSpPr>
            <p:spPr bwMode="auto">
              <a:xfrm>
                <a:off x="0" y="1574"/>
                <a:ext cx="314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14" tIns="45707" rIns="91414" bIns="45707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</a:p>
            </p:txBody>
          </p:sp>
          <p:sp>
            <p:nvSpPr>
              <p:cNvPr id="215048" name="Text Box 8"/>
              <p:cNvSpPr txBox="1">
                <a:spLocks noChangeArrowheads="1"/>
              </p:cNvSpPr>
              <p:nvPr/>
            </p:nvSpPr>
            <p:spPr bwMode="auto">
              <a:xfrm>
                <a:off x="1344" y="1606"/>
                <a:ext cx="340" cy="4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14" tIns="45707" rIns="91414" bIns="45707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</a:p>
            </p:txBody>
          </p:sp>
        </p:grpSp>
        <p:sp>
          <p:nvSpPr>
            <p:cNvPr id="215049" name="Text Box 9"/>
            <p:cNvSpPr txBox="1">
              <a:spLocks noChangeArrowheads="1"/>
            </p:cNvSpPr>
            <p:nvPr/>
          </p:nvSpPr>
          <p:spPr bwMode="auto">
            <a:xfrm>
              <a:off x="0" y="960"/>
              <a:ext cx="314" cy="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14" tIns="45707" rIns="91414" bIns="45707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  <a:ea typeface="黑体" panose="02010609060101010101" pitchFamily="49" charset="-122"/>
                </a:rPr>
                <a:t>4</a:t>
              </a:r>
            </a:p>
          </p:txBody>
        </p:sp>
        <p:sp>
          <p:nvSpPr>
            <p:cNvPr id="215050" name="Text Box 10"/>
            <p:cNvSpPr txBox="1">
              <a:spLocks noChangeArrowheads="1"/>
            </p:cNvSpPr>
            <p:nvPr/>
          </p:nvSpPr>
          <p:spPr bwMode="auto">
            <a:xfrm>
              <a:off x="757" y="1779"/>
              <a:ext cx="314" cy="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14" tIns="45707" rIns="91414" bIns="45707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</a:p>
          </p:txBody>
        </p:sp>
      </p:grpSp>
      <p:grpSp>
        <p:nvGrpSpPr>
          <p:cNvPr id="215051" name="Group 12"/>
          <p:cNvGrpSpPr/>
          <p:nvPr/>
        </p:nvGrpSpPr>
        <p:grpSpPr bwMode="auto">
          <a:xfrm>
            <a:off x="6902451" y="2906301"/>
            <a:ext cx="1374775" cy="694149"/>
            <a:chOff x="0" y="-110"/>
            <a:chExt cx="1161" cy="765"/>
          </a:xfrm>
        </p:grpSpPr>
        <p:sp>
          <p:nvSpPr>
            <p:cNvPr id="215052" name="Text Box 13"/>
            <p:cNvSpPr txBox="1">
              <a:spLocks noChangeArrowheads="1"/>
            </p:cNvSpPr>
            <p:nvPr/>
          </p:nvSpPr>
          <p:spPr bwMode="auto">
            <a:xfrm>
              <a:off x="817" y="-110"/>
              <a:ext cx="344" cy="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grpSp>
          <p:nvGrpSpPr>
            <p:cNvPr id="215053" name="Group 14"/>
            <p:cNvGrpSpPr/>
            <p:nvPr/>
          </p:nvGrpSpPr>
          <p:grpSpPr bwMode="auto">
            <a:xfrm>
              <a:off x="0" y="119"/>
              <a:ext cx="749" cy="536"/>
              <a:chOff x="0" y="0"/>
              <a:chExt cx="749" cy="536"/>
            </a:xfrm>
          </p:grpSpPr>
          <p:sp>
            <p:nvSpPr>
              <p:cNvPr id="215054" name="Line 15"/>
              <p:cNvSpPr>
                <a:spLocks noChangeShapeType="1"/>
              </p:cNvSpPr>
              <p:nvPr/>
            </p:nvSpPr>
            <p:spPr bwMode="auto">
              <a:xfrm rot="21503141" flipV="1">
                <a:off x="0" y="98"/>
                <a:ext cx="749" cy="438"/>
              </a:xfrm>
              <a:prstGeom prst="line">
                <a:avLst/>
              </a:prstGeom>
              <a:noFill/>
              <a:ln w="38100" cap="rnd">
                <a:solidFill>
                  <a:srgbClr val="0000FF"/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15055" name="未知"/>
              <p:cNvSpPr>
                <a:spLocks noChangeArrowheads="1"/>
              </p:cNvSpPr>
              <p:nvPr/>
            </p:nvSpPr>
            <p:spPr bwMode="auto">
              <a:xfrm rot="-7246165">
                <a:off x="558" y="-1"/>
                <a:ext cx="136" cy="137"/>
              </a:xfrm>
              <a:custGeom>
                <a:avLst/>
                <a:gdLst>
                  <a:gd name="T0" fmla="*/ 0 w 952"/>
                  <a:gd name="T1" fmla="*/ 0 h 227"/>
                  <a:gd name="T2" fmla="*/ 952 w 952"/>
                  <a:gd name="T3" fmla="*/ 0 h 227"/>
                  <a:gd name="T4" fmla="*/ 952 w 952"/>
                  <a:gd name="T5" fmla="*/ 227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52" h="227">
                    <a:moveTo>
                      <a:pt x="0" y="0"/>
                    </a:moveTo>
                    <a:lnTo>
                      <a:pt x="952" y="0"/>
                    </a:lnTo>
                    <a:lnTo>
                      <a:pt x="952" y="227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</p:grpSp>
      </p:grp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50926" y="1301682"/>
            <a:ext cx="42402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∵BC=4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AC=3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AB=5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243014" y="1865710"/>
          <a:ext cx="2871787" cy="544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8" r:id="rId3" imgW="1548765" imgH="393700" progId="Equation.DSMT4">
                  <p:embed/>
                </p:oleObj>
              </mc:Choice>
              <mc:Fallback>
                <p:oleObj r:id="rId3" imgW="1548765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014" y="1865710"/>
                        <a:ext cx="2871787" cy="544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1243013" y="2507456"/>
          <a:ext cx="3130550" cy="544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9" r:id="rId5" imgW="1688465" imgH="393700" progId="Equation.DSMT4">
                  <p:embed/>
                </p:oleObj>
              </mc:Choice>
              <mc:Fallback>
                <p:oleObj r:id="rId5" imgW="1688465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013" y="2507456"/>
                        <a:ext cx="3130550" cy="5441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1243013" y="2940183"/>
            <a:ext cx="4495800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因此，当半径长为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2.4cm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与圆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相切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066" name="Group 11"/>
          <p:cNvGrpSpPr/>
          <p:nvPr/>
        </p:nvGrpSpPr>
        <p:grpSpPr bwMode="auto">
          <a:xfrm>
            <a:off x="1497014" y="678657"/>
            <a:ext cx="242887" cy="197644"/>
            <a:chOff x="348" y="329"/>
            <a:chExt cx="349" cy="340"/>
          </a:xfrm>
        </p:grpSpPr>
        <p:sp>
          <p:nvSpPr>
            <p:cNvPr id="216067" name="MH_Other_9"/>
            <p:cNvSpPr>
              <a:spLocks noEditPoints="1" noChangeArrowheads="1"/>
            </p:cNvSpPr>
            <p:nvPr/>
          </p:nvSpPr>
          <p:spPr bwMode="auto">
            <a:xfrm>
              <a:off x="348" y="329"/>
              <a:ext cx="349" cy="340"/>
            </a:xfrm>
            <a:custGeom>
              <a:avLst/>
              <a:gdLst>
                <a:gd name="T0" fmla="*/ 105 w 108"/>
                <a:gd name="T1" fmla="*/ 95 h 107"/>
                <a:gd name="T2" fmla="*/ 76 w 108"/>
                <a:gd name="T3" fmla="*/ 66 h 107"/>
                <a:gd name="T4" fmla="*/ 83 w 108"/>
                <a:gd name="T5" fmla="*/ 42 h 107"/>
                <a:gd name="T6" fmla="*/ 42 w 108"/>
                <a:gd name="T7" fmla="*/ 0 h 107"/>
                <a:gd name="T8" fmla="*/ 0 w 108"/>
                <a:gd name="T9" fmla="*/ 42 h 107"/>
                <a:gd name="T10" fmla="*/ 42 w 108"/>
                <a:gd name="T11" fmla="*/ 83 h 107"/>
                <a:gd name="T12" fmla="*/ 66 w 108"/>
                <a:gd name="T13" fmla="*/ 76 h 107"/>
                <a:gd name="T14" fmla="*/ 95 w 108"/>
                <a:gd name="T15" fmla="*/ 105 h 107"/>
                <a:gd name="T16" fmla="*/ 100 w 108"/>
                <a:gd name="T17" fmla="*/ 107 h 107"/>
                <a:gd name="T18" fmla="*/ 105 w 108"/>
                <a:gd name="T19" fmla="*/ 105 h 107"/>
                <a:gd name="T20" fmla="*/ 105 w 108"/>
                <a:gd name="T21" fmla="*/ 95 h 107"/>
                <a:gd name="T22" fmla="*/ 7 w 108"/>
                <a:gd name="T23" fmla="*/ 42 h 107"/>
                <a:gd name="T24" fmla="*/ 42 w 108"/>
                <a:gd name="T25" fmla="*/ 7 h 107"/>
                <a:gd name="T26" fmla="*/ 76 w 108"/>
                <a:gd name="T27" fmla="*/ 42 h 107"/>
                <a:gd name="T28" fmla="*/ 42 w 108"/>
                <a:gd name="T29" fmla="*/ 76 h 107"/>
                <a:gd name="T30" fmla="*/ 7 w 108"/>
                <a:gd name="T31" fmla="*/ 4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8" h="107">
                  <a:moveTo>
                    <a:pt x="105" y="95"/>
                  </a:moveTo>
                  <a:cubicBezTo>
                    <a:pt x="76" y="66"/>
                    <a:pt x="76" y="66"/>
                    <a:pt x="76" y="66"/>
                  </a:cubicBezTo>
                  <a:cubicBezTo>
                    <a:pt x="81" y="59"/>
                    <a:pt x="83" y="51"/>
                    <a:pt x="83" y="42"/>
                  </a:cubicBezTo>
                  <a:cubicBezTo>
                    <a:pt x="83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5"/>
                    <a:pt x="19" y="83"/>
                    <a:pt x="42" y="83"/>
                  </a:cubicBezTo>
                  <a:cubicBezTo>
                    <a:pt x="51" y="83"/>
                    <a:pt x="59" y="81"/>
                    <a:pt x="66" y="76"/>
                  </a:cubicBezTo>
                  <a:cubicBezTo>
                    <a:pt x="95" y="105"/>
                    <a:pt x="95" y="105"/>
                    <a:pt x="95" y="105"/>
                  </a:cubicBezTo>
                  <a:cubicBezTo>
                    <a:pt x="96" y="106"/>
                    <a:pt x="98" y="107"/>
                    <a:pt x="100" y="107"/>
                  </a:cubicBezTo>
                  <a:cubicBezTo>
                    <a:pt x="101" y="107"/>
                    <a:pt x="103" y="106"/>
                    <a:pt x="105" y="105"/>
                  </a:cubicBezTo>
                  <a:cubicBezTo>
                    <a:pt x="108" y="102"/>
                    <a:pt x="108" y="97"/>
                    <a:pt x="105" y="95"/>
                  </a:cubicBezTo>
                  <a:moveTo>
                    <a:pt x="7" y="42"/>
                  </a:moveTo>
                  <a:cubicBezTo>
                    <a:pt x="7" y="23"/>
                    <a:pt x="23" y="7"/>
                    <a:pt x="42" y="7"/>
                  </a:cubicBezTo>
                  <a:cubicBezTo>
                    <a:pt x="61" y="7"/>
                    <a:pt x="76" y="23"/>
                    <a:pt x="76" y="42"/>
                  </a:cubicBezTo>
                  <a:cubicBezTo>
                    <a:pt x="76" y="61"/>
                    <a:pt x="61" y="76"/>
                    <a:pt x="42" y="76"/>
                  </a:cubicBezTo>
                  <a:cubicBezTo>
                    <a:pt x="23" y="76"/>
                    <a:pt x="7" y="61"/>
                    <a:pt x="7" y="4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6068" name="MH_Other_10"/>
            <p:cNvSpPr>
              <a:spLocks noChangeArrowheads="1"/>
            </p:cNvSpPr>
            <p:nvPr/>
          </p:nvSpPr>
          <p:spPr bwMode="auto">
            <a:xfrm>
              <a:off x="428" y="404"/>
              <a:ext cx="140" cy="140"/>
            </a:xfrm>
            <a:custGeom>
              <a:avLst/>
              <a:gdLst>
                <a:gd name="T0" fmla="*/ 39 w 43"/>
                <a:gd name="T1" fmla="*/ 18 h 44"/>
                <a:gd name="T2" fmla="*/ 25 w 43"/>
                <a:gd name="T3" fmla="*/ 18 h 44"/>
                <a:gd name="T4" fmla="*/ 25 w 43"/>
                <a:gd name="T5" fmla="*/ 4 h 44"/>
                <a:gd name="T6" fmla="*/ 21 w 43"/>
                <a:gd name="T7" fmla="*/ 0 h 44"/>
                <a:gd name="T8" fmla="*/ 18 w 43"/>
                <a:gd name="T9" fmla="*/ 4 h 44"/>
                <a:gd name="T10" fmla="*/ 18 w 43"/>
                <a:gd name="T11" fmla="*/ 18 h 44"/>
                <a:gd name="T12" fmla="*/ 3 w 43"/>
                <a:gd name="T13" fmla="*/ 18 h 44"/>
                <a:gd name="T14" fmla="*/ 0 w 43"/>
                <a:gd name="T15" fmla="*/ 22 h 44"/>
                <a:gd name="T16" fmla="*/ 3 w 43"/>
                <a:gd name="T17" fmla="*/ 26 h 44"/>
                <a:gd name="T18" fmla="*/ 18 w 43"/>
                <a:gd name="T19" fmla="*/ 26 h 44"/>
                <a:gd name="T20" fmla="*/ 18 w 43"/>
                <a:gd name="T21" fmla="*/ 40 h 44"/>
                <a:gd name="T22" fmla="*/ 21 w 43"/>
                <a:gd name="T23" fmla="*/ 44 h 44"/>
                <a:gd name="T24" fmla="*/ 25 w 43"/>
                <a:gd name="T25" fmla="*/ 40 h 44"/>
                <a:gd name="T26" fmla="*/ 25 w 43"/>
                <a:gd name="T27" fmla="*/ 26 h 44"/>
                <a:gd name="T28" fmla="*/ 39 w 43"/>
                <a:gd name="T29" fmla="*/ 26 h 44"/>
                <a:gd name="T30" fmla="*/ 43 w 43"/>
                <a:gd name="T31" fmla="*/ 22 h 44"/>
                <a:gd name="T32" fmla="*/ 39 w 43"/>
                <a:gd name="T33" fmla="*/ 1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" h="44">
                  <a:moveTo>
                    <a:pt x="39" y="18"/>
                  </a:moveTo>
                  <a:cubicBezTo>
                    <a:pt x="25" y="18"/>
                    <a:pt x="25" y="18"/>
                    <a:pt x="25" y="18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2"/>
                    <a:pt x="23" y="0"/>
                    <a:pt x="21" y="0"/>
                  </a:cubicBezTo>
                  <a:cubicBezTo>
                    <a:pt x="19" y="0"/>
                    <a:pt x="18" y="2"/>
                    <a:pt x="18" y="4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1" y="18"/>
                    <a:pt x="0" y="20"/>
                    <a:pt x="0" y="22"/>
                  </a:cubicBezTo>
                  <a:cubicBezTo>
                    <a:pt x="0" y="24"/>
                    <a:pt x="1" y="26"/>
                    <a:pt x="3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8" y="42"/>
                    <a:pt x="19" y="44"/>
                    <a:pt x="21" y="44"/>
                  </a:cubicBezTo>
                  <a:cubicBezTo>
                    <a:pt x="23" y="44"/>
                    <a:pt x="25" y="42"/>
                    <a:pt x="25" y="40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41" y="26"/>
                    <a:pt x="43" y="24"/>
                    <a:pt x="43" y="22"/>
                  </a:cubicBezTo>
                  <a:cubicBezTo>
                    <a:pt x="43" y="20"/>
                    <a:pt x="41" y="18"/>
                    <a:pt x="39" y="1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sp>
        <p:nvSpPr>
          <p:cNvPr id="54" name="Rectangle 2"/>
          <p:cNvSpPr>
            <a:spLocks noChangeArrowheads="1"/>
          </p:cNvSpPr>
          <p:nvPr/>
        </p:nvSpPr>
        <p:spPr bwMode="auto">
          <a:xfrm>
            <a:off x="285751" y="316707"/>
            <a:ext cx="8462963" cy="17727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zh-CN" sz="2800" b="1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(2)</a:t>
            </a:r>
            <a:r>
              <a:rPr lang="zh-CN" altLang="en-US" sz="2800" kern="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以</a:t>
            </a:r>
            <a:r>
              <a:rPr lang="zh-CN" altLang="zh-CN" sz="2800" b="1" i="1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800" kern="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为圆心，</a:t>
            </a:r>
            <a:r>
              <a:rPr lang="zh-CN" altLang="zh-CN" sz="2800" b="1" i="1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</a:t>
            </a:r>
            <a:r>
              <a:rPr lang="zh-CN" altLang="en-US" sz="2800" kern="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为半径的圆与</a:t>
            </a:r>
            <a:r>
              <a:rPr lang="zh-CN" altLang="zh-CN" sz="2800" b="1" i="1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zh-CN" altLang="en-US" sz="2800" kern="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有怎样的位置关系？为什么？</a:t>
            </a:r>
          </a:p>
          <a:p>
            <a:pPr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zh-CN" altLang="en-US" sz="2800" b="1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①</a:t>
            </a:r>
            <a:r>
              <a:rPr lang="en-US" altLang="zh-CN" sz="2800" b="1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800" b="1" i="1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</a:t>
            </a:r>
            <a:r>
              <a:rPr lang="zh-CN" altLang="zh-CN" sz="2800" b="1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=2cm</a:t>
            </a:r>
            <a:r>
              <a:rPr lang="zh-CN" altLang="en-US" sz="2800" b="1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；②</a:t>
            </a:r>
            <a:r>
              <a:rPr lang="en-US" altLang="zh-CN" sz="2800" b="1" i="1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800" b="1" i="1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</a:t>
            </a:r>
            <a:r>
              <a:rPr lang="zh-CN" altLang="zh-CN" sz="2800" b="1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=2.4cm； ③</a:t>
            </a:r>
            <a:r>
              <a:rPr lang="en-US" altLang="zh-CN" sz="2800" b="1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800" b="1" i="1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</a:t>
            </a:r>
            <a:r>
              <a:rPr lang="zh-CN" altLang="zh-CN" sz="2800" b="1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=3cm</a:t>
            </a:r>
            <a:r>
              <a:rPr lang="zh-CN" altLang="en-US" sz="2800" b="1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98" name="Text Box 17"/>
          <p:cNvSpPr txBox="1">
            <a:spLocks noChangeArrowheads="1"/>
          </p:cNvSpPr>
          <p:nvPr/>
        </p:nvSpPr>
        <p:spPr bwMode="auto">
          <a:xfrm>
            <a:off x="687388" y="1673752"/>
            <a:ext cx="72120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解：由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可知圆心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到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的距离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=2.4cm.</a:t>
            </a:r>
          </a:p>
        </p:txBody>
      </p:sp>
      <p:sp>
        <p:nvSpPr>
          <p:cNvPr id="99" name="Text Box 18"/>
          <p:cNvSpPr txBox="1">
            <a:spLocks noChangeArrowheads="1"/>
          </p:cNvSpPr>
          <p:nvPr/>
        </p:nvSpPr>
        <p:spPr bwMode="auto">
          <a:xfrm>
            <a:off x="1317625" y="2102377"/>
            <a:ext cx="33233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①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=2cm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</p:txBody>
      </p:sp>
      <p:sp>
        <p:nvSpPr>
          <p:cNvPr id="101" name="Text Box 21"/>
          <p:cNvSpPr txBox="1">
            <a:spLocks noChangeArrowheads="1"/>
          </p:cNvSpPr>
          <p:nvPr/>
        </p:nvSpPr>
        <p:spPr bwMode="auto">
          <a:xfrm>
            <a:off x="4652964" y="2125594"/>
            <a:ext cx="12474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&gt;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</p:txBody>
      </p:sp>
      <p:sp>
        <p:nvSpPr>
          <p:cNvPr id="102" name="Text Box 22"/>
          <p:cNvSpPr txBox="1">
            <a:spLocks noChangeArrowheads="1"/>
          </p:cNvSpPr>
          <p:nvPr/>
        </p:nvSpPr>
        <p:spPr bwMode="auto">
          <a:xfrm>
            <a:off x="1363663" y="2588152"/>
            <a:ext cx="32367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因此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相离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1185863" y="3075117"/>
            <a:ext cx="36481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②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=2.4cm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r.</a:t>
            </a: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1497013" y="3577561"/>
            <a:ext cx="32367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因此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相切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257300" y="4007377"/>
            <a:ext cx="38491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③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=3cm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时，有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&lt;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endParaRPr lang="zh-CN" altLang="en-US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1739900" y="4434216"/>
            <a:ext cx="35958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因此，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相交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/>
      <p:bldP spid="2" grpId="0"/>
      <p:bldP spid="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AutoShape 2"/>
          <p:cNvSpPr>
            <a:spLocks noChangeArrowheads="1"/>
          </p:cNvSpPr>
          <p:nvPr/>
        </p:nvSpPr>
        <p:spPr bwMode="auto">
          <a:xfrm>
            <a:off x="6211888" y="2114550"/>
            <a:ext cx="1130300" cy="1448991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17091" name="Text Box 25"/>
          <p:cNvSpPr txBox="1">
            <a:spLocks noChangeArrowheads="1"/>
          </p:cNvSpPr>
          <p:nvPr/>
        </p:nvSpPr>
        <p:spPr bwMode="auto">
          <a:xfrm>
            <a:off x="7342188" y="3336132"/>
            <a:ext cx="373062" cy="530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2900" b="1">
                <a:solidFill>
                  <a:srgbClr val="FF3399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17092" name="Text Box 26"/>
          <p:cNvSpPr txBox="1">
            <a:spLocks noChangeArrowheads="1"/>
          </p:cNvSpPr>
          <p:nvPr/>
        </p:nvSpPr>
        <p:spPr bwMode="auto">
          <a:xfrm>
            <a:off x="5902325" y="1729978"/>
            <a:ext cx="416162" cy="530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2900" b="1">
                <a:solidFill>
                  <a:srgbClr val="FF3399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17093" name="Text Box 27"/>
          <p:cNvSpPr txBox="1">
            <a:spLocks noChangeArrowheads="1"/>
          </p:cNvSpPr>
          <p:nvPr/>
        </p:nvSpPr>
        <p:spPr bwMode="auto">
          <a:xfrm>
            <a:off x="5854700" y="3336132"/>
            <a:ext cx="437000" cy="530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2900" b="1">
                <a:solidFill>
                  <a:srgbClr val="FF3399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17094" name="Text Box 28"/>
          <p:cNvSpPr txBox="1">
            <a:spLocks noChangeArrowheads="1"/>
          </p:cNvSpPr>
          <p:nvPr/>
        </p:nvSpPr>
        <p:spPr bwMode="auto">
          <a:xfrm>
            <a:off x="7342188" y="3336132"/>
            <a:ext cx="373062" cy="530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2900" b="1">
                <a:solidFill>
                  <a:srgbClr val="FF3399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17095" name="Line 29"/>
          <p:cNvSpPr>
            <a:spLocks noChangeShapeType="1"/>
          </p:cNvSpPr>
          <p:nvPr/>
        </p:nvSpPr>
        <p:spPr bwMode="auto">
          <a:xfrm>
            <a:off x="6211889" y="3337322"/>
            <a:ext cx="238125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7096" name="Line 30"/>
          <p:cNvSpPr>
            <a:spLocks noChangeShapeType="1"/>
          </p:cNvSpPr>
          <p:nvPr/>
        </p:nvSpPr>
        <p:spPr bwMode="auto">
          <a:xfrm>
            <a:off x="6450013" y="3337323"/>
            <a:ext cx="0" cy="226219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7097" name="Line 31"/>
          <p:cNvSpPr>
            <a:spLocks noChangeShapeType="1"/>
          </p:cNvSpPr>
          <p:nvPr/>
        </p:nvSpPr>
        <p:spPr bwMode="auto">
          <a:xfrm flipV="1">
            <a:off x="6211888" y="3158728"/>
            <a:ext cx="838200" cy="404813"/>
          </a:xfrm>
          <a:prstGeom prst="line">
            <a:avLst/>
          </a:prstGeom>
          <a:noFill/>
          <a:ln w="57150" cap="rnd">
            <a:solidFill>
              <a:srgbClr val="0000FF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7098" name="Text Box 32"/>
          <p:cNvSpPr txBox="1">
            <a:spLocks noChangeArrowheads="1"/>
          </p:cNvSpPr>
          <p:nvPr/>
        </p:nvSpPr>
        <p:spPr bwMode="auto">
          <a:xfrm>
            <a:off x="7102476" y="2975373"/>
            <a:ext cx="398528" cy="468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2500" b="1">
                <a:solidFill>
                  <a:srgbClr val="FF3399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17099" name="Line 33"/>
          <p:cNvSpPr>
            <a:spLocks noChangeShapeType="1"/>
          </p:cNvSpPr>
          <p:nvPr/>
        </p:nvSpPr>
        <p:spPr bwMode="auto">
          <a:xfrm>
            <a:off x="6908800" y="3209925"/>
            <a:ext cx="77788" cy="141685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7100" name="Line 34"/>
          <p:cNvSpPr>
            <a:spLocks noChangeShapeType="1"/>
          </p:cNvSpPr>
          <p:nvPr/>
        </p:nvSpPr>
        <p:spPr bwMode="auto">
          <a:xfrm flipV="1">
            <a:off x="6986588" y="3301604"/>
            <a:ext cx="125412" cy="50006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7101" name="Text Box 35"/>
          <p:cNvSpPr txBox="1">
            <a:spLocks noChangeArrowheads="1"/>
          </p:cNvSpPr>
          <p:nvPr/>
        </p:nvSpPr>
        <p:spPr bwMode="auto">
          <a:xfrm>
            <a:off x="5854700" y="2795588"/>
            <a:ext cx="353644" cy="530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2900" b="1">
                <a:solidFill>
                  <a:schemeClr val="accent1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17102" name="Text Box 36"/>
          <p:cNvSpPr txBox="1">
            <a:spLocks noChangeArrowheads="1"/>
          </p:cNvSpPr>
          <p:nvPr/>
        </p:nvSpPr>
        <p:spPr bwMode="auto">
          <a:xfrm>
            <a:off x="7027864" y="2600326"/>
            <a:ext cx="353644" cy="530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2900" b="1">
                <a:solidFill>
                  <a:schemeClr val="accent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17103" name="Text Box 37"/>
          <p:cNvSpPr txBox="1">
            <a:spLocks noChangeArrowheads="1"/>
          </p:cNvSpPr>
          <p:nvPr/>
        </p:nvSpPr>
        <p:spPr bwMode="auto">
          <a:xfrm>
            <a:off x="6688139" y="3517107"/>
            <a:ext cx="353644" cy="530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2900" b="1">
                <a:solidFill>
                  <a:schemeClr val="accent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2305" name="Text Box 40"/>
          <p:cNvSpPr txBox="1">
            <a:spLocks noChangeArrowheads="1"/>
          </p:cNvSpPr>
          <p:nvPr/>
        </p:nvSpPr>
        <p:spPr bwMode="auto">
          <a:xfrm>
            <a:off x="409576" y="461963"/>
            <a:ext cx="7883525" cy="24537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83037" tIns="41518" rIns="83037" bIns="41518">
            <a:spAutoFit/>
          </a:bodyPr>
          <a:lstStyle/>
          <a:p>
            <a:pPr defTabSz="829945">
              <a:buFont typeface="Arial" panose="020B0604020202020204" pitchFamily="34" charset="0"/>
              <a:buNone/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变式题</a:t>
            </a:r>
            <a:r>
              <a:rPr lang="zh-CN" altLang="zh-CN" sz="2800" b="1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 </a:t>
            </a:r>
            <a:r>
              <a:rPr lang="zh-CN" altLang="zh-CN" sz="2800" b="1" dirty="0">
                <a:solidFill>
                  <a:schemeClr val="accent6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endParaRPr lang="en-US" altLang="zh-CN" sz="2800" b="1" dirty="0">
              <a:solidFill>
                <a:schemeClr val="accent6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defTabSz="829945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dirty="0">
                <a:latin typeface="Times New Roman" panose="02020603050405020304" pitchFamily="18" charset="0"/>
              </a:rPr>
              <a:t>1.</a:t>
            </a:r>
            <a:r>
              <a:rPr lang="zh-CN" altLang="zh-CN" sz="2800" dirty="0">
                <a:latin typeface="Times New Roman" panose="02020603050405020304" pitchFamily="18" charset="0"/>
              </a:rPr>
              <a:t>Rt△ABC,∠C=90°AC=3cm</a:t>
            </a:r>
            <a:r>
              <a:rPr lang="zh-CN" altLang="en-US" sz="2800" dirty="0">
                <a:latin typeface="Times New Roman" panose="02020603050405020304" pitchFamily="18" charset="0"/>
              </a:rPr>
              <a:t>，</a:t>
            </a:r>
            <a:r>
              <a:rPr lang="zh-CN" altLang="zh-CN" sz="2800" dirty="0">
                <a:latin typeface="Times New Roman" panose="02020603050405020304" pitchFamily="18" charset="0"/>
              </a:rPr>
              <a:t>BC=4cm</a:t>
            </a:r>
            <a:r>
              <a:rPr lang="zh-CN" altLang="en-US" sz="2800" dirty="0">
                <a:latin typeface="Times New Roman" panose="02020603050405020304" pitchFamily="18" charset="0"/>
              </a:rPr>
              <a:t>，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以</a:t>
            </a:r>
            <a:r>
              <a:rPr lang="zh-CN" altLang="zh-CN" sz="2800" dirty="0">
                <a:latin typeface="Times New Roman" panose="02020603050405020304" pitchFamily="18" charset="0"/>
              </a:rPr>
              <a:t>C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为圆心画圆</a:t>
            </a:r>
            <a:r>
              <a:rPr lang="zh-CN" altLang="en-US" sz="2800" dirty="0">
                <a:latin typeface="Times New Roman" panose="02020603050405020304" pitchFamily="18" charset="0"/>
              </a:rPr>
              <a:t>，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当半径</a:t>
            </a:r>
            <a:r>
              <a:rPr lang="zh-CN" altLang="zh-CN" sz="2800" dirty="0">
                <a:latin typeface="Times New Roman" panose="02020603050405020304" pitchFamily="18" charset="0"/>
              </a:rPr>
              <a:t>r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为何值时</a:t>
            </a:r>
            <a:r>
              <a:rPr lang="zh-CN" altLang="en-US" sz="2800" dirty="0">
                <a:latin typeface="Times New Roman" panose="02020603050405020304" pitchFamily="18" charset="0"/>
              </a:rPr>
              <a:t>，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圆</a:t>
            </a:r>
            <a:r>
              <a:rPr lang="en-US" altLang="zh-CN" sz="2800" dirty="0">
                <a:latin typeface="Times New Roman" panose="02020603050405020304" pitchFamily="18" charset="0"/>
              </a:rPr>
              <a:t>C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与线段</a:t>
            </a:r>
            <a:r>
              <a:rPr lang="zh-CN" altLang="zh-CN" sz="2800" dirty="0">
                <a:latin typeface="Times New Roman" panose="02020603050405020304" pitchFamily="18" charset="0"/>
              </a:rPr>
              <a:t>AB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没有公共点</a:t>
            </a:r>
            <a:r>
              <a:rPr lang="zh-CN" altLang="en-US" sz="2800" dirty="0">
                <a:latin typeface="Times New Roman" panose="02020603050405020304" pitchFamily="18" charset="0"/>
              </a:rPr>
              <a:t>？</a:t>
            </a:r>
            <a:endParaRPr lang="en-US" altLang="zh-CN" sz="2800" dirty="0">
              <a:latin typeface="Times New Roman" panose="02020603050405020304" pitchFamily="18" charset="0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409575" y="2450306"/>
            <a:ext cx="5359400" cy="120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0cm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.4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cm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4cm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⊙C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与线段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没有公共点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矩形 1"/>
          <p:cNvSpPr>
            <a:spLocks noChangeArrowheads="1"/>
          </p:cNvSpPr>
          <p:nvPr/>
        </p:nvSpPr>
        <p:spPr bwMode="auto">
          <a:xfrm>
            <a:off x="271463" y="404813"/>
            <a:ext cx="870585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3058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Rt△ABC,∠C=90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AC=3cm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BC=4cm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，以</a:t>
            </a:r>
            <a:r>
              <a:rPr lang="zh-CN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为圆心画圆，当半径</a:t>
            </a:r>
            <a:r>
              <a:rPr lang="zh-CN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为何值时，圆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zh-CN" altLang="en-US" sz="28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线段</a:t>
            </a:r>
            <a:r>
              <a:rPr lang="zh-CN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有一个公共点？当半径</a:t>
            </a:r>
            <a:r>
              <a:rPr lang="zh-CN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为何值时，圆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zh-CN" altLang="en-US" sz="28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线段</a:t>
            </a:r>
            <a:r>
              <a:rPr lang="zh-CN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有两个公共点？</a:t>
            </a:r>
          </a:p>
        </p:txBody>
      </p:sp>
      <p:sp>
        <p:nvSpPr>
          <p:cNvPr id="218115" name="AutoShape 2"/>
          <p:cNvSpPr>
            <a:spLocks noChangeArrowheads="1"/>
          </p:cNvSpPr>
          <p:nvPr/>
        </p:nvSpPr>
        <p:spPr bwMode="auto">
          <a:xfrm>
            <a:off x="928688" y="2543175"/>
            <a:ext cx="1130300" cy="1448991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18116" name="Text Box 25"/>
          <p:cNvSpPr txBox="1">
            <a:spLocks noChangeArrowheads="1"/>
          </p:cNvSpPr>
          <p:nvPr/>
        </p:nvSpPr>
        <p:spPr bwMode="auto">
          <a:xfrm>
            <a:off x="2058988" y="3764757"/>
            <a:ext cx="373062" cy="530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2900" b="1">
                <a:solidFill>
                  <a:srgbClr val="FF3399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18117" name="Text Box 26"/>
          <p:cNvSpPr txBox="1">
            <a:spLocks noChangeArrowheads="1"/>
          </p:cNvSpPr>
          <p:nvPr/>
        </p:nvSpPr>
        <p:spPr bwMode="auto">
          <a:xfrm>
            <a:off x="785813" y="2121694"/>
            <a:ext cx="416162" cy="530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2900" b="1">
                <a:solidFill>
                  <a:srgbClr val="FF3399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18118" name="Text Box 27"/>
          <p:cNvSpPr txBox="1">
            <a:spLocks noChangeArrowheads="1"/>
          </p:cNvSpPr>
          <p:nvPr/>
        </p:nvSpPr>
        <p:spPr bwMode="auto">
          <a:xfrm>
            <a:off x="571500" y="3764757"/>
            <a:ext cx="437000" cy="530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2900" b="1">
                <a:solidFill>
                  <a:srgbClr val="FF3399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18119" name="Text Box 28"/>
          <p:cNvSpPr txBox="1">
            <a:spLocks noChangeArrowheads="1"/>
          </p:cNvSpPr>
          <p:nvPr/>
        </p:nvSpPr>
        <p:spPr bwMode="auto">
          <a:xfrm>
            <a:off x="2058988" y="3764757"/>
            <a:ext cx="373062" cy="530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2900" b="1">
                <a:solidFill>
                  <a:srgbClr val="FF3399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18120" name="Line 29"/>
          <p:cNvSpPr>
            <a:spLocks noChangeShapeType="1"/>
          </p:cNvSpPr>
          <p:nvPr/>
        </p:nvSpPr>
        <p:spPr bwMode="auto">
          <a:xfrm>
            <a:off x="928689" y="3765947"/>
            <a:ext cx="238125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8121" name="Line 30"/>
          <p:cNvSpPr>
            <a:spLocks noChangeShapeType="1"/>
          </p:cNvSpPr>
          <p:nvPr/>
        </p:nvSpPr>
        <p:spPr bwMode="auto">
          <a:xfrm>
            <a:off x="1166813" y="3765948"/>
            <a:ext cx="0" cy="226219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8122" name="Line 31"/>
          <p:cNvSpPr>
            <a:spLocks noChangeShapeType="1"/>
          </p:cNvSpPr>
          <p:nvPr/>
        </p:nvSpPr>
        <p:spPr bwMode="auto">
          <a:xfrm flipV="1">
            <a:off x="928688" y="3587353"/>
            <a:ext cx="838200" cy="404813"/>
          </a:xfrm>
          <a:prstGeom prst="line">
            <a:avLst/>
          </a:prstGeom>
          <a:noFill/>
          <a:ln w="57150" cap="rnd">
            <a:solidFill>
              <a:srgbClr val="0000FF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8123" name="Text Box 32"/>
          <p:cNvSpPr txBox="1">
            <a:spLocks noChangeArrowheads="1"/>
          </p:cNvSpPr>
          <p:nvPr/>
        </p:nvSpPr>
        <p:spPr bwMode="auto">
          <a:xfrm>
            <a:off x="1819276" y="3403998"/>
            <a:ext cx="398528" cy="468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2500" b="1">
                <a:solidFill>
                  <a:srgbClr val="FF3399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18124" name="Line 33"/>
          <p:cNvSpPr>
            <a:spLocks noChangeShapeType="1"/>
          </p:cNvSpPr>
          <p:nvPr/>
        </p:nvSpPr>
        <p:spPr bwMode="auto">
          <a:xfrm>
            <a:off x="1625600" y="3638550"/>
            <a:ext cx="77788" cy="141685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8125" name="Line 34"/>
          <p:cNvSpPr>
            <a:spLocks noChangeShapeType="1"/>
          </p:cNvSpPr>
          <p:nvPr/>
        </p:nvSpPr>
        <p:spPr bwMode="auto">
          <a:xfrm flipV="1">
            <a:off x="1703388" y="3730229"/>
            <a:ext cx="125412" cy="50006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8126" name="Text Box 35"/>
          <p:cNvSpPr txBox="1">
            <a:spLocks noChangeArrowheads="1"/>
          </p:cNvSpPr>
          <p:nvPr/>
        </p:nvSpPr>
        <p:spPr bwMode="auto">
          <a:xfrm>
            <a:off x="571500" y="3224213"/>
            <a:ext cx="353644" cy="530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2900" b="1">
                <a:solidFill>
                  <a:schemeClr val="accent1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18127" name="Text Box 36"/>
          <p:cNvSpPr txBox="1">
            <a:spLocks noChangeArrowheads="1"/>
          </p:cNvSpPr>
          <p:nvPr/>
        </p:nvSpPr>
        <p:spPr bwMode="auto">
          <a:xfrm>
            <a:off x="1744664" y="3028951"/>
            <a:ext cx="353644" cy="530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2900" b="1">
                <a:solidFill>
                  <a:schemeClr val="accent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18128" name="Text Box 37"/>
          <p:cNvSpPr txBox="1">
            <a:spLocks noChangeArrowheads="1"/>
          </p:cNvSpPr>
          <p:nvPr/>
        </p:nvSpPr>
        <p:spPr bwMode="auto">
          <a:xfrm>
            <a:off x="1404939" y="3945732"/>
            <a:ext cx="353644" cy="530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zh-CN" sz="2900" b="1">
                <a:solidFill>
                  <a:schemeClr val="accent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2432050" y="2287191"/>
            <a:ext cx="6000750" cy="120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r=2.4cm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3cm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≤4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cm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⊙C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与线段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有一个公共点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2432050" y="3375423"/>
            <a:ext cx="6000750" cy="120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037" tIns="41518" rIns="83037" bIns="41518">
            <a:spAutoFit/>
          </a:bodyPr>
          <a:lstStyle>
            <a:lvl1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8305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830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2.4cm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≤3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cm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⊙C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与线段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有两公共点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30"/>
          <p:cNvSpPr txBox="1">
            <a:spLocks noChangeArrowheads="1"/>
          </p:cNvSpPr>
          <p:nvPr/>
        </p:nvSpPr>
        <p:spPr bwMode="auto">
          <a:xfrm>
            <a:off x="325438" y="1052513"/>
            <a:ext cx="8299450" cy="12126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80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思考：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如图，如果直线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l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⊙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的切线，点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为切点，那么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l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垂直吗？</a:t>
            </a:r>
          </a:p>
        </p:txBody>
      </p:sp>
      <p:grpSp>
        <p:nvGrpSpPr>
          <p:cNvPr id="5" name="组合 32"/>
          <p:cNvGrpSpPr/>
          <p:nvPr/>
        </p:nvGrpSpPr>
        <p:grpSpPr bwMode="auto">
          <a:xfrm>
            <a:off x="5872164" y="2233613"/>
            <a:ext cx="2968625" cy="1786701"/>
            <a:chOff x="4427539" y="2690520"/>
            <a:chExt cx="3186113" cy="2498726"/>
          </a:xfrm>
        </p:grpSpPr>
        <p:grpSp>
          <p:nvGrpSpPr>
            <p:cNvPr id="219140" name="Group 62"/>
            <p:cNvGrpSpPr/>
            <p:nvPr/>
          </p:nvGrpSpPr>
          <p:grpSpPr bwMode="auto">
            <a:xfrm>
              <a:off x="4427539" y="2690520"/>
              <a:ext cx="3186113" cy="2498726"/>
              <a:chOff x="2789" y="1706"/>
              <a:chExt cx="2007" cy="1574"/>
            </a:xfrm>
          </p:grpSpPr>
          <p:sp>
            <p:nvSpPr>
              <p:cNvPr id="219141" name="Oval 51"/>
              <p:cNvSpPr>
                <a:spLocks noChangeArrowheads="1"/>
              </p:cNvSpPr>
              <p:nvPr/>
            </p:nvSpPr>
            <p:spPr bwMode="auto">
              <a:xfrm>
                <a:off x="3107" y="1706"/>
                <a:ext cx="1134" cy="1113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19142" name="Line 52"/>
              <p:cNvSpPr>
                <a:spLocks noChangeShapeType="1"/>
              </p:cNvSpPr>
              <p:nvPr/>
            </p:nvSpPr>
            <p:spPr bwMode="auto">
              <a:xfrm flipV="1">
                <a:off x="2789" y="2835"/>
                <a:ext cx="1860" cy="0"/>
              </a:xfrm>
              <a:prstGeom prst="line">
                <a:avLst/>
              </a:prstGeom>
              <a:noFill/>
              <a:ln w="38100">
                <a:solidFill>
                  <a:srgbClr val="4118F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19143" name="Text Box 55"/>
              <p:cNvSpPr txBox="1">
                <a:spLocks noChangeArrowheads="1"/>
              </p:cNvSpPr>
              <p:nvPr/>
            </p:nvSpPr>
            <p:spPr bwMode="auto">
              <a:xfrm>
                <a:off x="3560" y="2819"/>
                <a:ext cx="286" cy="4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 i="1">
                    <a:solidFill>
                      <a:srgbClr val="4118F0"/>
                    </a:solidFill>
                    <a:latin typeface="Times New Roman" panose="02020603050405020304" pitchFamily="18" charset="0"/>
                    <a:ea typeface="楷体_GB2312" pitchFamily="49" charset="-122"/>
                  </a:rPr>
                  <a:t>A</a:t>
                </a:r>
              </a:p>
            </p:txBody>
          </p:sp>
          <p:sp>
            <p:nvSpPr>
              <p:cNvPr id="219144" name="Text Box 56"/>
              <p:cNvSpPr txBox="1">
                <a:spLocks noChangeArrowheads="1"/>
              </p:cNvSpPr>
              <p:nvPr/>
            </p:nvSpPr>
            <p:spPr bwMode="auto">
              <a:xfrm>
                <a:off x="4604" y="2682"/>
                <a:ext cx="192" cy="4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 i="1">
                    <a:solidFill>
                      <a:srgbClr val="4118F0"/>
                    </a:solidFill>
                    <a:latin typeface="Times New Roman" panose="02020603050405020304" pitchFamily="18" charset="0"/>
                    <a:ea typeface="楷体_GB2312" pitchFamily="49" charset="-122"/>
                  </a:rPr>
                  <a:t>l</a:t>
                </a:r>
              </a:p>
            </p:txBody>
          </p:sp>
          <p:sp>
            <p:nvSpPr>
              <p:cNvPr id="219145" name="Line 57"/>
              <p:cNvSpPr>
                <a:spLocks noChangeShapeType="1"/>
              </p:cNvSpPr>
              <p:nvPr/>
            </p:nvSpPr>
            <p:spPr bwMode="auto">
              <a:xfrm>
                <a:off x="3691" y="2284"/>
                <a:ext cx="0" cy="526"/>
              </a:xfrm>
              <a:prstGeom prst="line">
                <a:avLst/>
              </a:prstGeom>
              <a:noFill/>
              <a:ln w="38100">
                <a:solidFill>
                  <a:srgbClr val="4118F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19146" name="Text Box 59"/>
              <p:cNvSpPr txBox="1">
                <a:spLocks noChangeArrowheads="1"/>
              </p:cNvSpPr>
              <p:nvPr/>
            </p:nvSpPr>
            <p:spPr bwMode="auto">
              <a:xfrm>
                <a:off x="3661" y="2075"/>
                <a:ext cx="300" cy="4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 i="1">
                    <a:solidFill>
                      <a:srgbClr val="4118F0"/>
                    </a:solidFill>
                    <a:latin typeface="Times New Roman" panose="02020603050405020304" pitchFamily="18" charset="0"/>
                    <a:ea typeface="楷体_GB2312" pitchFamily="49" charset="-122"/>
                  </a:rPr>
                  <a:t>O</a:t>
                </a:r>
              </a:p>
            </p:txBody>
          </p:sp>
        </p:grpSp>
        <p:sp>
          <p:nvSpPr>
            <p:cNvPr id="219147" name="Oval 30"/>
            <p:cNvSpPr>
              <a:spLocks noChangeArrowheads="1"/>
            </p:cNvSpPr>
            <p:nvPr/>
          </p:nvSpPr>
          <p:spPr bwMode="auto">
            <a:xfrm>
              <a:off x="5796136" y="3572032"/>
              <a:ext cx="101541" cy="97179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9148" name="Oval 30"/>
            <p:cNvSpPr>
              <a:spLocks noChangeArrowheads="1"/>
            </p:cNvSpPr>
            <p:nvPr/>
          </p:nvSpPr>
          <p:spPr bwMode="auto">
            <a:xfrm>
              <a:off x="5805998" y="4411941"/>
              <a:ext cx="101541" cy="97179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sp>
        <p:nvSpPr>
          <p:cNvPr id="9231" name="TextBox 33"/>
          <p:cNvSpPr txBox="1">
            <a:spLocks noChangeArrowheads="1"/>
          </p:cNvSpPr>
          <p:nvPr/>
        </p:nvSpPr>
        <p:spPr bwMode="auto">
          <a:xfrm>
            <a:off x="503239" y="3639742"/>
            <a:ext cx="55419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∵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直线</a:t>
            </a:r>
            <a:r>
              <a:rPr lang="en-US" altLang="zh-CN" sz="28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l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的切线，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是切点，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32" name="TextBox 34"/>
          <p:cNvSpPr txBox="1">
            <a:spLocks noChangeArrowheads="1"/>
          </p:cNvSpPr>
          <p:nvPr/>
        </p:nvSpPr>
        <p:spPr bwMode="auto">
          <a:xfrm>
            <a:off x="503239" y="4138613"/>
            <a:ext cx="24000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∴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直线</a:t>
            </a:r>
            <a:r>
              <a:rPr lang="en-US" altLang="zh-CN" sz="28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l </a:t>
            </a:r>
            <a:r>
              <a:rPr lang="en-US" altLang="zh-CN" sz="2800" b="1">
                <a:latin typeface="Times New Roman" panose="02020603050405020304" pitchFamily="18" charset="0"/>
                <a:ea typeface="微软雅黑" panose="020B0503020204020204" pitchFamily="34" charset="-122"/>
              </a:rPr>
              <a:t>⊥</a:t>
            </a:r>
            <a:r>
              <a:rPr lang="en-US" altLang="zh-CN" sz="2800" b="1" i="1">
                <a:latin typeface="Times New Roman" panose="02020603050405020304" pitchFamily="18" charset="0"/>
                <a:ea typeface="微软雅黑" panose="020B0503020204020204" pitchFamily="34" charset="-122"/>
              </a:rPr>
              <a:t>OA.</a:t>
            </a:r>
            <a:endParaRPr lang="en-US" altLang="zh-CN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19151" name="组合 6147"/>
          <p:cNvGrpSpPr/>
          <p:nvPr/>
        </p:nvGrpSpPr>
        <p:grpSpPr bwMode="auto">
          <a:xfrm>
            <a:off x="325439" y="197644"/>
            <a:ext cx="3613769" cy="800976"/>
            <a:chOff x="0" y="0"/>
            <a:chExt cx="5694" cy="1680"/>
          </a:xfrm>
        </p:grpSpPr>
        <p:sp>
          <p:nvSpPr>
            <p:cNvPr id="219152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9153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9154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19155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4817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2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圆的切线的性质</a:t>
              </a:r>
            </a:p>
          </p:txBody>
        </p:sp>
        <p:sp>
          <p:nvSpPr>
            <p:cNvPr id="219156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chemeClr val="accent1"/>
                  </a:solidFill>
                  <a:ea typeface="微软雅黑" panose="020B0503020204020204" pitchFamily="34" charset="-122"/>
                </a:rPr>
                <a:t>三</a:t>
              </a:r>
            </a:p>
          </p:txBody>
        </p:sp>
      </p:grpSp>
      <p:grpSp>
        <p:nvGrpSpPr>
          <p:cNvPr id="8" name="组合 39"/>
          <p:cNvGrpSpPr/>
          <p:nvPr/>
        </p:nvGrpSpPr>
        <p:grpSpPr bwMode="auto">
          <a:xfrm>
            <a:off x="393701" y="2013347"/>
            <a:ext cx="5597525" cy="1212640"/>
            <a:chOff x="571472" y="2786058"/>
            <a:chExt cx="4968875" cy="1616671"/>
          </a:xfrm>
        </p:grpSpPr>
        <p:sp>
          <p:nvSpPr>
            <p:cNvPr id="219158" name="Text Box 49"/>
            <p:cNvSpPr txBox="1">
              <a:spLocks noChangeArrowheads="1"/>
            </p:cNvSpPr>
            <p:nvPr/>
          </p:nvSpPr>
          <p:spPr bwMode="auto">
            <a:xfrm>
              <a:off x="571472" y="2786058"/>
              <a:ext cx="4968875" cy="1616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 </a:t>
              </a:r>
              <a:r>
                <a:rPr lang="zh-CN" altLang="en-US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切线性质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</a:p>
            <a:p>
              <a:pPr>
                <a:lnSpc>
                  <a:spcPct val="130000"/>
                </a:lnSpc>
                <a:buFont typeface="Arial" panose="020B0604020202020204" pitchFamily="34" charset="0"/>
                <a:buNone/>
              </a:pP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圆的切线垂直于经过切点的半径． </a:t>
              </a:r>
            </a:p>
          </p:txBody>
        </p:sp>
        <p:sp>
          <p:nvSpPr>
            <p:cNvPr id="38" name="菱形 37"/>
            <p:cNvSpPr/>
            <p:nvPr/>
          </p:nvSpPr>
          <p:spPr bwMode="auto">
            <a:xfrm>
              <a:off x="785672" y="3000346"/>
              <a:ext cx="286070" cy="285718"/>
            </a:xfrm>
            <a:prstGeom prst="diamond">
              <a:avLst/>
            </a:prstGeom>
            <a:solidFill>
              <a:srgbClr val="FF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lnSpc>
                  <a:spcPct val="130000"/>
                </a:lnSpc>
                <a:buFont typeface="Arial" panose="020B0604020202020204" pitchFamily="34" charset="0"/>
                <a:buNone/>
                <a:defRPr/>
              </a:pPr>
              <a:endParaRPr lang="zh-CN" altLang="en-US" sz="2800">
                <a:ln>
                  <a:solidFill>
                    <a:schemeClr val="bg1"/>
                  </a:solidFill>
                </a:ln>
              </a:endParaRPr>
            </a:p>
          </p:txBody>
        </p:sp>
      </p:grpSp>
      <p:grpSp>
        <p:nvGrpSpPr>
          <p:cNvPr id="9" name="组合 40"/>
          <p:cNvGrpSpPr/>
          <p:nvPr/>
        </p:nvGrpSpPr>
        <p:grpSpPr bwMode="auto">
          <a:xfrm>
            <a:off x="635001" y="3142059"/>
            <a:ext cx="1980029" cy="523220"/>
            <a:chOff x="714348" y="4357694"/>
            <a:chExt cx="1979803" cy="696755"/>
          </a:xfrm>
        </p:grpSpPr>
        <p:sp>
          <p:nvSpPr>
            <p:cNvPr id="219161" name="TextBox 32"/>
            <p:cNvSpPr txBox="1">
              <a:spLocks noChangeArrowheads="1"/>
            </p:cNvSpPr>
            <p:nvPr/>
          </p:nvSpPr>
          <p:spPr bwMode="auto">
            <a:xfrm>
              <a:off x="714348" y="4357694"/>
              <a:ext cx="1979803" cy="696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</a:t>
              </a:r>
              <a:r>
                <a:rPr lang="zh-CN" altLang="en-US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应用格式</a:t>
              </a:r>
            </a:p>
          </p:txBody>
        </p:sp>
        <p:sp>
          <p:nvSpPr>
            <p:cNvPr id="39" name="菱形 38"/>
            <p:cNvSpPr/>
            <p:nvPr/>
          </p:nvSpPr>
          <p:spPr bwMode="auto">
            <a:xfrm>
              <a:off x="714348" y="4429042"/>
              <a:ext cx="285717" cy="285393"/>
            </a:xfrm>
            <a:prstGeom prst="diamond">
              <a:avLst/>
            </a:prstGeom>
            <a:solidFill>
              <a:srgbClr val="FF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2800">
                <a:ln>
                  <a:solidFill>
                    <a:schemeClr val="bg1"/>
                  </a:solidFill>
                </a:ln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9231" grpId="0"/>
      <p:bldP spid="92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MH_Other_10"/>
          <p:cNvSpPr>
            <a:spLocks noChangeArrowheads="1"/>
          </p:cNvSpPr>
          <p:nvPr/>
        </p:nvSpPr>
        <p:spPr bwMode="auto">
          <a:xfrm>
            <a:off x="2033588" y="1262062"/>
            <a:ext cx="88900" cy="66675"/>
          </a:xfrm>
          <a:custGeom>
            <a:avLst/>
            <a:gdLst>
              <a:gd name="T0" fmla="*/ 39 w 43"/>
              <a:gd name="T1" fmla="*/ 18 h 44"/>
              <a:gd name="T2" fmla="*/ 25 w 43"/>
              <a:gd name="T3" fmla="*/ 18 h 44"/>
              <a:gd name="T4" fmla="*/ 25 w 43"/>
              <a:gd name="T5" fmla="*/ 4 h 44"/>
              <a:gd name="T6" fmla="*/ 21 w 43"/>
              <a:gd name="T7" fmla="*/ 0 h 44"/>
              <a:gd name="T8" fmla="*/ 18 w 43"/>
              <a:gd name="T9" fmla="*/ 4 h 44"/>
              <a:gd name="T10" fmla="*/ 18 w 43"/>
              <a:gd name="T11" fmla="*/ 18 h 44"/>
              <a:gd name="T12" fmla="*/ 3 w 43"/>
              <a:gd name="T13" fmla="*/ 18 h 44"/>
              <a:gd name="T14" fmla="*/ 0 w 43"/>
              <a:gd name="T15" fmla="*/ 22 h 44"/>
              <a:gd name="T16" fmla="*/ 3 w 43"/>
              <a:gd name="T17" fmla="*/ 26 h 44"/>
              <a:gd name="T18" fmla="*/ 18 w 43"/>
              <a:gd name="T19" fmla="*/ 26 h 44"/>
              <a:gd name="T20" fmla="*/ 18 w 43"/>
              <a:gd name="T21" fmla="*/ 40 h 44"/>
              <a:gd name="T22" fmla="*/ 21 w 43"/>
              <a:gd name="T23" fmla="*/ 44 h 44"/>
              <a:gd name="T24" fmla="*/ 25 w 43"/>
              <a:gd name="T25" fmla="*/ 40 h 44"/>
              <a:gd name="T26" fmla="*/ 25 w 43"/>
              <a:gd name="T27" fmla="*/ 26 h 44"/>
              <a:gd name="T28" fmla="*/ 39 w 43"/>
              <a:gd name="T29" fmla="*/ 26 h 44"/>
              <a:gd name="T30" fmla="*/ 43 w 43"/>
              <a:gd name="T31" fmla="*/ 22 h 44"/>
              <a:gd name="T32" fmla="*/ 39 w 43"/>
              <a:gd name="T33" fmla="*/ 18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3" h="44">
                <a:moveTo>
                  <a:pt x="39" y="18"/>
                </a:moveTo>
                <a:cubicBezTo>
                  <a:pt x="25" y="18"/>
                  <a:pt x="25" y="18"/>
                  <a:pt x="25" y="18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2"/>
                  <a:pt x="23" y="0"/>
                  <a:pt x="21" y="0"/>
                </a:cubicBezTo>
                <a:cubicBezTo>
                  <a:pt x="19" y="0"/>
                  <a:pt x="18" y="2"/>
                  <a:pt x="18" y="4"/>
                </a:cubicBezTo>
                <a:cubicBezTo>
                  <a:pt x="18" y="18"/>
                  <a:pt x="18" y="18"/>
                  <a:pt x="18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1" y="18"/>
                  <a:pt x="0" y="20"/>
                  <a:pt x="0" y="22"/>
                </a:cubicBezTo>
                <a:cubicBezTo>
                  <a:pt x="0" y="24"/>
                  <a:pt x="1" y="26"/>
                  <a:pt x="3" y="26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40"/>
                  <a:pt x="18" y="40"/>
                  <a:pt x="18" y="40"/>
                </a:cubicBezTo>
                <a:cubicBezTo>
                  <a:pt x="18" y="42"/>
                  <a:pt x="19" y="44"/>
                  <a:pt x="21" y="44"/>
                </a:cubicBezTo>
                <a:cubicBezTo>
                  <a:pt x="23" y="44"/>
                  <a:pt x="25" y="42"/>
                  <a:pt x="25" y="40"/>
                </a:cubicBezTo>
                <a:cubicBezTo>
                  <a:pt x="25" y="26"/>
                  <a:pt x="25" y="26"/>
                  <a:pt x="25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41" y="26"/>
                  <a:pt x="43" y="24"/>
                  <a:pt x="43" y="22"/>
                </a:cubicBezTo>
                <a:cubicBezTo>
                  <a:pt x="43" y="20"/>
                  <a:pt x="41" y="18"/>
                  <a:pt x="39" y="18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6157" name="Rectangle 45"/>
          <p:cNvSpPr>
            <a:spLocks noChangeArrowheads="1"/>
          </p:cNvSpPr>
          <p:nvPr/>
        </p:nvSpPr>
        <p:spPr bwMode="auto">
          <a:xfrm>
            <a:off x="228600" y="1428750"/>
            <a:ext cx="85217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理解直线与圆有相交、相切、相离三种位置关系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indent="266700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能根据圆心到直线的距离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和圆的半径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之间的数量关系，判断出直线与圆的位置关系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.(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重点）</a:t>
            </a:r>
          </a:p>
          <a:p>
            <a:pPr indent="266700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理解并掌握圆的切线的性质定理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（重点）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9684" name="MH_SubTitle_4"/>
          <p:cNvSpPr txBox="1">
            <a:spLocks noChangeArrowheads="1"/>
          </p:cNvSpPr>
          <p:nvPr/>
        </p:nvSpPr>
        <p:spPr bwMode="auto">
          <a:xfrm>
            <a:off x="3438526" y="681038"/>
            <a:ext cx="1928813" cy="47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"/>
          <p:cNvSpPr txBox="1">
            <a:spLocks noChangeArrowheads="1"/>
          </p:cNvSpPr>
          <p:nvPr/>
        </p:nvSpPr>
        <p:spPr bwMode="auto">
          <a:xfrm>
            <a:off x="-76200" y="1446610"/>
            <a:ext cx="9420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小亮的理由是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直径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与直线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要么垂直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要么不垂直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5602" name="Rectangle 4"/>
          <p:cNvSpPr txBox="1">
            <a:spLocks noChangeArrowheads="1"/>
          </p:cNvSpPr>
          <p:nvPr/>
        </p:nvSpPr>
        <p:spPr bwMode="auto">
          <a:xfrm>
            <a:off x="7938" y="1725216"/>
            <a:ext cx="6424612" cy="87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假设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不垂直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过点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作一条直径垂直于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垂足为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</p:txBody>
      </p:sp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7939" y="2733675"/>
            <a:ext cx="678338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60000"/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则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OM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&lt;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即圆心到直线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的距离小于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的半径</a:t>
            </a:r>
            <a:r>
              <a:rPr lang="zh-CN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因此</a:t>
            </a:r>
            <a:r>
              <a:rPr lang="zh-CN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相交</a:t>
            </a:r>
            <a:r>
              <a:rPr lang="zh-CN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这与已知条件“直线与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相切”相矛盾</a:t>
            </a:r>
            <a:r>
              <a:rPr lang="zh-CN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20165" name="Group 16"/>
          <p:cNvGrpSpPr/>
          <p:nvPr/>
        </p:nvGrpSpPr>
        <p:grpSpPr bwMode="auto">
          <a:xfrm>
            <a:off x="6229351" y="2252663"/>
            <a:ext cx="2924175" cy="2233613"/>
            <a:chOff x="-114" y="0"/>
            <a:chExt cx="1842" cy="1876"/>
          </a:xfrm>
        </p:grpSpPr>
        <p:sp>
          <p:nvSpPr>
            <p:cNvPr id="220166" name="Text Box 17"/>
            <p:cNvSpPr txBox="1">
              <a:spLocks noChangeArrowheads="1"/>
            </p:cNvSpPr>
            <p:nvPr/>
          </p:nvSpPr>
          <p:spPr bwMode="auto">
            <a:xfrm>
              <a:off x="0" y="1392"/>
              <a:ext cx="24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zh-CN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220167" name="Text Box 18"/>
            <p:cNvSpPr txBox="1">
              <a:spLocks noChangeArrowheads="1"/>
            </p:cNvSpPr>
            <p:nvPr/>
          </p:nvSpPr>
          <p:spPr bwMode="auto">
            <a:xfrm>
              <a:off x="1488" y="1392"/>
              <a:ext cx="24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zh-CN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220168" name="Line 19"/>
            <p:cNvSpPr>
              <a:spLocks noChangeShapeType="1"/>
            </p:cNvSpPr>
            <p:nvPr/>
          </p:nvSpPr>
          <p:spPr bwMode="auto">
            <a:xfrm>
              <a:off x="192" y="1537"/>
              <a:ext cx="1335" cy="4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20169" name="Text Box 20"/>
            <p:cNvSpPr txBox="1">
              <a:spLocks noChangeArrowheads="1"/>
            </p:cNvSpPr>
            <p:nvPr/>
          </p:nvSpPr>
          <p:spPr bwMode="auto">
            <a:xfrm>
              <a:off x="672" y="0"/>
              <a:ext cx="20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zh-CN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220170" name="Text Box 21"/>
            <p:cNvSpPr txBox="1">
              <a:spLocks noChangeArrowheads="1"/>
            </p:cNvSpPr>
            <p:nvPr/>
          </p:nvSpPr>
          <p:spPr bwMode="auto">
            <a:xfrm>
              <a:off x="844" y="784"/>
              <a:ext cx="305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zh-CN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</a:p>
          </p:txBody>
        </p:sp>
        <p:grpSp>
          <p:nvGrpSpPr>
            <p:cNvPr id="220171" name="Group 22"/>
            <p:cNvGrpSpPr/>
            <p:nvPr/>
          </p:nvGrpSpPr>
          <p:grpSpPr bwMode="auto">
            <a:xfrm>
              <a:off x="-114" y="300"/>
              <a:ext cx="1506" cy="1236"/>
              <a:chOff x="-334" y="0"/>
              <a:chExt cx="1858" cy="1524"/>
            </a:xfrm>
          </p:grpSpPr>
          <p:sp>
            <p:nvSpPr>
              <p:cNvPr id="220172" name="Oval 2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24" cy="1524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 sz="240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220173" name="Text Box 24"/>
              <p:cNvSpPr txBox="1">
                <a:spLocks noChangeArrowheads="1"/>
              </p:cNvSpPr>
              <p:nvPr/>
            </p:nvSpPr>
            <p:spPr bwMode="auto">
              <a:xfrm>
                <a:off x="-334" y="688"/>
                <a:ext cx="576" cy="4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endParaRPr lang="zh-CN" altLang="zh-CN" sz="240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220174" name="Line 25"/>
            <p:cNvSpPr>
              <a:spLocks noChangeShapeType="1"/>
            </p:cNvSpPr>
            <p:nvPr/>
          </p:nvSpPr>
          <p:spPr bwMode="auto">
            <a:xfrm>
              <a:off x="816" y="289"/>
              <a:ext cx="1" cy="1235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20175" name="Text Box 26"/>
            <p:cNvSpPr txBox="1">
              <a:spLocks noChangeArrowheads="1"/>
            </p:cNvSpPr>
            <p:nvPr/>
          </p:nvSpPr>
          <p:spPr bwMode="auto">
            <a:xfrm>
              <a:off x="720" y="1488"/>
              <a:ext cx="24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zh-CN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</p:grpSp>
      <p:sp>
        <p:nvSpPr>
          <p:cNvPr id="47" name="Rectangle 27"/>
          <p:cNvSpPr>
            <a:spLocks noChangeArrowheads="1"/>
          </p:cNvSpPr>
          <p:nvPr/>
        </p:nvSpPr>
        <p:spPr bwMode="auto">
          <a:xfrm>
            <a:off x="74613" y="4367213"/>
            <a:ext cx="5357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60000"/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垂直</a:t>
            </a:r>
            <a:r>
              <a:rPr lang="zh-CN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6" name="Group 28"/>
          <p:cNvGrpSpPr/>
          <p:nvPr/>
        </p:nvGrpSpPr>
        <p:grpSpPr bwMode="auto">
          <a:xfrm>
            <a:off x="7164389" y="2733675"/>
            <a:ext cx="1292225" cy="1790701"/>
            <a:chOff x="0" y="0"/>
            <a:chExt cx="814" cy="1504"/>
          </a:xfrm>
        </p:grpSpPr>
        <p:sp>
          <p:nvSpPr>
            <p:cNvPr id="220178" name="Line 29"/>
            <p:cNvSpPr>
              <a:spLocks noChangeShapeType="1"/>
            </p:cNvSpPr>
            <p:nvPr/>
          </p:nvSpPr>
          <p:spPr bwMode="auto">
            <a:xfrm>
              <a:off x="0" y="0"/>
              <a:ext cx="694" cy="11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20179" name="Text Box 30"/>
            <p:cNvSpPr txBox="1">
              <a:spLocks noChangeArrowheads="1"/>
            </p:cNvSpPr>
            <p:nvPr/>
          </p:nvSpPr>
          <p:spPr bwMode="auto">
            <a:xfrm>
              <a:off x="574" y="1116"/>
              <a:ext cx="24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M</a:t>
              </a:r>
            </a:p>
          </p:txBody>
        </p:sp>
      </p:grpSp>
      <p:sp>
        <p:nvSpPr>
          <p:cNvPr id="220180" name="Oval 30"/>
          <p:cNvSpPr>
            <a:spLocks noChangeArrowheads="1"/>
          </p:cNvSpPr>
          <p:nvPr/>
        </p:nvSpPr>
        <p:spPr bwMode="auto">
          <a:xfrm>
            <a:off x="7645400" y="3380185"/>
            <a:ext cx="95250" cy="69056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" name="TextBox 41"/>
          <p:cNvSpPr txBox="1">
            <a:spLocks noChangeArrowheads="1"/>
          </p:cNvSpPr>
          <p:nvPr/>
        </p:nvSpPr>
        <p:spPr bwMode="auto">
          <a:xfrm>
            <a:off x="685800" y="954881"/>
            <a:ext cx="26100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2740F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证法</a:t>
            </a:r>
            <a:r>
              <a:rPr lang="en-US" altLang="zh-CN" sz="2800" b="1">
                <a:solidFill>
                  <a:srgbClr val="2740F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b="1">
                <a:solidFill>
                  <a:srgbClr val="2740F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800">
                <a:solidFill>
                  <a:srgbClr val="2740F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反证法</a:t>
            </a:r>
            <a:r>
              <a:rPr lang="en-US" altLang="zh-CN" sz="2800">
                <a:solidFill>
                  <a:srgbClr val="2740F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20182" name="TextBox 32"/>
          <p:cNvSpPr txBox="1">
            <a:spLocks noChangeArrowheads="1"/>
          </p:cNvSpPr>
          <p:nvPr/>
        </p:nvSpPr>
        <p:spPr bwMode="auto">
          <a:xfrm>
            <a:off x="381001" y="510779"/>
            <a:ext cx="30572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切线性质的证明</a:t>
            </a:r>
          </a:p>
        </p:txBody>
      </p:sp>
      <p:sp>
        <p:nvSpPr>
          <p:cNvPr id="39" name="菱形 38"/>
          <p:cNvSpPr>
            <a:spLocks noChangeArrowheads="1"/>
          </p:cNvSpPr>
          <p:nvPr/>
        </p:nvSpPr>
        <p:spPr bwMode="auto">
          <a:xfrm>
            <a:off x="488950" y="569119"/>
            <a:ext cx="285750" cy="214313"/>
          </a:xfrm>
          <a:prstGeom prst="diamond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 sz="2800">
              <a:ln>
                <a:solidFill>
                  <a:schemeClr val="bg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5602" grpId="0" build="p"/>
      <p:bldP spid="25602" grpId="1" build="allAtOnce" bldLvl="0"/>
      <p:bldP spid="25602" grpId="2" build="allAtOnce" bldLvl="0"/>
      <p:bldP spid="25602" grpId="3" build="allAtOnce" bldLvl="0"/>
      <p:bldP spid="25602" grpId="4" build="allAtOnce" bldLvl="0"/>
      <p:bldP spid="35" grpId="0" build="p"/>
      <p:bldP spid="47" grpId="0" build="p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圆角矩形 31"/>
          <p:cNvSpPr>
            <a:spLocks noChangeArrowheads="1"/>
          </p:cNvSpPr>
          <p:nvPr/>
        </p:nvSpPr>
        <p:spPr bwMode="auto">
          <a:xfrm>
            <a:off x="2682875" y="592931"/>
            <a:ext cx="3270250" cy="3762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反证法的证明视频</a:t>
            </a:r>
          </a:p>
        </p:txBody>
      </p:sp>
      <p:pic>
        <p:nvPicPr>
          <p:cNvPr id="2" name="反证法.wmv">
            <a:hlinkClick r:id="" action="ppaction://media"/>
          </p:cNvPr>
          <p:cNvPicPr>
            <a:picLocks noRot="1" noChangeArrowheads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1152525"/>
            <a:ext cx="7932738" cy="3539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椭圆 47"/>
          <p:cNvSpPr>
            <a:spLocks noChangeArrowheads="1"/>
          </p:cNvSpPr>
          <p:nvPr/>
        </p:nvSpPr>
        <p:spPr bwMode="auto">
          <a:xfrm>
            <a:off x="5219700" y="1762125"/>
            <a:ext cx="3024188" cy="226814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99"/>
                </a:solidFill>
                <a:prstDash val="sysDash"/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grpSp>
        <p:nvGrpSpPr>
          <p:cNvPr id="222211" name="Group 16"/>
          <p:cNvGrpSpPr/>
          <p:nvPr/>
        </p:nvGrpSpPr>
        <p:grpSpPr bwMode="auto">
          <a:xfrm>
            <a:off x="5364163" y="2032397"/>
            <a:ext cx="2887662" cy="2008510"/>
            <a:chOff x="-91" y="188"/>
            <a:chExt cx="1819" cy="1688"/>
          </a:xfrm>
        </p:grpSpPr>
        <p:sp>
          <p:nvSpPr>
            <p:cNvPr id="222212" name="Text Box 17"/>
            <p:cNvSpPr txBox="1">
              <a:spLocks noChangeArrowheads="1"/>
            </p:cNvSpPr>
            <p:nvPr/>
          </p:nvSpPr>
          <p:spPr bwMode="auto">
            <a:xfrm>
              <a:off x="-91" y="1488"/>
              <a:ext cx="24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zh-CN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222213" name="Text Box 18"/>
            <p:cNvSpPr txBox="1">
              <a:spLocks noChangeArrowheads="1"/>
            </p:cNvSpPr>
            <p:nvPr/>
          </p:nvSpPr>
          <p:spPr bwMode="auto">
            <a:xfrm>
              <a:off x="1488" y="1392"/>
              <a:ext cx="24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zh-CN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222214" name="Line 19"/>
            <p:cNvSpPr>
              <a:spLocks noChangeShapeType="1"/>
            </p:cNvSpPr>
            <p:nvPr/>
          </p:nvSpPr>
          <p:spPr bwMode="auto">
            <a:xfrm flipV="1">
              <a:off x="74" y="1549"/>
              <a:ext cx="1406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22215" name="Text Box 21"/>
            <p:cNvSpPr txBox="1">
              <a:spLocks noChangeArrowheads="1"/>
            </p:cNvSpPr>
            <p:nvPr/>
          </p:nvSpPr>
          <p:spPr bwMode="auto">
            <a:xfrm>
              <a:off x="844" y="784"/>
              <a:ext cx="305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zh-CN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</a:p>
          </p:txBody>
        </p:sp>
        <p:grpSp>
          <p:nvGrpSpPr>
            <p:cNvPr id="222216" name="Group 22"/>
            <p:cNvGrpSpPr/>
            <p:nvPr/>
          </p:nvGrpSpPr>
          <p:grpSpPr bwMode="auto">
            <a:xfrm>
              <a:off x="156" y="188"/>
              <a:ext cx="1236" cy="1347"/>
              <a:chOff x="0" y="-137"/>
              <a:chExt cx="1524" cy="1661"/>
            </a:xfrm>
          </p:grpSpPr>
          <p:sp>
            <p:nvSpPr>
              <p:cNvPr id="222217" name="Oval 2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524" cy="1524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 sz="240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222218" name="Text Box 24"/>
              <p:cNvSpPr txBox="1">
                <a:spLocks noChangeArrowheads="1"/>
              </p:cNvSpPr>
              <p:nvPr/>
            </p:nvSpPr>
            <p:spPr bwMode="auto">
              <a:xfrm>
                <a:off x="311" y="-137"/>
                <a:ext cx="576" cy="4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endParaRPr lang="zh-CN" altLang="zh-CN" sz="240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222219" name="Line 25"/>
            <p:cNvSpPr>
              <a:spLocks noChangeShapeType="1"/>
            </p:cNvSpPr>
            <p:nvPr/>
          </p:nvSpPr>
          <p:spPr bwMode="auto">
            <a:xfrm>
              <a:off x="816" y="914"/>
              <a:ext cx="1" cy="61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22220" name="Text Box 26"/>
            <p:cNvSpPr txBox="1">
              <a:spLocks noChangeArrowheads="1"/>
            </p:cNvSpPr>
            <p:nvPr/>
          </p:nvSpPr>
          <p:spPr bwMode="auto">
            <a:xfrm>
              <a:off x="720" y="1488"/>
              <a:ext cx="24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zh-CN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</p:grpSp>
      <p:sp>
        <p:nvSpPr>
          <p:cNvPr id="222221" name="Oval 30"/>
          <p:cNvSpPr>
            <a:spLocks noChangeArrowheads="1"/>
          </p:cNvSpPr>
          <p:nvPr/>
        </p:nvSpPr>
        <p:spPr bwMode="auto">
          <a:xfrm>
            <a:off x="6753226" y="2833688"/>
            <a:ext cx="93663" cy="69056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49250" y="478631"/>
            <a:ext cx="26100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2740F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证法</a:t>
            </a:r>
            <a:r>
              <a:rPr lang="en-US" altLang="zh-CN" sz="2800" b="1">
                <a:solidFill>
                  <a:srgbClr val="2740F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solidFill>
                  <a:srgbClr val="2740F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800">
                <a:solidFill>
                  <a:srgbClr val="2740F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构造法</a:t>
            </a:r>
            <a:r>
              <a:rPr lang="en-US" altLang="zh-CN" sz="2800">
                <a:solidFill>
                  <a:srgbClr val="2740F5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7422" name="TextBox 52"/>
          <p:cNvSpPr txBox="1">
            <a:spLocks noChangeArrowheads="1"/>
          </p:cNvSpPr>
          <p:nvPr/>
        </p:nvSpPr>
        <p:spPr bwMode="auto">
          <a:xfrm>
            <a:off x="644526" y="1308497"/>
            <a:ext cx="421481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作出小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的同心圆大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切小⊙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于点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且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点为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的中点，连接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根据垂径定理，则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⊥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即圆的切线垂直于经过切点的半径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bldLvl="0"/>
      <p:bldP spid="42" grpId="0"/>
      <p:bldP spid="17422" grpId="0" bldLvl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3"/>
          <p:cNvSpPr>
            <a:spLocks noChangeArrowheads="1"/>
          </p:cNvSpPr>
          <p:nvPr/>
        </p:nvSpPr>
        <p:spPr bwMode="auto">
          <a:xfrm>
            <a:off x="1" y="2466112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zh-CN" sz="2800"/>
          </a:p>
        </p:txBody>
      </p:sp>
      <p:graphicFrame>
        <p:nvGraphicFramePr>
          <p:cNvPr id="223235" name="Object 2"/>
          <p:cNvGraphicFramePr/>
          <p:nvPr/>
        </p:nvGraphicFramePr>
        <p:xfrm>
          <a:off x="1227138" y="1752600"/>
          <a:ext cx="3078162" cy="172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53" r:id="rId3" imgW="3590925" imgH="2343150" progId="Paint.Picture">
                  <p:embed/>
                </p:oleObj>
              </mc:Choice>
              <mc:Fallback>
                <p:oleObj r:id="rId3" imgW="3590925" imgH="2343150" progId="Paint.Picture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7138" y="1752600"/>
                        <a:ext cx="3078162" cy="172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3236" name="Rectangle 5"/>
          <p:cNvSpPr>
            <a:spLocks noChangeArrowheads="1"/>
          </p:cNvSpPr>
          <p:nvPr/>
        </p:nvSpPr>
        <p:spPr bwMode="auto">
          <a:xfrm>
            <a:off x="1" y="2487544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zh-CN" sz="2800"/>
          </a:p>
        </p:txBody>
      </p:sp>
      <p:graphicFrame>
        <p:nvGraphicFramePr>
          <p:cNvPr id="223237" name="Object 3"/>
          <p:cNvGraphicFramePr/>
          <p:nvPr/>
        </p:nvGraphicFramePr>
        <p:xfrm>
          <a:off x="5038726" y="1900238"/>
          <a:ext cx="3724275" cy="1631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54" r:id="rId5" imgW="5762625" imgH="2733675" progId="Paint.Picture">
                  <p:embed/>
                </p:oleObj>
              </mc:Choice>
              <mc:Fallback>
                <p:oleObj r:id="rId5" imgW="5762625" imgH="2733675" progId="Paint.Picture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8726" y="1900238"/>
                        <a:ext cx="3724275" cy="16311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305675" y="1469232"/>
            <a:ext cx="9044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60°</a:t>
            </a:r>
          </a:p>
        </p:txBody>
      </p:sp>
      <p:graphicFrame>
        <p:nvGraphicFramePr>
          <p:cNvPr id="12" name="Object 16"/>
          <p:cNvGraphicFramePr>
            <a:graphicFrameLocks noChangeAspect="1"/>
          </p:cNvGraphicFramePr>
          <p:nvPr/>
        </p:nvGraphicFramePr>
        <p:xfrm>
          <a:off x="5562600" y="3562350"/>
          <a:ext cx="620713" cy="373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55" r:id="rId7" imgW="228600" imgH="228600" progId="Equation.DSMT4">
                  <p:embed/>
                </p:oleObj>
              </mc:Choice>
              <mc:Fallback>
                <p:oleObj r:id="rId7" imgW="22860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562350"/>
                        <a:ext cx="620713" cy="3738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3240" name="Rectangle 2"/>
          <p:cNvSpPr>
            <a:spLocks noGrp="1" noRot="1" noChangeArrowheads="1"/>
          </p:cNvSpPr>
          <p:nvPr>
            <p:ph idx="4294967295"/>
          </p:nvPr>
        </p:nvSpPr>
        <p:spPr>
          <a:xfrm>
            <a:off x="309564" y="998934"/>
            <a:ext cx="8353425" cy="4556522"/>
          </a:xfrm>
          <a:noFill/>
        </p:spPr>
        <p:txBody>
          <a:bodyPr/>
          <a:lstStyle/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如图：在⊙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中，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为半径，直线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MN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与⊙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相切于点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，若∠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ABN=30°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，则∠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AOB=</a:t>
            </a:r>
            <a:r>
              <a:rPr lang="en-US" altLang="zh-CN" sz="20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buFontTx/>
              <a:buNone/>
            </a:pP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buFontTx/>
              <a:buNone/>
            </a:pP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Tx/>
              <a:buNone/>
            </a:pP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为⊙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的直径，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为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延长线上一点，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DC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与⊙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相切于点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DAC=30°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， 若⊙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的半径长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1cm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CD=</a:t>
            </a:r>
            <a:r>
              <a:rPr lang="en-US" altLang="zh-CN" sz="20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cm.</a:t>
            </a:r>
          </a:p>
        </p:txBody>
      </p:sp>
      <p:sp>
        <p:nvSpPr>
          <p:cNvPr id="223241" name="圆角矩形 31"/>
          <p:cNvSpPr>
            <a:spLocks noChangeArrowheads="1"/>
          </p:cNvSpPr>
          <p:nvPr/>
        </p:nvSpPr>
        <p:spPr bwMode="auto">
          <a:xfrm>
            <a:off x="509589" y="514350"/>
            <a:ext cx="1462087" cy="3762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0"/>
          <p:cNvSpPr txBox="1">
            <a:spLocks noChangeArrowheads="1"/>
          </p:cNvSpPr>
          <p:nvPr/>
        </p:nvSpPr>
        <p:spPr bwMode="auto">
          <a:xfrm>
            <a:off x="687388" y="1599010"/>
            <a:ext cx="799306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228B8B"/>
                </a:solidFill>
                <a:prstDash val="sysDash"/>
                <a:rou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利用切线的性质解题时，常需连接辅助线，一般连接圆心与切点，构造直角三角形，再利用直角三角形的相关性质解题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8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4259" name="圆角矩形 31"/>
          <p:cNvSpPr>
            <a:spLocks noChangeArrowheads="1"/>
          </p:cNvSpPr>
          <p:nvPr/>
        </p:nvSpPr>
        <p:spPr bwMode="auto">
          <a:xfrm>
            <a:off x="687389" y="821531"/>
            <a:ext cx="1462087" cy="3762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方法总结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Oval 2"/>
          <p:cNvSpPr>
            <a:spLocks noChangeArrowheads="1"/>
          </p:cNvSpPr>
          <p:nvPr/>
        </p:nvSpPr>
        <p:spPr bwMode="auto">
          <a:xfrm>
            <a:off x="1044576" y="1397794"/>
            <a:ext cx="1008063" cy="810816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280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5283" name="Line 3"/>
          <p:cNvSpPr>
            <a:spLocks noChangeShapeType="1"/>
          </p:cNvSpPr>
          <p:nvPr/>
        </p:nvSpPr>
        <p:spPr bwMode="auto">
          <a:xfrm>
            <a:off x="828675" y="966787"/>
            <a:ext cx="0" cy="15668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1403351" y="1545432"/>
            <a:ext cx="6778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</a:p>
        </p:txBody>
      </p:sp>
      <p:sp>
        <p:nvSpPr>
          <p:cNvPr id="225285" name="Oval 5"/>
          <p:cNvSpPr>
            <a:spLocks noChangeArrowheads="1"/>
          </p:cNvSpPr>
          <p:nvPr/>
        </p:nvSpPr>
        <p:spPr bwMode="auto">
          <a:xfrm>
            <a:off x="3708400" y="1344216"/>
            <a:ext cx="1079500" cy="8096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280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5286" name="Line 6"/>
          <p:cNvSpPr>
            <a:spLocks noChangeShapeType="1"/>
          </p:cNvSpPr>
          <p:nvPr/>
        </p:nvSpPr>
        <p:spPr bwMode="auto">
          <a:xfrm flipH="1">
            <a:off x="3276601" y="1235869"/>
            <a:ext cx="1871663" cy="1026319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25287" name="Rectangle 7"/>
          <p:cNvSpPr>
            <a:spLocks noChangeArrowheads="1"/>
          </p:cNvSpPr>
          <p:nvPr/>
        </p:nvSpPr>
        <p:spPr bwMode="auto">
          <a:xfrm>
            <a:off x="4103688" y="1484710"/>
            <a:ext cx="6778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</a:p>
        </p:txBody>
      </p:sp>
      <p:sp>
        <p:nvSpPr>
          <p:cNvPr id="225288" name="Oval 8"/>
          <p:cNvSpPr>
            <a:spLocks noChangeArrowheads="1"/>
          </p:cNvSpPr>
          <p:nvPr/>
        </p:nvSpPr>
        <p:spPr bwMode="auto">
          <a:xfrm>
            <a:off x="6659564" y="1290638"/>
            <a:ext cx="1152525" cy="810816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280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5289" name="Line 9"/>
          <p:cNvSpPr>
            <a:spLocks noChangeShapeType="1"/>
          </p:cNvSpPr>
          <p:nvPr/>
        </p:nvSpPr>
        <p:spPr bwMode="auto">
          <a:xfrm flipH="1">
            <a:off x="6011864" y="912019"/>
            <a:ext cx="1512887" cy="1096566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25290" name="Rectangle 10"/>
          <p:cNvSpPr>
            <a:spLocks noChangeArrowheads="1"/>
          </p:cNvSpPr>
          <p:nvPr/>
        </p:nvSpPr>
        <p:spPr bwMode="auto">
          <a:xfrm>
            <a:off x="7102476" y="1423988"/>
            <a:ext cx="6778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</a:p>
        </p:txBody>
      </p:sp>
      <p:sp>
        <p:nvSpPr>
          <p:cNvPr id="225291" name="Oval 11"/>
          <p:cNvSpPr>
            <a:spLocks noChangeArrowheads="1"/>
          </p:cNvSpPr>
          <p:nvPr/>
        </p:nvSpPr>
        <p:spPr bwMode="auto">
          <a:xfrm>
            <a:off x="1331914" y="3075385"/>
            <a:ext cx="1006475" cy="754856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280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5292" name="Line 12"/>
          <p:cNvSpPr>
            <a:spLocks noChangeShapeType="1"/>
          </p:cNvSpPr>
          <p:nvPr/>
        </p:nvSpPr>
        <p:spPr bwMode="auto">
          <a:xfrm flipV="1">
            <a:off x="539750" y="3289697"/>
            <a:ext cx="2374900" cy="10834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25293" name="Rectangle 13"/>
          <p:cNvSpPr>
            <a:spLocks noChangeArrowheads="1"/>
          </p:cNvSpPr>
          <p:nvPr/>
        </p:nvSpPr>
        <p:spPr bwMode="auto">
          <a:xfrm>
            <a:off x="1698626" y="3192066"/>
            <a:ext cx="6778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</a:p>
        </p:txBody>
      </p:sp>
      <p:sp>
        <p:nvSpPr>
          <p:cNvPr id="225294" name="Oval 14"/>
          <p:cNvSpPr>
            <a:spLocks noChangeArrowheads="1"/>
          </p:cNvSpPr>
          <p:nvPr/>
        </p:nvSpPr>
        <p:spPr bwMode="auto">
          <a:xfrm>
            <a:off x="3797301" y="3114676"/>
            <a:ext cx="1006475" cy="75604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280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5295" name="Line 15"/>
          <p:cNvSpPr>
            <a:spLocks noChangeShapeType="1"/>
          </p:cNvSpPr>
          <p:nvPr/>
        </p:nvSpPr>
        <p:spPr bwMode="auto">
          <a:xfrm flipH="1">
            <a:off x="4338638" y="3127773"/>
            <a:ext cx="1727200" cy="53935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25296" name="Rectangle 16"/>
          <p:cNvSpPr>
            <a:spLocks noChangeArrowheads="1"/>
          </p:cNvSpPr>
          <p:nvPr/>
        </p:nvSpPr>
        <p:spPr bwMode="auto">
          <a:xfrm>
            <a:off x="4117976" y="3233738"/>
            <a:ext cx="6778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.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</a:p>
        </p:txBody>
      </p:sp>
      <p:sp>
        <p:nvSpPr>
          <p:cNvPr id="225297" name="Rectangle 18"/>
          <p:cNvSpPr>
            <a:spLocks noChangeArrowheads="1"/>
          </p:cNvSpPr>
          <p:nvPr/>
        </p:nvSpPr>
        <p:spPr bwMode="auto">
          <a:xfrm>
            <a:off x="619126" y="419100"/>
            <a:ext cx="61055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看图判断直线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的位置关系？</a:t>
            </a:r>
          </a:p>
        </p:txBody>
      </p:sp>
      <p:sp>
        <p:nvSpPr>
          <p:cNvPr id="225298" name="Text Box 19"/>
          <p:cNvSpPr txBox="1">
            <a:spLocks noChangeArrowheads="1"/>
          </p:cNvSpPr>
          <p:nvPr/>
        </p:nvSpPr>
        <p:spPr bwMode="auto">
          <a:xfrm>
            <a:off x="1258888" y="966788"/>
            <a:ext cx="6046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</a:p>
        </p:txBody>
      </p:sp>
      <p:sp>
        <p:nvSpPr>
          <p:cNvPr id="225299" name="Text Box 20"/>
          <p:cNvSpPr txBox="1">
            <a:spLocks noChangeArrowheads="1"/>
          </p:cNvSpPr>
          <p:nvPr/>
        </p:nvSpPr>
        <p:spPr bwMode="auto">
          <a:xfrm>
            <a:off x="3995738" y="913210"/>
            <a:ext cx="6046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</a:p>
        </p:txBody>
      </p:sp>
      <p:sp>
        <p:nvSpPr>
          <p:cNvPr id="225300" name="Text Box 21"/>
          <p:cNvSpPr txBox="1">
            <a:spLocks noChangeArrowheads="1"/>
          </p:cNvSpPr>
          <p:nvPr/>
        </p:nvSpPr>
        <p:spPr bwMode="auto">
          <a:xfrm>
            <a:off x="6524625" y="904875"/>
            <a:ext cx="6046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(3)</a:t>
            </a:r>
          </a:p>
        </p:txBody>
      </p:sp>
      <p:sp>
        <p:nvSpPr>
          <p:cNvPr id="225301" name="Text Box 22"/>
          <p:cNvSpPr txBox="1">
            <a:spLocks noChangeArrowheads="1"/>
          </p:cNvSpPr>
          <p:nvPr/>
        </p:nvSpPr>
        <p:spPr bwMode="auto">
          <a:xfrm>
            <a:off x="1258888" y="2641998"/>
            <a:ext cx="6046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(4)</a:t>
            </a:r>
          </a:p>
        </p:txBody>
      </p:sp>
      <p:sp>
        <p:nvSpPr>
          <p:cNvPr id="225302" name="Text Box 23"/>
          <p:cNvSpPr txBox="1">
            <a:spLocks noChangeArrowheads="1"/>
          </p:cNvSpPr>
          <p:nvPr/>
        </p:nvSpPr>
        <p:spPr bwMode="auto">
          <a:xfrm>
            <a:off x="3924300" y="2641998"/>
            <a:ext cx="6046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(5)</a:t>
            </a:r>
          </a:p>
        </p:txBody>
      </p:sp>
      <p:sp>
        <p:nvSpPr>
          <p:cNvPr id="65" name="Text Box 24"/>
          <p:cNvSpPr txBox="1">
            <a:spLocks noChangeArrowheads="1"/>
          </p:cNvSpPr>
          <p:nvPr/>
        </p:nvSpPr>
        <p:spPr bwMode="auto">
          <a:xfrm>
            <a:off x="828676" y="2316957"/>
            <a:ext cx="10823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相离</a:t>
            </a:r>
          </a:p>
        </p:txBody>
      </p:sp>
      <p:sp>
        <p:nvSpPr>
          <p:cNvPr id="66" name="Text Box 25"/>
          <p:cNvSpPr txBox="1">
            <a:spLocks noChangeArrowheads="1"/>
          </p:cNvSpPr>
          <p:nvPr/>
        </p:nvSpPr>
        <p:spPr bwMode="auto">
          <a:xfrm>
            <a:off x="3689351" y="2316957"/>
            <a:ext cx="10823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相交</a:t>
            </a:r>
          </a:p>
        </p:txBody>
      </p:sp>
      <p:sp>
        <p:nvSpPr>
          <p:cNvPr id="67" name="Text Box 26"/>
          <p:cNvSpPr txBox="1">
            <a:spLocks noChangeArrowheads="1"/>
          </p:cNvSpPr>
          <p:nvPr/>
        </p:nvSpPr>
        <p:spPr bwMode="auto">
          <a:xfrm>
            <a:off x="6661151" y="2262188"/>
            <a:ext cx="10823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相切</a:t>
            </a:r>
          </a:p>
        </p:txBody>
      </p:sp>
      <p:sp>
        <p:nvSpPr>
          <p:cNvPr id="68" name="Text Box 27"/>
          <p:cNvSpPr txBox="1">
            <a:spLocks noChangeArrowheads="1"/>
          </p:cNvSpPr>
          <p:nvPr/>
        </p:nvSpPr>
        <p:spPr bwMode="auto">
          <a:xfrm>
            <a:off x="1116013" y="3938588"/>
            <a:ext cx="10823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相交</a:t>
            </a:r>
          </a:p>
        </p:txBody>
      </p:sp>
      <p:sp>
        <p:nvSpPr>
          <p:cNvPr id="69" name="Rectangle 28"/>
          <p:cNvSpPr>
            <a:spLocks noChangeArrowheads="1"/>
          </p:cNvSpPr>
          <p:nvPr/>
        </p:nvSpPr>
        <p:spPr bwMode="auto">
          <a:xfrm>
            <a:off x="3940176" y="3331369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71" name="Line 15"/>
          <p:cNvSpPr>
            <a:spLocks noChangeShapeType="1"/>
          </p:cNvSpPr>
          <p:nvPr/>
        </p:nvSpPr>
        <p:spPr bwMode="auto">
          <a:xfrm flipH="1">
            <a:off x="3579814" y="3432572"/>
            <a:ext cx="1512887" cy="465534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grpSp>
        <p:nvGrpSpPr>
          <p:cNvPr id="2" name="Group 35"/>
          <p:cNvGrpSpPr/>
          <p:nvPr/>
        </p:nvGrpSpPr>
        <p:grpSpPr bwMode="auto">
          <a:xfrm>
            <a:off x="6169026" y="2533650"/>
            <a:ext cx="3275013" cy="1098148"/>
            <a:chOff x="1686" y="935"/>
            <a:chExt cx="3523" cy="731"/>
          </a:xfrm>
        </p:grpSpPr>
        <p:pic>
          <p:nvPicPr>
            <p:cNvPr id="225310" name="Picture 36" descr="17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686" y="935"/>
              <a:ext cx="3523" cy="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11" name="Text Box 37"/>
            <p:cNvSpPr txBox="1">
              <a:spLocks noChangeArrowheads="1"/>
            </p:cNvSpPr>
            <p:nvPr/>
          </p:nvSpPr>
          <p:spPr bwMode="auto">
            <a:xfrm>
              <a:off x="2058" y="1031"/>
              <a:ext cx="3151" cy="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hlink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注意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：直线是可以无限延伸的</a:t>
              </a:r>
              <a:r>
                <a:rPr lang="zh-CN" altLang="en-US" sz="2800">
                  <a:solidFill>
                    <a:srgbClr val="000066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．</a:t>
              </a:r>
            </a:p>
          </p:txBody>
        </p:sp>
      </p:grpSp>
      <p:sp>
        <p:nvSpPr>
          <p:cNvPr id="225312" name="矩形 80"/>
          <p:cNvSpPr>
            <a:spLocks noChangeArrowheads="1"/>
          </p:cNvSpPr>
          <p:nvPr/>
        </p:nvSpPr>
        <p:spPr bwMode="auto">
          <a:xfrm>
            <a:off x="68263" y="21431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  <p:sp>
        <p:nvSpPr>
          <p:cNvPr id="3" name="Text Box 27"/>
          <p:cNvSpPr txBox="1">
            <a:spLocks noChangeArrowheads="1"/>
          </p:cNvSpPr>
          <p:nvPr/>
        </p:nvSpPr>
        <p:spPr bwMode="auto">
          <a:xfrm>
            <a:off x="3970338" y="3980260"/>
            <a:ext cx="10823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68" grpId="0"/>
      <p:bldP spid="69" grpId="0"/>
      <p:bldP spid="69" grpId="1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extBox 47"/>
          <p:cNvSpPr txBox="1">
            <a:spLocks noChangeArrowheads="1"/>
          </p:cNvSpPr>
          <p:nvPr/>
        </p:nvSpPr>
        <p:spPr bwMode="auto">
          <a:xfrm>
            <a:off x="285751" y="266700"/>
            <a:ext cx="8583613" cy="3727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直线和圆相交，圆的半径为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且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圆心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到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直线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的距离为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则有（   ）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A.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&lt; 5     B.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&gt; 5   C.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= 5    D.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≥ 5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 ⊙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的最大弦长为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若圆心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到直线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的距离为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=5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则直线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en-US" altLang="zh-CN" sz="2000" b="1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4. ⊙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的半径为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5,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直线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上的一点到圆心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的距离是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则直线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的位置关系是（   ）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A. 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相交或相切       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B. 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相交或相离 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C. 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相切或相离       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D. 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上三种情况都有可能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716214" y="858441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914400" y="1504950"/>
            <a:ext cx="9028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相离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363129" y="2419350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4" grpId="0"/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TextBox 13"/>
          <p:cNvSpPr txBox="1">
            <a:spLocks noChangeArrowheads="1"/>
          </p:cNvSpPr>
          <p:nvPr/>
        </p:nvSpPr>
        <p:spPr bwMode="auto">
          <a:xfrm>
            <a:off x="466725" y="581025"/>
            <a:ext cx="8135938" cy="2238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5.</a:t>
            </a:r>
            <a:r>
              <a:rPr lang="zh-CN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如图，在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的内接四边形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中，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是直径，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BCD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=120°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过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点的切线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PD</a:t>
            </a:r>
            <a:r>
              <a:rPr lang="zh-CN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与直线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交于点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则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ADP</a:t>
            </a:r>
            <a:r>
              <a:rPr lang="zh-CN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的度数为（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40° 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B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35°  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30°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D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45°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TextBox 75"/>
          <p:cNvSpPr txBox="1">
            <a:spLocks noChangeArrowheads="1"/>
          </p:cNvSpPr>
          <p:nvPr/>
        </p:nvSpPr>
        <p:spPr bwMode="auto">
          <a:xfrm>
            <a:off x="3846514" y="1682354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227332" name="TextBox 47"/>
          <p:cNvSpPr txBox="1">
            <a:spLocks noChangeArrowheads="1"/>
          </p:cNvSpPr>
          <p:nvPr/>
        </p:nvSpPr>
        <p:spPr bwMode="auto">
          <a:xfrm>
            <a:off x="3965576" y="4146948"/>
            <a:ext cx="10823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题</a:t>
            </a:r>
          </a:p>
        </p:txBody>
      </p:sp>
      <p:sp>
        <p:nvSpPr>
          <p:cNvPr id="227333" name="Oval 17"/>
          <p:cNvSpPr>
            <a:spLocks noChangeArrowheads="1"/>
          </p:cNvSpPr>
          <p:nvPr/>
        </p:nvSpPr>
        <p:spPr bwMode="auto">
          <a:xfrm>
            <a:off x="3786189" y="3052763"/>
            <a:ext cx="1387475" cy="1026319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27334" name="Oval 30"/>
          <p:cNvSpPr>
            <a:spLocks noChangeArrowheads="1"/>
          </p:cNvSpPr>
          <p:nvPr/>
        </p:nvSpPr>
        <p:spPr bwMode="auto">
          <a:xfrm>
            <a:off x="4433888" y="3518298"/>
            <a:ext cx="93662" cy="69056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cxnSp>
        <p:nvCxnSpPr>
          <p:cNvPr id="227335" name="直接连接符 50"/>
          <p:cNvCxnSpPr>
            <a:cxnSpLocks noChangeShapeType="1"/>
          </p:cNvCxnSpPr>
          <p:nvPr/>
        </p:nvCxnSpPr>
        <p:spPr bwMode="auto">
          <a:xfrm flipH="1" flipV="1">
            <a:off x="3101975" y="3524250"/>
            <a:ext cx="2071688" cy="2619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7336" name="直接连接符 51"/>
          <p:cNvCxnSpPr>
            <a:cxnSpLocks noChangeShapeType="1"/>
          </p:cNvCxnSpPr>
          <p:nvPr/>
        </p:nvCxnSpPr>
        <p:spPr bwMode="auto">
          <a:xfrm flipV="1">
            <a:off x="3084513" y="3107532"/>
            <a:ext cx="1060450" cy="43219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直接连接符 52"/>
          <p:cNvCxnSpPr>
            <a:cxnSpLocks noChangeShapeType="1"/>
          </p:cNvCxnSpPr>
          <p:nvPr/>
        </p:nvCxnSpPr>
        <p:spPr bwMode="auto">
          <a:xfrm flipH="1" flipV="1">
            <a:off x="4189413" y="3082528"/>
            <a:ext cx="296862" cy="470297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7338" name="TextBox 53"/>
          <p:cNvSpPr txBox="1">
            <a:spLocks noChangeArrowheads="1"/>
          </p:cNvSpPr>
          <p:nvPr/>
        </p:nvSpPr>
        <p:spPr bwMode="auto">
          <a:xfrm>
            <a:off x="2778126" y="3458766"/>
            <a:ext cx="372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P</a:t>
            </a:r>
            <a:endParaRPr lang="en-US" altLang="zh-CN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7339" name="TextBox 54"/>
          <p:cNvSpPr txBox="1">
            <a:spLocks noChangeArrowheads="1"/>
          </p:cNvSpPr>
          <p:nvPr/>
        </p:nvSpPr>
        <p:spPr bwMode="auto">
          <a:xfrm>
            <a:off x="4289426" y="3593307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O</a:t>
            </a:r>
            <a:endParaRPr lang="en-US" altLang="zh-CN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7340" name="TextBox 62"/>
          <p:cNvSpPr txBox="1">
            <a:spLocks noChangeArrowheads="1"/>
          </p:cNvSpPr>
          <p:nvPr/>
        </p:nvSpPr>
        <p:spPr bwMode="auto">
          <a:xfrm>
            <a:off x="3908425" y="2837260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D</a:t>
            </a:r>
            <a:endParaRPr lang="en-US" altLang="zh-CN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7341" name="直接连接符 64"/>
          <p:cNvCxnSpPr>
            <a:cxnSpLocks noChangeShapeType="1"/>
          </p:cNvCxnSpPr>
          <p:nvPr/>
        </p:nvCxnSpPr>
        <p:spPr bwMode="auto">
          <a:xfrm flipH="1">
            <a:off x="3768725" y="3100388"/>
            <a:ext cx="431800" cy="45958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7342" name="直接连接符 66"/>
          <p:cNvCxnSpPr>
            <a:cxnSpLocks noChangeShapeType="1"/>
            <a:endCxn id="227346" idx="1"/>
          </p:cNvCxnSpPr>
          <p:nvPr/>
        </p:nvCxnSpPr>
        <p:spPr bwMode="auto">
          <a:xfrm>
            <a:off x="4143375" y="3106341"/>
            <a:ext cx="793750" cy="12367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7343" name="直接连接符 68"/>
          <p:cNvCxnSpPr>
            <a:cxnSpLocks noChangeShapeType="1"/>
            <a:endCxn id="227346" idx="1"/>
          </p:cNvCxnSpPr>
          <p:nvPr/>
        </p:nvCxnSpPr>
        <p:spPr bwMode="auto">
          <a:xfrm flipH="1">
            <a:off x="4937125" y="3186113"/>
            <a:ext cx="12700" cy="4390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7344" name="TextBox 69"/>
          <p:cNvSpPr txBox="1">
            <a:spLocks noChangeArrowheads="1"/>
          </p:cNvSpPr>
          <p:nvPr/>
        </p:nvSpPr>
        <p:spPr bwMode="auto">
          <a:xfrm>
            <a:off x="3451225" y="3484959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  <a:endParaRPr lang="en-US" altLang="zh-CN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7345" name="TextBox 70"/>
          <p:cNvSpPr txBox="1">
            <a:spLocks noChangeArrowheads="1"/>
          </p:cNvSpPr>
          <p:nvPr/>
        </p:nvSpPr>
        <p:spPr bwMode="auto">
          <a:xfrm>
            <a:off x="5226050" y="3431382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  <a:endParaRPr lang="en-US" altLang="zh-CN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7346" name="TextBox 71"/>
          <p:cNvSpPr txBox="1">
            <a:spLocks noChangeArrowheads="1"/>
          </p:cNvSpPr>
          <p:nvPr/>
        </p:nvSpPr>
        <p:spPr bwMode="auto">
          <a:xfrm>
            <a:off x="4937125" y="2999184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  <a:endParaRPr lang="en-US" altLang="zh-CN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TextBox 2"/>
          <p:cNvSpPr>
            <a:spLocks noChangeArrowheads="1"/>
          </p:cNvSpPr>
          <p:nvPr/>
        </p:nvSpPr>
        <p:spPr bwMode="auto">
          <a:xfrm>
            <a:off x="285751" y="428625"/>
            <a:ext cx="8501063" cy="2238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6.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如图，已知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pitchFamily="34" charset="0"/>
              </a:rPr>
              <a:t>AB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是⊙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pitchFamily="34" charset="0"/>
              </a:rPr>
              <a:t>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的切线，半径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pitchFamily="34" charset="0"/>
              </a:rPr>
              <a:t>OC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的延长线与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相交于点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pitchFamily="34" charset="0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，且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pitchFamily="34" charset="0"/>
              </a:rPr>
              <a:t>OC=BC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）求证：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pitchFamily="34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pitchFamily="34" charset="0"/>
              </a:rPr>
              <a:t>AC=     OB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）求∠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的度数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pic>
        <p:nvPicPr>
          <p:cNvPr id="229379" name="Object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93988" y="1606718"/>
            <a:ext cx="43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9380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69013" y="3281363"/>
            <a:ext cx="2717800" cy="1640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77825" y="2572941"/>
            <a:ext cx="6999032" cy="250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(1)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证明：∵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是⊙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pitchFamily="34" charset="0"/>
              </a:rPr>
              <a:t>O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的切线，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pitchFamily="34" charset="0"/>
              </a:rPr>
              <a:t>OA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pitchFamily="34" charset="0"/>
              </a:rPr>
              <a:t>为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半径，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∴∠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OAB=90°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在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Rt△OAB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中，∵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OC=CB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∴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AC=OC=      OB.</a:t>
            </a:r>
          </a:p>
        </p:txBody>
      </p:sp>
      <p:graphicFrame>
        <p:nvGraphicFramePr>
          <p:cNvPr id="12" name="Object 16"/>
          <p:cNvGraphicFramePr>
            <a:graphicFrameLocks noChangeAspect="1"/>
          </p:cNvGraphicFramePr>
          <p:nvPr/>
        </p:nvGraphicFramePr>
        <p:xfrm>
          <a:off x="2790825" y="3895725"/>
          <a:ext cx="412750" cy="644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88" r:id="rId5" imgW="152400" imgH="393700" progId="Equation.DSMT4">
                  <p:embed/>
                </p:oleObj>
              </mc:Choice>
              <mc:Fallback>
                <p:oleObj r:id="rId5" imgW="152400" imgH="3937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825" y="3895725"/>
                        <a:ext cx="412750" cy="6441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3089" y="2701529"/>
            <a:ext cx="2719387" cy="1640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06426" y="957262"/>
            <a:ext cx="5099473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(2)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解：由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(1)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可知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OA=OC=AC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∴△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OAC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为等边三角形，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∴∠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AOB=60°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∴在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Rt△OAB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中，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B=90°-60°=30°.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23850" y="1307306"/>
            <a:ext cx="480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点和圆的位置关系有几种？</a:t>
            </a: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6372225" y="2171700"/>
            <a:ext cx="1066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000" b="1" i="1">
                <a:solidFill>
                  <a:srgbClr val="FF00FF"/>
                </a:solidFill>
                <a:latin typeface="Times New Roman" panose="02020603050405020304" pitchFamily="18" charset="0"/>
                <a:ea typeface="楷体_GB2312" pitchFamily="49" charset="-122"/>
              </a:rPr>
              <a:t>d</a:t>
            </a:r>
            <a:r>
              <a:rPr lang="zh-CN" altLang="zh-CN" sz="4000" b="1">
                <a:solidFill>
                  <a:srgbClr val="FF00FF"/>
                </a:solidFill>
                <a:latin typeface="Times New Roman" panose="02020603050405020304" pitchFamily="18" charset="0"/>
                <a:ea typeface="楷体_GB2312" pitchFamily="49" charset="-122"/>
              </a:rPr>
              <a:t>&lt;</a:t>
            </a:r>
            <a:r>
              <a:rPr lang="zh-CN" altLang="zh-CN" sz="4000" b="1" i="1">
                <a:solidFill>
                  <a:srgbClr val="FF00FF"/>
                </a:solidFill>
                <a:latin typeface="Times New Roman" panose="02020603050405020304" pitchFamily="18" charset="0"/>
                <a:ea typeface="楷体_GB2312" pitchFamily="49" charset="-122"/>
              </a:rPr>
              <a:t>r </a:t>
            </a: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6372225" y="3036094"/>
            <a:ext cx="1143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000" b="1" i="1">
                <a:solidFill>
                  <a:srgbClr val="FF00FF"/>
                </a:solidFill>
                <a:latin typeface="Times New Roman" panose="02020603050405020304" pitchFamily="18" charset="0"/>
                <a:ea typeface="楷体_GB2312" pitchFamily="49" charset="-122"/>
              </a:rPr>
              <a:t>d=r</a:t>
            </a: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6372225" y="4007644"/>
            <a:ext cx="990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000" b="1" i="1">
                <a:solidFill>
                  <a:srgbClr val="FF00FF"/>
                </a:solidFill>
                <a:latin typeface="Times New Roman" panose="02020603050405020304" pitchFamily="18" charset="0"/>
                <a:ea typeface="楷体_GB2312" pitchFamily="49" charset="-122"/>
              </a:rPr>
              <a:t>d&gt;r</a:t>
            </a:r>
          </a:p>
        </p:txBody>
      </p:sp>
      <p:sp>
        <p:nvSpPr>
          <p:cNvPr id="8198" name="Rectangle 15"/>
          <p:cNvSpPr>
            <a:spLocks noChangeArrowheads="1"/>
          </p:cNvSpPr>
          <p:nvPr/>
        </p:nvSpPr>
        <p:spPr bwMode="auto">
          <a:xfrm>
            <a:off x="5408613" y="928688"/>
            <a:ext cx="34607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用数量关系如何来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判断呢？</a:t>
            </a:r>
          </a:p>
        </p:txBody>
      </p:sp>
      <p:grpSp>
        <p:nvGrpSpPr>
          <p:cNvPr id="2" name="Group 38"/>
          <p:cNvGrpSpPr/>
          <p:nvPr/>
        </p:nvGrpSpPr>
        <p:grpSpPr bwMode="auto">
          <a:xfrm>
            <a:off x="212725" y="1739504"/>
            <a:ext cx="4789488" cy="1092994"/>
            <a:chOff x="-17" y="1570"/>
            <a:chExt cx="3017" cy="918"/>
          </a:xfrm>
        </p:grpSpPr>
        <p:sp>
          <p:nvSpPr>
            <p:cNvPr id="200712" name="Rectangle 3"/>
            <p:cNvSpPr>
              <a:spLocks noChangeArrowheads="1"/>
            </p:cNvSpPr>
            <p:nvPr/>
          </p:nvSpPr>
          <p:spPr bwMode="auto">
            <a:xfrm>
              <a:off x="-17" y="1892"/>
              <a:ext cx="1632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Ctr="1"/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⑴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点在圆内</a:t>
              </a:r>
            </a:p>
          </p:txBody>
        </p:sp>
        <p:pic>
          <p:nvPicPr>
            <p:cNvPr id="200713" name="Picture 10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064" y="1570"/>
              <a:ext cx="936" cy="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0714" name="Group 31"/>
          <p:cNvGrpSpPr/>
          <p:nvPr/>
        </p:nvGrpSpPr>
        <p:grpSpPr bwMode="auto">
          <a:xfrm>
            <a:off x="3708400" y="1794273"/>
            <a:ext cx="609600" cy="1015603"/>
            <a:chOff x="2154" y="1616"/>
            <a:chExt cx="384" cy="853"/>
          </a:xfrm>
        </p:grpSpPr>
        <p:sp>
          <p:nvSpPr>
            <p:cNvPr id="200715" name="Text Box 9"/>
            <p:cNvSpPr txBox="1">
              <a:spLocks noChangeArrowheads="1"/>
            </p:cNvSpPr>
            <p:nvPr/>
          </p:nvSpPr>
          <p:spPr bwMode="auto">
            <a:xfrm>
              <a:off x="2154" y="1616"/>
              <a:ext cx="384" cy="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zh-CN" sz="6000">
                  <a:solidFill>
                    <a:srgbClr val="FF0066"/>
                  </a:solidFill>
                  <a:latin typeface="Times New Roman" panose="02020603050405020304" pitchFamily="18" charset="0"/>
                </a:rPr>
                <a:t>·</a:t>
              </a:r>
            </a:p>
          </p:txBody>
        </p:sp>
        <p:sp>
          <p:nvSpPr>
            <p:cNvPr id="200716" name="Text Box 17"/>
            <p:cNvSpPr txBox="1">
              <a:spLocks noChangeArrowheads="1"/>
            </p:cNvSpPr>
            <p:nvPr/>
          </p:nvSpPr>
          <p:spPr bwMode="auto">
            <a:xfrm>
              <a:off x="2199" y="1661"/>
              <a:ext cx="27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zh-CN" b="1">
                  <a:latin typeface="Calibri" panose="020F0502020204030204" pitchFamily="34" charset="0"/>
                </a:rPr>
                <a:t>P</a:t>
              </a:r>
            </a:p>
          </p:txBody>
        </p:sp>
      </p:grpSp>
      <p:sp>
        <p:nvSpPr>
          <p:cNvPr id="8202" name="Line 21"/>
          <p:cNvSpPr>
            <a:spLocks noChangeShapeType="1"/>
          </p:cNvSpPr>
          <p:nvPr/>
        </p:nvSpPr>
        <p:spPr bwMode="auto">
          <a:xfrm>
            <a:off x="3851276" y="2171701"/>
            <a:ext cx="360363" cy="1071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" name="Group 39"/>
          <p:cNvGrpSpPr/>
          <p:nvPr/>
        </p:nvGrpSpPr>
        <p:grpSpPr bwMode="auto">
          <a:xfrm>
            <a:off x="250825" y="2765823"/>
            <a:ext cx="4605338" cy="1092994"/>
            <a:chOff x="158" y="2432"/>
            <a:chExt cx="2901" cy="918"/>
          </a:xfrm>
        </p:grpSpPr>
        <p:sp>
          <p:nvSpPr>
            <p:cNvPr id="200719" name="Rectangle 4"/>
            <p:cNvSpPr>
              <a:spLocks noChangeArrowheads="1"/>
            </p:cNvSpPr>
            <p:nvPr/>
          </p:nvSpPr>
          <p:spPr bwMode="auto">
            <a:xfrm>
              <a:off x="158" y="2637"/>
              <a:ext cx="158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Ctr="1"/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⑵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点在圆上</a:t>
              </a:r>
            </a:p>
          </p:txBody>
        </p:sp>
        <p:pic>
          <p:nvPicPr>
            <p:cNvPr id="200720" name="Picture 11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123" y="2432"/>
              <a:ext cx="936" cy="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0721" name="Group 33"/>
          <p:cNvGrpSpPr/>
          <p:nvPr/>
        </p:nvGrpSpPr>
        <p:grpSpPr bwMode="auto">
          <a:xfrm>
            <a:off x="3059114" y="2874170"/>
            <a:ext cx="827087" cy="1015603"/>
            <a:chOff x="1927" y="2523"/>
            <a:chExt cx="521" cy="853"/>
          </a:xfrm>
        </p:grpSpPr>
        <p:sp>
          <p:nvSpPr>
            <p:cNvPr id="200722" name="Text Box 13"/>
            <p:cNvSpPr txBox="1">
              <a:spLocks noChangeArrowheads="1"/>
            </p:cNvSpPr>
            <p:nvPr/>
          </p:nvSpPr>
          <p:spPr bwMode="auto">
            <a:xfrm>
              <a:off x="2064" y="2523"/>
              <a:ext cx="384" cy="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zh-CN" sz="6000">
                  <a:solidFill>
                    <a:srgbClr val="FF0066"/>
                  </a:solidFill>
                  <a:latin typeface="Times New Roman" panose="02020603050405020304" pitchFamily="18" charset="0"/>
                </a:rPr>
                <a:t>·</a:t>
              </a:r>
            </a:p>
          </p:txBody>
        </p:sp>
        <p:sp>
          <p:nvSpPr>
            <p:cNvPr id="200723" name="Text Box 18"/>
            <p:cNvSpPr txBox="1">
              <a:spLocks noChangeArrowheads="1"/>
            </p:cNvSpPr>
            <p:nvPr/>
          </p:nvSpPr>
          <p:spPr bwMode="auto">
            <a:xfrm>
              <a:off x="1927" y="2750"/>
              <a:ext cx="18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zh-CN" b="1">
                  <a:latin typeface="Calibri" panose="020F0502020204030204" pitchFamily="34" charset="0"/>
                </a:rPr>
                <a:t>P</a:t>
              </a:r>
            </a:p>
          </p:txBody>
        </p:sp>
      </p:grpSp>
      <p:grpSp>
        <p:nvGrpSpPr>
          <p:cNvPr id="6" name="Group 40"/>
          <p:cNvGrpSpPr/>
          <p:nvPr/>
        </p:nvGrpSpPr>
        <p:grpSpPr bwMode="auto">
          <a:xfrm>
            <a:off x="228601" y="3792141"/>
            <a:ext cx="4676775" cy="1092994"/>
            <a:chOff x="144" y="3294"/>
            <a:chExt cx="2946" cy="918"/>
          </a:xfrm>
        </p:grpSpPr>
        <p:sp>
          <p:nvSpPr>
            <p:cNvPr id="200725" name="Rectangle 5"/>
            <p:cNvSpPr>
              <a:spLocks noChangeArrowheads="1"/>
            </p:cNvSpPr>
            <p:nvPr/>
          </p:nvSpPr>
          <p:spPr bwMode="auto">
            <a:xfrm>
              <a:off x="144" y="3408"/>
              <a:ext cx="158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Ctr="1"/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⑶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点在圆外</a:t>
              </a:r>
            </a:p>
          </p:txBody>
        </p:sp>
        <p:pic>
          <p:nvPicPr>
            <p:cNvPr id="200726" name="Picture 1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154" y="3294"/>
              <a:ext cx="936" cy="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0727" name="Group 29"/>
          <p:cNvGrpSpPr/>
          <p:nvPr/>
        </p:nvGrpSpPr>
        <p:grpSpPr bwMode="auto">
          <a:xfrm>
            <a:off x="2700339" y="4258868"/>
            <a:ext cx="682625" cy="1015603"/>
            <a:chOff x="1701" y="3686"/>
            <a:chExt cx="430" cy="853"/>
          </a:xfrm>
        </p:grpSpPr>
        <p:sp>
          <p:nvSpPr>
            <p:cNvPr id="200728" name="Text Box 14"/>
            <p:cNvSpPr txBox="1">
              <a:spLocks noChangeArrowheads="1"/>
            </p:cNvSpPr>
            <p:nvPr/>
          </p:nvSpPr>
          <p:spPr bwMode="auto">
            <a:xfrm>
              <a:off x="1747" y="3686"/>
              <a:ext cx="384" cy="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zh-CN" sz="6000">
                  <a:solidFill>
                    <a:srgbClr val="FF0066"/>
                  </a:solidFill>
                  <a:latin typeface="Times New Roman" panose="02020603050405020304" pitchFamily="18" charset="0"/>
                </a:rPr>
                <a:t>·</a:t>
              </a:r>
            </a:p>
          </p:txBody>
        </p:sp>
        <p:sp>
          <p:nvSpPr>
            <p:cNvPr id="200729" name="Text Box 19"/>
            <p:cNvSpPr txBox="1">
              <a:spLocks noChangeArrowheads="1"/>
            </p:cNvSpPr>
            <p:nvPr/>
          </p:nvSpPr>
          <p:spPr bwMode="auto">
            <a:xfrm>
              <a:off x="1701" y="3810"/>
              <a:ext cx="18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zh-CN" b="1">
                  <a:latin typeface="Calibri" panose="020F0502020204030204" pitchFamily="34" charset="0"/>
                </a:rPr>
                <a:t>P</a:t>
              </a:r>
            </a:p>
          </p:txBody>
        </p:sp>
      </p:grpSp>
      <p:sp>
        <p:nvSpPr>
          <p:cNvPr id="8207" name="Text Box 27"/>
          <p:cNvSpPr txBox="1">
            <a:spLocks noChangeArrowheads="1"/>
          </p:cNvSpPr>
          <p:nvPr/>
        </p:nvSpPr>
        <p:spPr bwMode="auto">
          <a:xfrm>
            <a:off x="6443663" y="1632348"/>
            <a:ext cx="18716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800" b="1">
                <a:solidFill>
                  <a:srgbClr val="FF0000"/>
                </a:solidFill>
                <a:latin typeface="Calibri" panose="020F0502020204030204" pitchFamily="34" charset="0"/>
              </a:rPr>
              <a:t>(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令</a:t>
            </a:r>
            <a:r>
              <a:rPr lang="zh-CN" altLang="zh-CN" sz="2800" b="1">
                <a:solidFill>
                  <a:srgbClr val="FF0000"/>
                </a:solidFill>
                <a:latin typeface="Calibri" panose="020F0502020204030204" pitchFamily="34" charset="0"/>
              </a:rPr>
              <a:t>OP=</a:t>
            </a:r>
            <a:r>
              <a:rPr lang="zh-CN" altLang="zh-CN" sz="2800" b="1" i="1">
                <a:solidFill>
                  <a:srgbClr val="FF0000"/>
                </a:solidFill>
                <a:latin typeface="Calibri" panose="020F0502020204030204" pitchFamily="34" charset="0"/>
              </a:rPr>
              <a:t>d</a:t>
            </a:r>
            <a:r>
              <a:rPr lang="zh-CN" altLang="zh-CN" sz="2800" b="1">
                <a:solidFill>
                  <a:srgbClr val="FF0000"/>
                </a:solidFill>
                <a:latin typeface="Calibri" panose="020F0502020204030204" pitchFamily="34" charset="0"/>
              </a:rPr>
              <a:t> )</a:t>
            </a:r>
          </a:p>
        </p:txBody>
      </p:sp>
      <p:sp>
        <p:nvSpPr>
          <p:cNvPr id="8208" name="Line 30"/>
          <p:cNvSpPr>
            <a:spLocks noChangeShapeType="1"/>
          </p:cNvSpPr>
          <p:nvPr/>
        </p:nvSpPr>
        <p:spPr bwMode="auto">
          <a:xfrm flipV="1">
            <a:off x="2987675" y="4332685"/>
            <a:ext cx="1150938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9" name="Line 37"/>
          <p:cNvSpPr>
            <a:spLocks noChangeShapeType="1"/>
          </p:cNvSpPr>
          <p:nvPr/>
        </p:nvSpPr>
        <p:spPr bwMode="auto">
          <a:xfrm>
            <a:off x="3492501" y="3251598"/>
            <a:ext cx="574675" cy="535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10" name="AutoShape 41"/>
          <p:cNvSpPr>
            <a:spLocks noChangeArrowheads="1"/>
          </p:cNvSpPr>
          <p:nvPr/>
        </p:nvSpPr>
        <p:spPr bwMode="auto">
          <a:xfrm>
            <a:off x="5148264" y="2388394"/>
            <a:ext cx="719137" cy="161925"/>
          </a:xfrm>
          <a:prstGeom prst="leftRightArrow">
            <a:avLst>
              <a:gd name="adj1" fmla="val 50000"/>
              <a:gd name="adj2" fmla="val 6615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8211" name="AutoShape 42"/>
          <p:cNvSpPr>
            <a:spLocks noChangeArrowheads="1"/>
          </p:cNvSpPr>
          <p:nvPr/>
        </p:nvSpPr>
        <p:spPr bwMode="auto">
          <a:xfrm>
            <a:off x="5219700" y="3251597"/>
            <a:ext cx="647700" cy="161925"/>
          </a:xfrm>
          <a:prstGeom prst="leftRightArrow">
            <a:avLst>
              <a:gd name="adj1" fmla="val 50000"/>
              <a:gd name="adj2" fmla="val 5962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8212" name="AutoShape 43"/>
          <p:cNvSpPr>
            <a:spLocks noChangeArrowheads="1"/>
          </p:cNvSpPr>
          <p:nvPr/>
        </p:nvSpPr>
        <p:spPr bwMode="auto">
          <a:xfrm>
            <a:off x="5219700" y="4224338"/>
            <a:ext cx="647700" cy="161925"/>
          </a:xfrm>
          <a:prstGeom prst="leftRightArrow">
            <a:avLst>
              <a:gd name="adj1" fmla="val 50000"/>
              <a:gd name="adj2" fmla="val 5962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200736" name="矩形 80"/>
          <p:cNvSpPr>
            <a:spLocks noChangeArrowheads="1"/>
          </p:cNvSpPr>
          <p:nvPr/>
        </p:nvSpPr>
        <p:spPr bwMode="auto">
          <a:xfrm>
            <a:off x="79376" y="17860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>
              <a:solidFill>
                <a:srgbClr val="228B8B"/>
              </a:solidFill>
            </a:endParaRPr>
          </a:p>
        </p:txBody>
      </p:sp>
      <p:grpSp>
        <p:nvGrpSpPr>
          <p:cNvPr id="3" name="组合 17"/>
          <p:cNvGrpSpPr/>
          <p:nvPr/>
        </p:nvGrpSpPr>
        <p:grpSpPr bwMode="auto">
          <a:xfrm>
            <a:off x="420688" y="565546"/>
            <a:ext cx="1744662" cy="598469"/>
            <a:chOff x="1835696" y="4152168"/>
            <a:chExt cx="4104456" cy="661692"/>
          </a:xfrm>
        </p:grpSpPr>
        <p:sp>
          <p:nvSpPr>
            <p:cNvPr id="44" name="圆角矩形 43"/>
            <p:cNvSpPr/>
            <p:nvPr/>
          </p:nvSpPr>
          <p:spPr bwMode="auto">
            <a:xfrm>
              <a:off x="1835696" y="4152168"/>
              <a:ext cx="4104456" cy="547624"/>
            </a:xfrm>
            <a:prstGeom prst="roundRect">
              <a:avLst/>
            </a:prstGeom>
            <a:ln>
              <a:solidFill>
                <a:srgbClr val="0099FF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b="1">
                <a:latin typeface="+mj-ea"/>
                <a:ea typeface="+mj-ea"/>
              </a:endParaRPr>
            </a:p>
          </p:txBody>
        </p:sp>
        <p:sp>
          <p:nvSpPr>
            <p:cNvPr id="200739" name="文本框 19"/>
            <p:cNvSpPr txBox="1">
              <a:spLocks noChangeArrowheads="1"/>
            </p:cNvSpPr>
            <p:nvPr/>
          </p:nvSpPr>
          <p:spPr bwMode="auto">
            <a:xfrm>
              <a:off x="1899067" y="4235367"/>
              <a:ext cx="3967889" cy="578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知识准备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  <p:bldP spid="8196" grpId="0"/>
      <p:bldP spid="8197" grpId="0"/>
      <p:bldP spid="8198" grpId="0"/>
      <p:bldP spid="8202" grpId="0" animBg="1"/>
      <p:bldP spid="8207" grpId="0"/>
      <p:bldP spid="8208" grpId="0" animBg="1"/>
      <p:bldP spid="8209" grpId="0" animBg="1"/>
      <p:bldP spid="8210" grpId="0" bldLvl="0"/>
      <p:bldP spid="8211" grpId="0" bldLvl="0"/>
      <p:bldP spid="8212" grpId="0" bldLvl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426" name="Group 11"/>
          <p:cNvGrpSpPr/>
          <p:nvPr/>
        </p:nvGrpSpPr>
        <p:grpSpPr bwMode="auto">
          <a:xfrm>
            <a:off x="850900" y="732235"/>
            <a:ext cx="242888" cy="197644"/>
            <a:chOff x="348" y="329"/>
            <a:chExt cx="349" cy="340"/>
          </a:xfrm>
        </p:grpSpPr>
        <p:sp>
          <p:nvSpPr>
            <p:cNvPr id="231427" name="MH_Other_9"/>
            <p:cNvSpPr>
              <a:spLocks noEditPoints="1" noChangeArrowheads="1"/>
            </p:cNvSpPr>
            <p:nvPr/>
          </p:nvSpPr>
          <p:spPr bwMode="auto">
            <a:xfrm>
              <a:off x="348" y="329"/>
              <a:ext cx="349" cy="340"/>
            </a:xfrm>
            <a:custGeom>
              <a:avLst/>
              <a:gdLst>
                <a:gd name="T0" fmla="*/ 105 w 108"/>
                <a:gd name="T1" fmla="*/ 95 h 107"/>
                <a:gd name="T2" fmla="*/ 76 w 108"/>
                <a:gd name="T3" fmla="*/ 66 h 107"/>
                <a:gd name="T4" fmla="*/ 83 w 108"/>
                <a:gd name="T5" fmla="*/ 42 h 107"/>
                <a:gd name="T6" fmla="*/ 42 w 108"/>
                <a:gd name="T7" fmla="*/ 0 h 107"/>
                <a:gd name="T8" fmla="*/ 0 w 108"/>
                <a:gd name="T9" fmla="*/ 42 h 107"/>
                <a:gd name="T10" fmla="*/ 42 w 108"/>
                <a:gd name="T11" fmla="*/ 83 h 107"/>
                <a:gd name="T12" fmla="*/ 66 w 108"/>
                <a:gd name="T13" fmla="*/ 76 h 107"/>
                <a:gd name="T14" fmla="*/ 95 w 108"/>
                <a:gd name="T15" fmla="*/ 105 h 107"/>
                <a:gd name="T16" fmla="*/ 100 w 108"/>
                <a:gd name="T17" fmla="*/ 107 h 107"/>
                <a:gd name="T18" fmla="*/ 105 w 108"/>
                <a:gd name="T19" fmla="*/ 105 h 107"/>
                <a:gd name="T20" fmla="*/ 105 w 108"/>
                <a:gd name="T21" fmla="*/ 95 h 107"/>
                <a:gd name="T22" fmla="*/ 7 w 108"/>
                <a:gd name="T23" fmla="*/ 42 h 107"/>
                <a:gd name="T24" fmla="*/ 42 w 108"/>
                <a:gd name="T25" fmla="*/ 7 h 107"/>
                <a:gd name="T26" fmla="*/ 76 w 108"/>
                <a:gd name="T27" fmla="*/ 42 h 107"/>
                <a:gd name="T28" fmla="*/ 42 w 108"/>
                <a:gd name="T29" fmla="*/ 76 h 107"/>
                <a:gd name="T30" fmla="*/ 7 w 108"/>
                <a:gd name="T31" fmla="*/ 4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8" h="107">
                  <a:moveTo>
                    <a:pt x="105" y="95"/>
                  </a:moveTo>
                  <a:cubicBezTo>
                    <a:pt x="76" y="66"/>
                    <a:pt x="76" y="66"/>
                    <a:pt x="76" y="66"/>
                  </a:cubicBezTo>
                  <a:cubicBezTo>
                    <a:pt x="81" y="59"/>
                    <a:pt x="83" y="51"/>
                    <a:pt x="83" y="42"/>
                  </a:cubicBezTo>
                  <a:cubicBezTo>
                    <a:pt x="83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5"/>
                    <a:pt x="19" y="83"/>
                    <a:pt x="42" y="83"/>
                  </a:cubicBezTo>
                  <a:cubicBezTo>
                    <a:pt x="51" y="83"/>
                    <a:pt x="59" y="81"/>
                    <a:pt x="66" y="76"/>
                  </a:cubicBezTo>
                  <a:cubicBezTo>
                    <a:pt x="95" y="105"/>
                    <a:pt x="95" y="105"/>
                    <a:pt x="95" y="105"/>
                  </a:cubicBezTo>
                  <a:cubicBezTo>
                    <a:pt x="96" y="106"/>
                    <a:pt x="98" y="107"/>
                    <a:pt x="100" y="107"/>
                  </a:cubicBezTo>
                  <a:cubicBezTo>
                    <a:pt x="101" y="107"/>
                    <a:pt x="103" y="106"/>
                    <a:pt x="105" y="105"/>
                  </a:cubicBezTo>
                  <a:cubicBezTo>
                    <a:pt x="108" y="102"/>
                    <a:pt x="108" y="97"/>
                    <a:pt x="105" y="95"/>
                  </a:cubicBezTo>
                  <a:moveTo>
                    <a:pt x="7" y="42"/>
                  </a:moveTo>
                  <a:cubicBezTo>
                    <a:pt x="7" y="23"/>
                    <a:pt x="23" y="7"/>
                    <a:pt x="42" y="7"/>
                  </a:cubicBezTo>
                  <a:cubicBezTo>
                    <a:pt x="61" y="7"/>
                    <a:pt x="76" y="23"/>
                    <a:pt x="76" y="42"/>
                  </a:cubicBezTo>
                  <a:cubicBezTo>
                    <a:pt x="76" y="61"/>
                    <a:pt x="61" y="76"/>
                    <a:pt x="42" y="76"/>
                  </a:cubicBezTo>
                  <a:cubicBezTo>
                    <a:pt x="23" y="76"/>
                    <a:pt x="7" y="61"/>
                    <a:pt x="7" y="4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31428" name="MH_Other_10"/>
            <p:cNvSpPr>
              <a:spLocks noChangeArrowheads="1"/>
            </p:cNvSpPr>
            <p:nvPr/>
          </p:nvSpPr>
          <p:spPr bwMode="auto">
            <a:xfrm>
              <a:off x="428" y="404"/>
              <a:ext cx="140" cy="140"/>
            </a:xfrm>
            <a:custGeom>
              <a:avLst/>
              <a:gdLst>
                <a:gd name="T0" fmla="*/ 39 w 43"/>
                <a:gd name="T1" fmla="*/ 18 h 44"/>
                <a:gd name="T2" fmla="*/ 25 w 43"/>
                <a:gd name="T3" fmla="*/ 18 h 44"/>
                <a:gd name="T4" fmla="*/ 25 w 43"/>
                <a:gd name="T5" fmla="*/ 4 h 44"/>
                <a:gd name="T6" fmla="*/ 21 w 43"/>
                <a:gd name="T7" fmla="*/ 0 h 44"/>
                <a:gd name="T8" fmla="*/ 18 w 43"/>
                <a:gd name="T9" fmla="*/ 4 h 44"/>
                <a:gd name="T10" fmla="*/ 18 w 43"/>
                <a:gd name="T11" fmla="*/ 18 h 44"/>
                <a:gd name="T12" fmla="*/ 3 w 43"/>
                <a:gd name="T13" fmla="*/ 18 h 44"/>
                <a:gd name="T14" fmla="*/ 0 w 43"/>
                <a:gd name="T15" fmla="*/ 22 h 44"/>
                <a:gd name="T16" fmla="*/ 3 w 43"/>
                <a:gd name="T17" fmla="*/ 26 h 44"/>
                <a:gd name="T18" fmla="*/ 18 w 43"/>
                <a:gd name="T19" fmla="*/ 26 h 44"/>
                <a:gd name="T20" fmla="*/ 18 w 43"/>
                <a:gd name="T21" fmla="*/ 40 h 44"/>
                <a:gd name="T22" fmla="*/ 21 w 43"/>
                <a:gd name="T23" fmla="*/ 44 h 44"/>
                <a:gd name="T24" fmla="*/ 25 w 43"/>
                <a:gd name="T25" fmla="*/ 40 h 44"/>
                <a:gd name="T26" fmla="*/ 25 w 43"/>
                <a:gd name="T27" fmla="*/ 26 h 44"/>
                <a:gd name="T28" fmla="*/ 39 w 43"/>
                <a:gd name="T29" fmla="*/ 26 h 44"/>
                <a:gd name="T30" fmla="*/ 43 w 43"/>
                <a:gd name="T31" fmla="*/ 22 h 44"/>
                <a:gd name="T32" fmla="*/ 39 w 43"/>
                <a:gd name="T33" fmla="*/ 1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" h="44">
                  <a:moveTo>
                    <a:pt x="39" y="18"/>
                  </a:moveTo>
                  <a:cubicBezTo>
                    <a:pt x="25" y="18"/>
                    <a:pt x="25" y="18"/>
                    <a:pt x="25" y="18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2"/>
                    <a:pt x="23" y="0"/>
                    <a:pt x="21" y="0"/>
                  </a:cubicBezTo>
                  <a:cubicBezTo>
                    <a:pt x="19" y="0"/>
                    <a:pt x="18" y="2"/>
                    <a:pt x="18" y="4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1" y="18"/>
                    <a:pt x="0" y="20"/>
                    <a:pt x="0" y="22"/>
                  </a:cubicBezTo>
                  <a:cubicBezTo>
                    <a:pt x="0" y="24"/>
                    <a:pt x="1" y="26"/>
                    <a:pt x="3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8" y="42"/>
                    <a:pt x="19" y="44"/>
                    <a:pt x="21" y="44"/>
                  </a:cubicBezTo>
                  <a:cubicBezTo>
                    <a:pt x="23" y="44"/>
                    <a:pt x="25" y="42"/>
                    <a:pt x="25" y="40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41" y="26"/>
                    <a:pt x="43" y="24"/>
                    <a:pt x="43" y="22"/>
                  </a:cubicBezTo>
                  <a:cubicBezTo>
                    <a:pt x="43" y="20"/>
                    <a:pt x="41" y="18"/>
                    <a:pt x="39" y="1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sp>
        <p:nvSpPr>
          <p:cNvPr id="231429" name="Text Box 2"/>
          <p:cNvSpPr txBox="1">
            <a:spLocks noChangeArrowheads="1"/>
          </p:cNvSpPr>
          <p:nvPr/>
        </p:nvSpPr>
        <p:spPr bwMode="auto">
          <a:xfrm>
            <a:off x="393701" y="857250"/>
            <a:ext cx="799306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的半径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r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=7cm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直线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8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// l</a:t>
            </a:r>
            <a:r>
              <a:rPr lang="en-US" altLang="zh-CN" sz="28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且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8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⊙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相切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圆心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到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8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的距离为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9cm.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求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8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8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的距离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50" name="Line 3"/>
          <p:cNvSpPr>
            <a:spLocks noChangeShapeType="1"/>
          </p:cNvSpPr>
          <p:nvPr/>
        </p:nvSpPr>
        <p:spPr bwMode="auto">
          <a:xfrm flipV="1">
            <a:off x="5076825" y="2680097"/>
            <a:ext cx="2663825" cy="917972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grpSp>
        <p:nvGrpSpPr>
          <p:cNvPr id="3" name="Group 4"/>
          <p:cNvGrpSpPr/>
          <p:nvPr/>
        </p:nvGrpSpPr>
        <p:grpSpPr bwMode="auto">
          <a:xfrm>
            <a:off x="5794376" y="2087166"/>
            <a:ext cx="2244725" cy="1931194"/>
            <a:chOff x="2154" y="2115"/>
            <a:chExt cx="1414" cy="1622"/>
          </a:xfrm>
        </p:grpSpPr>
        <p:grpSp>
          <p:nvGrpSpPr>
            <p:cNvPr id="231432" name="Group 5"/>
            <p:cNvGrpSpPr/>
            <p:nvPr/>
          </p:nvGrpSpPr>
          <p:grpSpPr bwMode="auto">
            <a:xfrm>
              <a:off x="2154" y="2115"/>
              <a:ext cx="1225" cy="1315"/>
              <a:chOff x="2154" y="2115"/>
              <a:chExt cx="1225" cy="1315"/>
            </a:xfrm>
          </p:grpSpPr>
          <p:grpSp>
            <p:nvGrpSpPr>
              <p:cNvPr id="231433" name="Group 6"/>
              <p:cNvGrpSpPr/>
              <p:nvPr/>
            </p:nvGrpSpPr>
            <p:grpSpPr bwMode="auto">
              <a:xfrm>
                <a:off x="2154" y="2478"/>
                <a:ext cx="907" cy="908"/>
                <a:chOff x="2154" y="2024"/>
                <a:chExt cx="907" cy="908"/>
              </a:xfrm>
            </p:grpSpPr>
            <p:sp>
              <p:nvSpPr>
                <p:cNvPr id="231434" name="Oval 7"/>
                <p:cNvSpPr>
                  <a:spLocks noChangeArrowheads="1"/>
                </p:cNvSpPr>
                <p:nvPr/>
              </p:nvSpPr>
              <p:spPr bwMode="auto">
                <a:xfrm>
                  <a:off x="2154" y="2024"/>
                  <a:ext cx="907" cy="908"/>
                </a:xfrm>
                <a:prstGeom prst="ellips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zh-CN" sz="2400"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23143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518" y="2412"/>
                  <a:ext cx="272" cy="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2400" b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o</a:t>
                  </a:r>
                </a:p>
              </p:txBody>
            </p:sp>
          </p:grpSp>
          <p:sp>
            <p:nvSpPr>
              <p:cNvPr id="231436" name="Line 11"/>
              <p:cNvSpPr>
                <a:spLocks noChangeShapeType="1"/>
              </p:cNvSpPr>
              <p:nvPr/>
            </p:nvSpPr>
            <p:spPr bwMode="auto">
              <a:xfrm>
                <a:off x="2744" y="2115"/>
                <a:ext cx="635" cy="1315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</p:grpSp>
        <p:sp>
          <p:nvSpPr>
            <p:cNvPr id="231437" name="Rectangle 12"/>
            <p:cNvSpPr>
              <a:spLocks noChangeArrowheads="1"/>
            </p:cNvSpPr>
            <p:nvPr/>
          </p:nvSpPr>
          <p:spPr bwMode="auto">
            <a:xfrm>
              <a:off x="3334" y="3349"/>
              <a:ext cx="23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l</a:t>
              </a:r>
              <a:r>
                <a:rPr lang="en-US" altLang="zh-CN" sz="2400" b="1" i="1" baseline="-2500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endPara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6" name="Group 13"/>
          <p:cNvGrpSpPr/>
          <p:nvPr/>
        </p:nvGrpSpPr>
        <p:grpSpPr bwMode="auto">
          <a:xfrm>
            <a:off x="5003800" y="2680098"/>
            <a:ext cx="1308100" cy="1876425"/>
            <a:chOff x="1655" y="2614"/>
            <a:chExt cx="824" cy="1576"/>
          </a:xfrm>
        </p:grpSpPr>
        <p:sp>
          <p:nvSpPr>
            <p:cNvPr id="231439" name="Line 14"/>
            <p:cNvSpPr>
              <a:spLocks noChangeShapeType="1"/>
            </p:cNvSpPr>
            <p:nvPr/>
          </p:nvSpPr>
          <p:spPr bwMode="auto">
            <a:xfrm>
              <a:off x="1655" y="2614"/>
              <a:ext cx="635" cy="131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31440" name="Rectangle 15"/>
            <p:cNvSpPr>
              <a:spLocks noChangeArrowheads="1"/>
            </p:cNvSpPr>
            <p:nvPr/>
          </p:nvSpPr>
          <p:spPr bwMode="auto">
            <a:xfrm>
              <a:off x="2245" y="3802"/>
              <a:ext cx="23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l</a:t>
              </a:r>
              <a:r>
                <a:rPr lang="en-US" altLang="zh-CN" sz="2400" b="1" i="1" baseline="-250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endPara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7" name="Group 16"/>
          <p:cNvGrpSpPr/>
          <p:nvPr/>
        </p:nvGrpSpPr>
        <p:grpSpPr bwMode="auto">
          <a:xfrm>
            <a:off x="5507039" y="2519364"/>
            <a:ext cx="2879725" cy="1326357"/>
            <a:chOff x="1973" y="2024"/>
            <a:chExt cx="1814" cy="1114"/>
          </a:xfrm>
        </p:grpSpPr>
        <p:sp>
          <p:nvSpPr>
            <p:cNvPr id="231442" name="Text Box 17"/>
            <p:cNvSpPr txBox="1">
              <a:spLocks noChangeArrowheads="1"/>
            </p:cNvSpPr>
            <p:nvPr/>
          </p:nvSpPr>
          <p:spPr bwMode="auto">
            <a:xfrm>
              <a:off x="3379" y="2024"/>
              <a:ext cx="40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231443" name="Text Box 18"/>
            <p:cNvSpPr txBox="1">
              <a:spLocks noChangeArrowheads="1"/>
            </p:cNvSpPr>
            <p:nvPr/>
          </p:nvSpPr>
          <p:spPr bwMode="auto">
            <a:xfrm>
              <a:off x="3061" y="2251"/>
              <a:ext cx="27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231444" name="Text Box 19"/>
            <p:cNvSpPr txBox="1">
              <a:spLocks noChangeArrowheads="1"/>
            </p:cNvSpPr>
            <p:nvPr/>
          </p:nvSpPr>
          <p:spPr bwMode="auto">
            <a:xfrm>
              <a:off x="1973" y="2750"/>
              <a:ext cx="36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</p:grpSp>
      <p:grpSp>
        <p:nvGrpSpPr>
          <p:cNvPr id="8" name="Group 21"/>
          <p:cNvGrpSpPr/>
          <p:nvPr/>
        </p:nvGrpSpPr>
        <p:grpSpPr bwMode="auto">
          <a:xfrm>
            <a:off x="7164388" y="1977628"/>
            <a:ext cx="1441450" cy="1920479"/>
            <a:chOff x="3016" y="2024"/>
            <a:chExt cx="908" cy="1613"/>
          </a:xfrm>
        </p:grpSpPr>
        <p:sp>
          <p:nvSpPr>
            <p:cNvPr id="231446" name="Line 22"/>
            <p:cNvSpPr>
              <a:spLocks noChangeShapeType="1"/>
            </p:cNvSpPr>
            <p:nvPr/>
          </p:nvSpPr>
          <p:spPr bwMode="auto">
            <a:xfrm>
              <a:off x="3016" y="2024"/>
              <a:ext cx="590" cy="127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31447" name="Text Box 23"/>
            <p:cNvSpPr txBox="1">
              <a:spLocks noChangeArrowheads="1"/>
            </p:cNvSpPr>
            <p:nvPr/>
          </p:nvSpPr>
          <p:spPr bwMode="auto">
            <a:xfrm>
              <a:off x="3606" y="3249"/>
              <a:ext cx="31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l</a:t>
              </a:r>
              <a:r>
                <a:rPr lang="en-US" altLang="zh-CN" sz="2400" b="1" i="1" baseline="-250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endPara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sp>
        <p:nvSpPr>
          <p:cNvPr id="70" name="Text Box 34"/>
          <p:cNvSpPr txBox="1">
            <a:spLocks noChangeArrowheads="1"/>
          </p:cNvSpPr>
          <p:nvPr/>
        </p:nvSpPr>
        <p:spPr bwMode="auto">
          <a:xfrm>
            <a:off x="393700" y="2511029"/>
            <a:ext cx="511333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在圆的同一侧：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=9-7=2 cm</a:t>
            </a:r>
            <a:endParaRPr lang="en-US" altLang="zh-CN" sz="2800" baseline="-250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393700" y="3530204"/>
            <a:ext cx="367188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800" b="1" i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800" b="1" i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在圆的两侧：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=9+7=16 cm</a:t>
            </a:r>
          </a:p>
        </p:txBody>
      </p:sp>
      <p:grpSp>
        <p:nvGrpSpPr>
          <p:cNvPr id="231450" name="组合 17"/>
          <p:cNvGrpSpPr/>
          <p:nvPr/>
        </p:nvGrpSpPr>
        <p:grpSpPr bwMode="auto">
          <a:xfrm>
            <a:off x="528639" y="423863"/>
            <a:ext cx="1800225" cy="523220"/>
            <a:chOff x="1835696" y="4152168"/>
            <a:chExt cx="4104456" cy="775763"/>
          </a:xfrm>
        </p:grpSpPr>
        <p:sp>
          <p:nvSpPr>
            <p:cNvPr id="44" name="圆角矩形 43"/>
            <p:cNvSpPr/>
            <p:nvPr/>
          </p:nvSpPr>
          <p:spPr bwMode="auto">
            <a:xfrm>
              <a:off x="1835696" y="4152168"/>
              <a:ext cx="4104456" cy="547245"/>
            </a:xfrm>
            <a:prstGeom prst="roundRect">
              <a:avLst/>
            </a:prstGeom>
            <a:ln>
              <a:solidFill>
                <a:srgbClr val="0099FF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b="1">
                <a:latin typeface="+mj-ea"/>
                <a:ea typeface="+mj-ea"/>
              </a:endParaRPr>
            </a:p>
          </p:txBody>
        </p:sp>
        <p:sp>
          <p:nvSpPr>
            <p:cNvPr id="231452" name="文本框 19"/>
            <p:cNvSpPr txBox="1">
              <a:spLocks noChangeArrowheads="1"/>
            </p:cNvSpPr>
            <p:nvPr/>
          </p:nvSpPr>
          <p:spPr bwMode="auto">
            <a:xfrm>
              <a:off x="1925853" y="4152168"/>
              <a:ext cx="3971595" cy="77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zh-CN" altLang="en-US" sz="28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拓展提升</a:t>
              </a:r>
            </a:p>
          </p:txBody>
        </p:sp>
      </p:grpSp>
      <p:sp>
        <p:nvSpPr>
          <p:cNvPr id="2" name="Text Box 34"/>
          <p:cNvSpPr txBox="1">
            <a:spLocks noChangeArrowheads="1"/>
          </p:cNvSpPr>
          <p:nvPr/>
        </p:nvSpPr>
        <p:spPr bwMode="auto">
          <a:xfrm>
            <a:off x="347664" y="1894285"/>
            <a:ext cx="51133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解：设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的距离为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矩形 80"/>
          <p:cNvSpPr>
            <a:spLocks noChangeArrowheads="1"/>
          </p:cNvSpPr>
          <p:nvPr/>
        </p:nvSpPr>
        <p:spPr bwMode="auto">
          <a:xfrm>
            <a:off x="68263" y="21431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  <p:sp>
        <p:nvSpPr>
          <p:cNvPr id="51" name="左大括号 50"/>
          <p:cNvSpPr/>
          <p:nvPr/>
        </p:nvSpPr>
        <p:spPr bwMode="auto">
          <a:xfrm>
            <a:off x="2089150" y="952500"/>
            <a:ext cx="114300" cy="1072754"/>
          </a:xfrm>
          <a:prstGeom prst="leftBrace">
            <a:avLst>
              <a:gd name="adj1" fmla="val 7126"/>
              <a:gd name="adj2" fmla="val 50000"/>
            </a:avLst>
          </a:prstGeom>
          <a:noFill/>
          <a:ln w="25400">
            <a:solidFill>
              <a:srgbClr val="CC0066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 sz="2800"/>
          </a:p>
        </p:txBody>
      </p:sp>
      <p:sp>
        <p:nvSpPr>
          <p:cNvPr id="52" name="Text Box 17"/>
          <p:cNvSpPr txBox="1">
            <a:spLocks noChangeArrowheads="1"/>
          </p:cNvSpPr>
          <p:nvPr/>
        </p:nvSpPr>
        <p:spPr bwMode="auto">
          <a:xfrm>
            <a:off x="6491289" y="851298"/>
            <a:ext cx="11525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dist"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相离</a:t>
            </a:r>
          </a:p>
        </p:txBody>
      </p:sp>
      <p:sp>
        <p:nvSpPr>
          <p:cNvPr id="53" name="Text Box 17"/>
          <p:cNvSpPr txBox="1">
            <a:spLocks noChangeArrowheads="1"/>
          </p:cNvSpPr>
          <p:nvPr/>
        </p:nvSpPr>
        <p:spPr bwMode="auto">
          <a:xfrm>
            <a:off x="6448426" y="1338263"/>
            <a:ext cx="11398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dist"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相切</a:t>
            </a:r>
          </a:p>
        </p:txBody>
      </p:sp>
      <p:sp>
        <p:nvSpPr>
          <p:cNvPr id="54" name="Text Box 17"/>
          <p:cNvSpPr txBox="1">
            <a:spLocks noChangeArrowheads="1"/>
          </p:cNvSpPr>
          <p:nvPr/>
        </p:nvSpPr>
        <p:spPr bwMode="auto">
          <a:xfrm>
            <a:off x="6670675" y="1776413"/>
            <a:ext cx="1150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dist"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相交</a:t>
            </a:r>
          </a:p>
        </p:txBody>
      </p:sp>
      <p:graphicFrame>
        <p:nvGraphicFramePr>
          <p:cNvPr id="232455" name="Object 37"/>
          <p:cNvGraphicFramePr/>
          <p:nvPr/>
        </p:nvGraphicFramePr>
        <p:xfrm>
          <a:off x="5961063" y="1957387"/>
          <a:ext cx="914400" cy="148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81" r:id="rId3" imgW="130175" imgH="203200" progId="Equation.DSMT4">
                  <p:embed/>
                </p:oleObj>
              </mc:Choice>
              <mc:Fallback>
                <p:oleObj r:id="rId3" imgW="130175" imgH="203200" progId="Equation.DSMT4">
                  <p:embed/>
                  <p:pic>
                    <p:nvPicPr>
                      <p:cNvPr id="0" name="Object 3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1063" y="1957387"/>
                        <a:ext cx="914400" cy="1488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5401" y="1200151"/>
            <a:ext cx="199231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直线与圆的位置关系</a:t>
            </a:r>
          </a:p>
        </p:txBody>
      </p:sp>
      <p:sp>
        <p:nvSpPr>
          <p:cNvPr id="13318" name="Text Box 2"/>
          <p:cNvSpPr txBox="1">
            <a:spLocks noChangeArrowheads="1"/>
          </p:cNvSpPr>
          <p:nvPr/>
        </p:nvSpPr>
        <p:spPr bwMode="auto">
          <a:xfrm>
            <a:off x="1258888" y="2907507"/>
            <a:ext cx="2667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直线和圆相交</a:t>
            </a:r>
          </a:p>
        </p:txBody>
      </p:sp>
      <p:sp>
        <p:nvSpPr>
          <p:cNvPr id="78" name="Text Box 3"/>
          <p:cNvSpPr txBox="1">
            <a:spLocks noChangeArrowheads="1"/>
          </p:cNvSpPr>
          <p:nvPr/>
        </p:nvSpPr>
        <p:spPr bwMode="auto">
          <a:xfrm>
            <a:off x="4810125" y="2896791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d&lt; r</a:t>
            </a:r>
          </a:p>
        </p:txBody>
      </p:sp>
      <p:sp>
        <p:nvSpPr>
          <p:cNvPr id="13320" name="Text Box 4"/>
          <p:cNvSpPr txBox="1">
            <a:spLocks noChangeArrowheads="1"/>
          </p:cNvSpPr>
          <p:nvPr/>
        </p:nvSpPr>
        <p:spPr bwMode="auto">
          <a:xfrm>
            <a:off x="1214439" y="3374232"/>
            <a:ext cx="23574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直线和圆相切</a:t>
            </a:r>
          </a:p>
        </p:txBody>
      </p:sp>
      <p:sp>
        <p:nvSpPr>
          <p:cNvPr id="80" name="Text Box 5"/>
          <p:cNvSpPr txBox="1">
            <a:spLocks noChangeArrowheads="1"/>
          </p:cNvSpPr>
          <p:nvPr/>
        </p:nvSpPr>
        <p:spPr bwMode="auto">
          <a:xfrm>
            <a:off x="4810125" y="3327798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d= r</a:t>
            </a:r>
          </a:p>
        </p:txBody>
      </p:sp>
      <p:sp>
        <p:nvSpPr>
          <p:cNvPr id="13322" name="Text Box 6"/>
          <p:cNvSpPr txBox="1">
            <a:spLocks noChangeArrowheads="1"/>
          </p:cNvSpPr>
          <p:nvPr/>
        </p:nvSpPr>
        <p:spPr bwMode="auto">
          <a:xfrm>
            <a:off x="1187450" y="3806429"/>
            <a:ext cx="236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直线和圆相离</a:t>
            </a:r>
          </a:p>
        </p:txBody>
      </p:sp>
      <p:sp>
        <p:nvSpPr>
          <p:cNvPr id="94" name="Text Box 7"/>
          <p:cNvSpPr txBox="1">
            <a:spLocks noChangeArrowheads="1"/>
          </p:cNvSpPr>
          <p:nvPr/>
        </p:nvSpPr>
        <p:spPr bwMode="auto">
          <a:xfrm>
            <a:off x="4860925" y="3759994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d&gt; r</a:t>
            </a:r>
          </a:p>
        </p:txBody>
      </p:sp>
      <p:sp>
        <p:nvSpPr>
          <p:cNvPr id="141" name="Line 65"/>
          <p:cNvSpPr>
            <a:spLocks noChangeShapeType="1"/>
          </p:cNvSpPr>
          <p:nvPr/>
        </p:nvSpPr>
        <p:spPr bwMode="auto">
          <a:xfrm>
            <a:off x="4068764" y="3119438"/>
            <a:ext cx="7207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42" name="Line 66"/>
          <p:cNvSpPr>
            <a:spLocks noChangeShapeType="1"/>
          </p:cNvSpPr>
          <p:nvPr/>
        </p:nvSpPr>
        <p:spPr bwMode="auto">
          <a:xfrm flipH="1">
            <a:off x="3635375" y="3124200"/>
            <a:ext cx="8651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43" name="Line 67"/>
          <p:cNvSpPr>
            <a:spLocks noChangeShapeType="1"/>
          </p:cNvSpPr>
          <p:nvPr/>
        </p:nvSpPr>
        <p:spPr bwMode="auto">
          <a:xfrm>
            <a:off x="4022726" y="3558779"/>
            <a:ext cx="7207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44" name="Line 68"/>
          <p:cNvSpPr>
            <a:spLocks noChangeShapeType="1"/>
          </p:cNvSpPr>
          <p:nvPr/>
        </p:nvSpPr>
        <p:spPr bwMode="auto">
          <a:xfrm flipH="1">
            <a:off x="3563939" y="3555206"/>
            <a:ext cx="865187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45" name="Line 69"/>
          <p:cNvSpPr>
            <a:spLocks noChangeShapeType="1"/>
          </p:cNvSpPr>
          <p:nvPr/>
        </p:nvSpPr>
        <p:spPr bwMode="auto">
          <a:xfrm>
            <a:off x="4022726" y="4004072"/>
            <a:ext cx="7207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46" name="Line 70"/>
          <p:cNvSpPr>
            <a:spLocks noChangeShapeType="1"/>
          </p:cNvSpPr>
          <p:nvPr/>
        </p:nvSpPr>
        <p:spPr bwMode="auto">
          <a:xfrm flipH="1">
            <a:off x="3590925" y="4004072"/>
            <a:ext cx="8651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63538" y="2381250"/>
            <a:ext cx="81073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用圆心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O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到直线的距离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d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与圆的半径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r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的关系来区分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: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32014" y="850107"/>
            <a:ext cx="34956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直线与圆没有公共点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89151" y="1316831"/>
            <a:ext cx="4479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直线与圆有唯一公共点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065339" y="1766888"/>
            <a:ext cx="38814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直线与圆有两个公共点</a:t>
            </a:r>
          </a:p>
        </p:txBody>
      </p:sp>
      <p:sp>
        <p:nvSpPr>
          <p:cNvPr id="7" name="Line 65"/>
          <p:cNvSpPr>
            <a:spLocks noChangeShapeType="1"/>
          </p:cNvSpPr>
          <p:nvPr/>
        </p:nvSpPr>
        <p:spPr bwMode="auto">
          <a:xfrm>
            <a:off x="5718176" y="1025129"/>
            <a:ext cx="7207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9" name="Line 67"/>
          <p:cNvSpPr>
            <a:spLocks noChangeShapeType="1"/>
          </p:cNvSpPr>
          <p:nvPr/>
        </p:nvSpPr>
        <p:spPr bwMode="auto">
          <a:xfrm>
            <a:off x="5727701" y="1501378"/>
            <a:ext cx="7207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1" name="Line 69"/>
          <p:cNvSpPr>
            <a:spLocks noChangeShapeType="1"/>
          </p:cNvSpPr>
          <p:nvPr/>
        </p:nvSpPr>
        <p:spPr bwMode="auto">
          <a:xfrm>
            <a:off x="5943601" y="1946672"/>
            <a:ext cx="7207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bldLvl="0" animBg="1"/>
      <p:bldP spid="52" grpId="0" bldLvl="0"/>
      <p:bldP spid="53" grpId="0" bldLvl="0"/>
      <p:bldP spid="54" grpId="0" bldLvl="0"/>
      <p:bldP spid="5136" grpId="0" bldLvl="0"/>
      <p:bldP spid="13318" grpId="0"/>
      <p:bldP spid="78" grpId="0"/>
      <p:bldP spid="13320" grpId="0"/>
      <p:bldP spid="80" grpId="0"/>
      <p:bldP spid="13322" grpId="0"/>
      <p:bldP spid="94" grpId="0"/>
      <p:bldP spid="2" grpId="0"/>
      <p:bldP spid="4" grpId="0"/>
      <p:bldP spid="5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2" name="TextBox 50"/>
          <p:cNvSpPr txBox="1">
            <a:spLocks noChangeArrowheads="1"/>
          </p:cNvSpPr>
          <p:nvPr/>
        </p:nvSpPr>
        <p:spPr bwMode="auto">
          <a:xfrm>
            <a:off x="1" y="2619376"/>
            <a:ext cx="13303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dist"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切线的</a:t>
            </a:r>
          </a:p>
          <a:p>
            <a:pPr algn="dist"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性质</a:t>
            </a:r>
          </a:p>
        </p:txBody>
      </p:sp>
      <p:sp>
        <p:nvSpPr>
          <p:cNvPr id="20504" name="左大括号 55"/>
          <p:cNvSpPr/>
          <p:nvPr/>
        </p:nvSpPr>
        <p:spPr bwMode="auto">
          <a:xfrm>
            <a:off x="1336676" y="1809751"/>
            <a:ext cx="144463" cy="2327672"/>
          </a:xfrm>
          <a:prstGeom prst="leftBrace">
            <a:avLst>
              <a:gd name="adj1" fmla="val 7360"/>
              <a:gd name="adj2" fmla="val 50000"/>
            </a:avLst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 sz="2800"/>
          </a:p>
        </p:txBody>
      </p:sp>
      <p:sp>
        <p:nvSpPr>
          <p:cNvPr id="20505" name="TextBox 56"/>
          <p:cNvSpPr txBox="1">
            <a:spLocks noChangeArrowheads="1"/>
          </p:cNvSpPr>
          <p:nvPr/>
        </p:nvSpPr>
        <p:spPr bwMode="auto">
          <a:xfrm>
            <a:off x="1450976" y="2778919"/>
            <a:ext cx="21828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dist"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有</a:t>
            </a:r>
            <a:r>
              <a:rPr lang="en-US" altLang="zh-CN" sz="28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个公共点</a:t>
            </a:r>
          </a:p>
        </p:txBody>
      </p:sp>
      <p:sp>
        <p:nvSpPr>
          <p:cNvPr id="20506" name="TextBox 57"/>
          <p:cNvSpPr txBox="1">
            <a:spLocks noChangeArrowheads="1"/>
          </p:cNvSpPr>
          <p:nvPr/>
        </p:nvSpPr>
        <p:spPr bwMode="auto">
          <a:xfrm>
            <a:off x="1450975" y="3749279"/>
            <a:ext cx="9413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dist">
              <a:buFont typeface="Arial" panose="020B0604020202020204" pitchFamily="34" charset="0"/>
              <a:buNone/>
            </a:pPr>
            <a:r>
              <a:rPr lang="en-US" altLang="zh-CN" sz="2800" b="1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8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b="1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endParaRPr lang="en-US" altLang="zh-CN" sz="2800" i="1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509" name="TextBox 61"/>
          <p:cNvSpPr txBox="1">
            <a:spLocks noChangeArrowheads="1"/>
          </p:cNvSpPr>
          <p:nvPr/>
        </p:nvSpPr>
        <p:spPr bwMode="auto">
          <a:xfrm>
            <a:off x="3633789" y="1085850"/>
            <a:ext cx="2141537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圆的切线</a:t>
            </a:r>
            <a:r>
              <a:rPr lang="zh-CN" altLang="en-US" sz="280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垂直</a:t>
            </a:r>
            <a:r>
              <a:rPr lang="zh-CN" altLang="en-US" sz="28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于经过切点的半径</a:t>
            </a:r>
          </a:p>
        </p:txBody>
      </p:sp>
      <p:sp>
        <p:nvSpPr>
          <p:cNvPr id="20510" name="右箭头 62"/>
          <p:cNvSpPr>
            <a:spLocks noChangeArrowheads="1"/>
          </p:cNvSpPr>
          <p:nvPr/>
        </p:nvSpPr>
        <p:spPr bwMode="auto">
          <a:xfrm>
            <a:off x="3249613" y="1827610"/>
            <a:ext cx="215900" cy="108347"/>
          </a:xfrm>
          <a:prstGeom prst="rightArrow">
            <a:avLst>
              <a:gd name="adj1" fmla="val 50000"/>
              <a:gd name="adj2" fmla="val 49699"/>
            </a:avLst>
          </a:prstGeom>
          <a:noFill/>
          <a:ln w="9525">
            <a:solidFill>
              <a:srgbClr val="000099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000099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 sz="2800"/>
          </a:p>
        </p:txBody>
      </p:sp>
      <p:sp>
        <p:nvSpPr>
          <p:cNvPr id="20511" name="右箭头 63"/>
          <p:cNvSpPr>
            <a:spLocks noChangeArrowheads="1"/>
          </p:cNvSpPr>
          <p:nvPr/>
        </p:nvSpPr>
        <p:spPr bwMode="auto">
          <a:xfrm>
            <a:off x="5868988" y="1720453"/>
            <a:ext cx="215900" cy="108347"/>
          </a:xfrm>
          <a:prstGeom prst="rightArrow">
            <a:avLst>
              <a:gd name="adj1" fmla="val 50000"/>
              <a:gd name="adj2" fmla="val 49699"/>
            </a:avLst>
          </a:prstGeom>
          <a:noFill/>
          <a:ln w="9525">
            <a:solidFill>
              <a:srgbClr val="000099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000099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 sz="2800"/>
          </a:p>
        </p:txBody>
      </p:sp>
      <p:sp>
        <p:nvSpPr>
          <p:cNvPr id="20512" name="TextBox 64"/>
          <p:cNvSpPr txBox="1">
            <a:spLocks noChangeArrowheads="1"/>
          </p:cNvSpPr>
          <p:nvPr/>
        </p:nvSpPr>
        <p:spPr bwMode="auto">
          <a:xfrm>
            <a:off x="6084889" y="810816"/>
            <a:ext cx="300672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595959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kumimoji="1" lang="zh-CN" altLang="en-US" sz="2800" dirty="0">
                <a:solidFill>
                  <a:schemeClr val="accent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有切线时常用辅助线添加方法： </a:t>
            </a:r>
            <a:endParaRPr kumimoji="1" lang="en-US" altLang="zh-CN" sz="2800" dirty="0">
              <a:solidFill>
                <a:schemeClr val="accent4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kumimoji="1" lang="zh-CN" altLang="en-US" sz="28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见切线，连切点，得垂直</a:t>
            </a:r>
            <a:r>
              <a:rPr kumimoji="1" lang="en-US" altLang="zh-CN" sz="28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0507" name="TextBox 58"/>
          <p:cNvSpPr txBox="1">
            <a:spLocks noChangeArrowheads="1"/>
          </p:cNvSpPr>
          <p:nvPr/>
        </p:nvSpPr>
        <p:spPr bwMode="auto">
          <a:xfrm>
            <a:off x="1522414" y="1733550"/>
            <a:ext cx="16144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dist"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性质定理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2" grpId="0" bldLvl="0"/>
      <p:bldP spid="20504" grpId="0" bldLvl="0" animBg="1"/>
      <p:bldP spid="20505" grpId="0" bldLvl="0"/>
      <p:bldP spid="20506" grpId="0" bldLvl="0"/>
      <p:bldP spid="20509" grpId="0" bldLvl="0"/>
      <p:bldP spid="20510" grpId="0" bldLvl="0" animBg="1"/>
      <p:bldP spid="20511" grpId="0" bldLvl="0" animBg="1"/>
      <p:bldP spid="20512" grpId="0" bldLvl="0"/>
      <p:bldP spid="20507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427038" y="782777"/>
            <a:ext cx="8202612" cy="2031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sz="280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问题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80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如果我们把太阳看成一个圆，地平线看成一条直线，那你能根据直线和圆的公共点个数想象一下，直线和圆有几种位置关系吗？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" name="Group 23"/>
          <p:cNvGrpSpPr/>
          <p:nvPr/>
        </p:nvGrpSpPr>
        <p:grpSpPr bwMode="auto">
          <a:xfrm>
            <a:off x="709613" y="2842023"/>
            <a:ext cx="2665412" cy="1458515"/>
            <a:chOff x="2064" y="2160"/>
            <a:chExt cx="1679" cy="1225"/>
          </a:xfrm>
        </p:grpSpPr>
        <p:pic>
          <p:nvPicPr>
            <p:cNvPr id="203780" name="Picture 5" descr="891016002h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064" y="2160"/>
              <a:ext cx="1679" cy="1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3781" name="Line 19"/>
            <p:cNvSpPr>
              <a:spLocks noChangeShapeType="1"/>
            </p:cNvSpPr>
            <p:nvPr/>
          </p:nvSpPr>
          <p:spPr bwMode="auto">
            <a:xfrm flipV="1">
              <a:off x="2064" y="2523"/>
              <a:ext cx="1633" cy="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grpSp>
        <p:nvGrpSpPr>
          <p:cNvPr id="3" name="组合 55"/>
          <p:cNvGrpSpPr/>
          <p:nvPr/>
        </p:nvGrpSpPr>
        <p:grpSpPr bwMode="auto">
          <a:xfrm>
            <a:off x="6037264" y="2842022"/>
            <a:ext cx="2638425" cy="1457325"/>
            <a:chOff x="6037420" y="3789040"/>
            <a:chExt cx="2639036" cy="1944216"/>
          </a:xfrm>
        </p:grpSpPr>
        <p:pic>
          <p:nvPicPr>
            <p:cNvPr id="203783" name="Picture 3" descr="883554004i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037420" y="3789040"/>
              <a:ext cx="2592387" cy="1944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3784" name="Line 20"/>
            <p:cNvSpPr>
              <a:spLocks noChangeShapeType="1"/>
            </p:cNvSpPr>
            <p:nvPr/>
          </p:nvSpPr>
          <p:spPr bwMode="auto">
            <a:xfrm>
              <a:off x="6084069" y="4825200"/>
              <a:ext cx="259238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grpSp>
        <p:nvGrpSpPr>
          <p:cNvPr id="4" name="Group 22"/>
          <p:cNvGrpSpPr/>
          <p:nvPr/>
        </p:nvGrpSpPr>
        <p:grpSpPr bwMode="auto">
          <a:xfrm>
            <a:off x="3365500" y="2842023"/>
            <a:ext cx="2673350" cy="1458515"/>
            <a:chOff x="244" y="2160"/>
            <a:chExt cx="1684" cy="1225"/>
          </a:xfrm>
        </p:grpSpPr>
        <p:pic>
          <p:nvPicPr>
            <p:cNvPr id="203786" name="Picture 4" descr="501503001a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49" y="2160"/>
              <a:ext cx="1679" cy="1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3787" name="Line 18"/>
            <p:cNvSpPr>
              <a:spLocks noChangeShapeType="1"/>
            </p:cNvSpPr>
            <p:nvPr/>
          </p:nvSpPr>
          <p:spPr bwMode="auto">
            <a:xfrm>
              <a:off x="244" y="2887"/>
              <a:ext cx="1678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55" name="Oval 21"/>
            <p:cNvSpPr>
              <a:spLocks noChangeArrowheads="1"/>
            </p:cNvSpPr>
            <p:nvPr/>
          </p:nvSpPr>
          <p:spPr bwMode="auto">
            <a:xfrm>
              <a:off x="793" y="2568"/>
              <a:ext cx="363" cy="318"/>
            </a:xfrm>
            <a:prstGeom prst="ellipse">
              <a:avLst/>
            </a:prstGeom>
            <a:gradFill rotWithShape="1">
              <a:gsLst>
                <a:gs pos="0">
                  <a:srgbClr val="FFF200"/>
                </a:gs>
                <a:gs pos="45000">
                  <a:srgbClr val="FF7A00">
                    <a:alpha val="86500"/>
                  </a:srgbClr>
                </a:gs>
                <a:gs pos="70000">
                  <a:srgbClr val="FF0300">
                    <a:alpha val="79000"/>
                  </a:srgbClr>
                </a:gs>
                <a:gs pos="100000">
                  <a:srgbClr val="4D0808">
                    <a:alpha val="70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folHlink"/>
              </a:solidFill>
              <a:round/>
            </a:ln>
            <a:effectLst/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</p:grpSp>
      <p:sp>
        <p:nvSpPr>
          <p:cNvPr id="203789" name="矩形 80"/>
          <p:cNvSpPr>
            <a:spLocks noChangeArrowheads="1"/>
          </p:cNvSpPr>
          <p:nvPr/>
        </p:nvSpPr>
        <p:spPr bwMode="auto">
          <a:xfrm>
            <a:off x="68263" y="21431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  <p:grpSp>
        <p:nvGrpSpPr>
          <p:cNvPr id="203790" name="组合 6147"/>
          <p:cNvGrpSpPr/>
          <p:nvPr/>
        </p:nvGrpSpPr>
        <p:grpSpPr bwMode="auto">
          <a:xfrm>
            <a:off x="325439" y="304800"/>
            <a:ext cx="6486497" cy="800976"/>
            <a:chOff x="0" y="0"/>
            <a:chExt cx="10220" cy="1680"/>
          </a:xfrm>
        </p:grpSpPr>
        <p:sp>
          <p:nvSpPr>
            <p:cNvPr id="203791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3792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3793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 sz="32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03794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9343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用定义判断直线与圆的位置关系</a:t>
              </a:r>
            </a:p>
          </p:txBody>
        </p:sp>
        <p:sp>
          <p:nvSpPr>
            <p:cNvPr id="203795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extBox 35"/>
          <p:cNvSpPr txBox="1">
            <a:spLocks noChangeArrowheads="1"/>
          </p:cNvSpPr>
          <p:nvPr/>
        </p:nvSpPr>
        <p:spPr bwMode="auto">
          <a:xfrm>
            <a:off x="331789" y="408385"/>
            <a:ext cx="8243887" cy="233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zh-CN" sz="2800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800" b="1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请同学在纸上画一条直线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，把硬币的边缘看作圆，在纸上移动硬币，你能发现直线和圆的公共点个数的变化情况吗？公共点个数最少时有几个？最多时有几个？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31" name="Picture 6" descr="4345141_141948025603_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4075" y="3489723"/>
            <a:ext cx="1944688" cy="1202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Line 7"/>
          <p:cNvSpPr>
            <a:spLocks noChangeShapeType="1"/>
          </p:cNvSpPr>
          <p:nvPr/>
        </p:nvSpPr>
        <p:spPr bwMode="auto">
          <a:xfrm>
            <a:off x="3490913" y="2247900"/>
            <a:ext cx="2305050" cy="2052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pic>
        <p:nvPicPr>
          <p:cNvPr id="33" name="Picture 8" descr="4345141_141948025603_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25775" y="3021807"/>
            <a:ext cx="1944688" cy="1175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9"/>
          <p:cNvSpPr>
            <a:spLocks noChangeArrowheads="1"/>
          </p:cNvSpPr>
          <p:nvPr/>
        </p:nvSpPr>
        <p:spPr bwMode="auto">
          <a:xfrm>
            <a:off x="4460875" y="3134916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66"/>
                </a:solidFill>
              </a:rPr>
              <a:t>●</a:t>
            </a:r>
          </a:p>
        </p:txBody>
      </p:sp>
      <p:pic>
        <p:nvPicPr>
          <p:cNvPr id="35" name="Picture 10" descr="4345141_141948025603_2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3839" y="2477692"/>
            <a:ext cx="1944687" cy="1193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Rectangle 11"/>
          <p:cNvSpPr>
            <a:spLocks noChangeArrowheads="1"/>
          </p:cNvSpPr>
          <p:nvPr/>
        </p:nvSpPr>
        <p:spPr bwMode="auto">
          <a:xfrm>
            <a:off x="4883150" y="3513535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66"/>
                </a:solidFill>
              </a:rPr>
              <a:t>●</a:t>
            </a:r>
          </a:p>
        </p:txBody>
      </p:sp>
      <p:sp>
        <p:nvSpPr>
          <p:cNvPr id="37" name="Rectangle 12"/>
          <p:cNvSpPr>
            <a:spLocks noChangeArrowheads="1"/>
          </p:cNvSpPr>
          <p:nvPr/>
        </p:nvSpPr>
        <p:spPr bwMode="auto">
          <a:xfrm>
            <a:off x="3995738" y="2733675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66"/>
                </a:solidFill>
              </a:rPr>
              <a:t>●</a:t>
            </a:r>
          </a:p>
        </p:txBody>
      </p:sp>
      <p:sp>
        <p:nvSpPr>
          <p:cNvPr id="38" name="Text Box 13"/>
          <p:cNvSpPr txBox="1">
            <a:spLocks noChangeArrowheads="1"/>
          </p:cNvSpPr>
          <p:nvPr/>
        </p:nvSpPr>
        <p:spPr bwMode="auto">
          <a:xfrm>
            <a:off x="5795963" y="4119563"/>
            <a:ext cx="792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i="1">
                <a:latin typeface="Times New Roman" panose="02020603050405020304" pitchFamily="18" charset="0"/>
              </a:rPr>
              <a:t>l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076825" y="1869281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308850" y="1869281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0.09844 -0.0900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00" y="-4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咚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093 L 0.10955 -0.1039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0" y="-510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咚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咚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0.15764 -0.1469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36" grpId="0"/>
      <p:bldP spid="36" grpId="1"/>
      <p:bldP spid="37" grpId="0"/>
      <p:bldP spid="37" grpId="1"/>
      <p:bldP spid="38" grpId="0"/>
      <p:bldP spid="39" grpId="0" bldLvl="0"/>
      <p:bldP spid="40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Group 60"/>
          <p:cNvGraphicFramePr>
            <a:graphicFrameLocks noGrp="1"/>
          </p:cNvGraphicFramePr>
          <p:nvPr/>
        </p:nvGraphicFramePr>
        <p:xfrm>
          <a:off x="447675" y="806053"/>
          <a:ext cx="8458200" cy="3493813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6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2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2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直线与圆的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位置关系</a:t>
                      </a:r>
                    </a:p>
                  </a:txBody>
                  <a:tcPr marL="91432" marR="91432" marT="34281" marB="3428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    </a:t>
                      </a:r>
                    </a:p>
                  </a:txBody>
                  <a:tcPr marL="89992" marR="89992" marT="35090" marB="35090" anchor="ctr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    </a:t>
                      </a:r>
                    </a:p>
                  </a:txBody>
                  <a:tcPr marL="89992" marR="89992" marT="35090" marB="35090" anchor="ctr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     </a:t>
                      </a:r>
                    </a:p>
                  </a:txBody>
                  <a:tcPr marL="89992" marR="89992" marT="35090" marB="35090" anchor="ctr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0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图形</a:t>
                      </a:r>
                    </a:p>
                    <a:p>
                      <a:pPr marL="0" marR="0" lvl="0" indent="0" algn="ctr" defTabSz="914400" rtl="0" eaLnBrk="1" fontAlgn="ctr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32" marR="91432" marT="34281" marB="3428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        </a:t>
                      </a:r>
                    </a:p>
                  </a:txBody>
                  <a:tcPr marL="91432" marR="91432" marT="34281" marB="34281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        </a:t>
                      </a:r>
                    </a:p>
                  </a:txBody>
                  <a:tcPr marL="91432" marR="91432" marT="34281" marB="34281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         </a:t>
                      </a:r>
                    </a:p>
                  </a:txBody>
                  <a:tcPr marL="91432" marR="91432" marT="34281" marB="34281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21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公共点个数</a:t>
                      </a:r>
                    </a:p>
                  </a:txBody>
                  <a:tcPr marL="89992" marR="89992" marT="35090" marB="3509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     </a:t>
                      </a:r>
                    </a:p>
                  </a:txBody>
                  <a:tcPr marL="91432" marR="91432" marT="34281" marB="34281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     </a:t>
                      </a:r>
                    </a:p>
                  </a:txBody>
                  <a:tcPr marL="91432" marR="91432" marT="34281" marB="34281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32" marR="91432" marT="34281" marB="34281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2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公共点名称</a:t>
                      </a:r>
                    </a:p>
                  </a:txBody>
                  <a:tcPr marL="89992" marR="89992" marT="35090" marB="3509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     </a:t>
                      </a:r>
                    </a:p>
                  </a:txBody>
                  <a:tcPr marL="91432" marR="91432" marT="34281" marB="34281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     </a:t>
                      </a:r>
                    </a:p>
                  </a:txBody>
                  <a:tcPr marL="91432" marR="91432" marT="34281" marB="34281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32" marR="91432" marT="34281" marB="34281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9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直线名称</a:t>
                      </a:r>
                    </a:p>
                  </a:txBody>
                  <a:tcPr marL="89992" marR="89992" marT="35090" marB="3509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32" marR="91432" marT="34281" marB="34281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32" marR="91432" marT="34281" marB="34281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32" marR="91432" marT="34281" marB="34281" horzOverflow="overflow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7253288" y="3212307"/>
            <a:ext cx="1143000" cy="52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</a:t>
            </a:r>
          </a:p>
        </p:txBody>
      </p:sp>
      <p:sp>
        <p:nvSpPr>
          <p:cNvPr id="47" name="Text Box 41"/>
          <p:cNvSpPr txBox="1">
            <a:spLocks noChangeArrowheads="1"/>
          </p:cNvSpPr>
          <p:nvPr/>
        </p:nvSpPr>
        <p:spPr bwMode="auto">
          <a:xfrm>
            <a:off x="7127875" y="3540919"/>
            <a:ext cx="1295400" cy="52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交点</a:t>
            </a:r>
          </a:p>
        </p:txBody>
      </p:sp>
      <p:sp>
        <p:nvSpPr>
          <p:cNvPr id="48" name="Text Box 42"/>
          <p:cNvSpPr txBox="1">
            <a:spLocks noChangeArrowheads="1"/>
          </p:cNvSpPr>
          <p:nvPr/>
        </p:nvSpPr>
        <p:spPr bwMode="auto">
          <a:xfrm>
            <a:off x="7162800" y="3907632"/>
            <a:ext cx="1066800" cy="52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割线</a:t>
            </a:r>
          </a:p>
        </p:txBody>
      </p:sp>
      <p:sp>
        <p:nvSpPr>
          <p:cNvPr id="49" name="Text Box 43"/>
          <p:cNvSpPr txBox="1">
            <a:spLocks noChangeArrowheads="1"/>
          </p:cNvSpPr>
          <p:nvPr/>
        </p:nvSpPr>
        <p:spPr bwMode="auto">
          <a:xfrm>
            <a:off x="5424488" y="3212307"/>
            <a:ext cx="1143000" cy="52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</a:t>
            </a:r>
          </a:p>
        </p:txBody>
      </p:sp>
      <p:sp>
        <p:nvSpPr>
          <p:cNvPr id="50" name="Text Box 44"/>
          <p:cNvSpPr txBox="1">
            <a:spLocks noChangeArrowheads="1"/>
          </p:cNvSpPr>
          <p:nvPr/>
        </p:nvSpPr>
        <p:spPr bwMode="auto">
          <a:xfrm>
            <a:off x="5324475" y="3537348"/>
            <a:ext cx="1219200" cy="52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切点</a:t>
            </a:r>
          </a:p>
        </p:txBody>
      </p:sp>
      <p:sp>
        <p:nvSpPr>
          <p:cNvPr id="51" name="Text Box 45"/>
          <p:cNvSpPr txBox="1">
            <a:spLocks noChangeArrowheads="1"/>
          </p:cNvSpPr>
          <p:nvPr/>
        </p:nvSpPr>
        <p:spPr bwMode="auto">
          <a:xfrm>
            <a:off x="5341938" y="3907632"/>
            <a:ext cx="1143000" cy="52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切线</a:t>
            </a:r>
          </a:p>
        </p:txBody>
      </p:sp>
      <p:sp>
        <p:nvSpPr>
          <p:cNvPr id="52" name="Line 46"/>
          <p:cNvSpPr>
            <a:spLocks noChangeShapeType="1"/>
          </p:cNvSpPr>
          <p:nvPr/>
        </p:nvSpPr>
        <p:spPr bwMode="auto">
          <a:xfrm flipV="1">
            <a:off x="2762250" y="3559969"/>
            <a:ext cx="2025650" cy="3226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53" name="Line 47"/>
          <p:cNvSpPr>
            <a:spLocks noChangeShapeType="1"/>
          </p:cNvSpPr>
          <p:nvPr/>
        </p:nvSpPr>
        <p:spPr bwMode="auto">
          <a:xfrm flipV="1">
            <a:off x="2762250" y="3926682"/>
            <a:ext cx="2016125" cy="3500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54" name="Text Box 51"/>
          <p:cNvSpPr txBox="1">
            <a:spLocks noChangeArrowheads="1"/>
          </p:cNvSpPr>
          <p:nvPr/>
        </p:nvSpPr>
        <p:spPr bwMode="auto">
          <a:xfrm>
            <a:off x="3122613" y="3219450"/>
            <a:ext cx="1295400" cy="52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</a:t>
            </a:r>
          </a:p>
        </p:txBody>
      </p:sp>
      <p:pic>
        <p:nvPicPr>
          <p:cNvPr id="55" name="Picture 5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33688" y="1940719"/>
            <a:ext cx="1871662" cy="1145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5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49813" y="1930003"/>
            <a:ext cx="1873250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5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34188" y="1882379"/>
            <a:ext cx="2051050" cy="973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Rectangle 67"/>
          <p:cNvSpPr>
            <a:spLocks noChangeArrowheads="1"/>
          </p:cNvSpPr>
          <p:nvPr/>
        </p:nvSpPr>
        <p:spPr bwMode="auto">
          <a:xfrm>
            <a:off x="3338513" y="919163"/>
            <a:ext cx="9028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相离</a:t>
            </a:r>
          </a:p>
        </p:txBody>
      </p:sp>
      <p:sp>
        <p:nvSpPr>
          <p:cNvPr id="61" name="Rectangle 68"/>
          <p:cNvSpPr>
            <a:spLocks noChangeArrowheads="1"/>
          </p:cNvSpPr>
          <p:nvPr/>
        </p:nvSpPr>
        <p:spPr bwMode="auto">
          <a:xfrm>
            <a:off x="5426075" y="898923"/>
            <a:ext cx="9028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相切</a:t>
            </a:r>
          </a:p>
        </p:txBody>
      </p:sp>
      <p:sp>
        <p:nvSpPr>
          <p:cNvPr id="62" name="Rectangle 69"/>
          <p:cNvSpPr>
            <a:spLocks noChangeArrowheads="1"/>
          </p:cNvSpPr>
          <p:nvPr/>
        </p:nvSpPr>
        <p:spPr bwMode="auto">
          <a:xfrm>
            <a:off x="7370763" y="878682"/>
            <a:ext cx="9028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相交</a:t>
            </a:r>
          </a:p>
        </p:txBody>
      </p:sp>
      <p:sp>
        <p:nvSpPr>
          <p:cNvPr id="63" name="Text Box 71"/>
          <p:cNvSpPr txBox="1">
            <a:spLocks noChangeArrowheads="1"/>
          </p:cNvSpPr>
          <p:nvPr/>
        </p:nvSpPr>
        <p:spPr bwMode="auto">
          <a:xfrm>
            <a:off x="1363663" y="4421982"/>
            <a:ext cx="1903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位置关系</a:t>
            </a:r>
          </a:p>
        </p:txBody>
      </p:sp>
      <p:sp>
        <p:nvSpPr>
          <p:cNvPr id="64" name="Text Box 72"/>
          <p:cNvSpPr txBox="1">
            <a:spLocks noChangeArrowheads="1"/>
          </p:cNvSpPr>
          <p:nvPr/>
        </p:nvSpPr>
        <p:spPr bwMode="auto">
          <a:xfrm>
            <a:off x="4591050" y="4408885"/>
            <a:ext cx="26812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公共点个数</a:t>
            </a:r>
          </a:p>
        </p:txBody>
      </p:sp>
      <p:sp>
        <p:nvSpPr>
          <p:cNvPr id="65" name="AutoShape 73"/>
          <p:cNvSpPr>
            <a:spLocks noChangeArrowheads="1"/>
          </p:cNvSpPr>
          <p:nvPr/>
        </p:nvSpPr>
        <p:spPr bwMode="auto">
          <a:xfrm>
            <a:off x="3482976" y="4486275"/>
            <a:ext cx="792163" cy="216694"/>
          </a:xfrm>
          <a:prstGeom prst="leftRightArrow">
            <a:avLst>
              <a:gd name="adj1" fmla="val 50000"/>
              <a:gd name="adj2" fmla="val 54632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EB2A03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800">
              <a:solidFill>
                <a:srgbClr val="FF0000"/>
              </a:solidFill>
            </a:endParaRPr>
          </a:p>
        </p:txBody>
      </p:sp>
      <p:sp>
        <p:nvSpPr>
          <p:cNvPr id="205876" name="圆角矩形 31"/>
          <p:cNvSpPr>
            <a:spLocks noChangeArrowheads="1"/>
          </p:cNvSpPr>
          <p:nvPr/>
        </p:nvSpPr>
        <p:spPr bwMode="auto">
          <a:xfrm>
            <a:off x="323850" y="359569"/>
            <a:ext cx="1487488" cy="359569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填一填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  <p:bldP spid="50" grpId="0"/>
      <p:bldP spid="51" grpId="0"/>
      <p:bldP spid="54" grpId="0"/>
      <p:bldP spid="59" grpId="0"/>
      <p:bldP spid="61" grpId="0"/>
      <p:bldP spid="62" grpId="0"/>
      <p:bldP spid="63" grpId="0"/>
      <p:bldP spid="64" grpId="0"/>
      <p:bldP spid="65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1085"/>
          <p:cNvSpPr txBox="1">
            <a:spLocks noChangeArrowheads="1"/>
          </p:cNvSpPr>
          <p:nvPr/>
        </p:nvSpPr>
        <p:spPr bwMode="auto">
          <a:xfrm>
            <a:off x="560389" y="1171576"/>
            <a:ext cx="8023225" cy="1772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228B8B"/>
                </a:solidFill>
                <a:prstDash val="sysDash"/>
                <a:rou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直线和圆有唯一的公共点（即直线和圆相切）时，这条直线叫做</a:t>
            </a:r>
            <a:r>
              <a:rPr lang="zh-CN" altLang="en-US" sz="28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圆的切线（如图直线</a:t>
            </a:r>
            <a:r>
              <a:rPr lang="en-US" altLang="zh-CN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8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，这个唯一的公共点叫做</a:t>
            </a:r>
            <a:r>
              <a:rPr lang="zh-CN" altLang="en-US" sz="28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切点（如图点</a:t>
            </a:r>
            <a:r>
              <a:rPr lang="en-US" altLang="zh-CN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06851" name="组合 71"/>
          <p:cNvGrpSpPr/>
          <p:nvPr/>
        </p:nvGrpSpPr>
        <p:grpSpPr bwMode="auto">
          <a:xfrm>
            <a:off x="5784851" y="2945607"/>
            <a:ext cx="2314576" cy="1332310"/>
            <a:chOff x="5651966" y="4581626"/>
            <a:chExt cx="2314576" cy="1776413"/>
          </a:xfrm>
        </p:grpSpPr>
        <p:grpSp>
          <p:nvGrpSpPr>
            <p:cNvPr id="206852" name="Group 62"/>
            <p:cNvGrpSpPr/>
            <p:nvPr/>
          </p:nvGrpSpPr>
          <p:grpSpPr bwMode="auto">
            <a:xfrm>
              <a:off x="5651966" y="4581626"/>
              <a:ext cx="2314576" cy="1776413"/>
              <a:chOff x="2863" y="2058"/>
              <a:chExt cx="1458" cy="1119"/>
            </a:xfrm>
          </p:grpSpPr>
          <p:sp>
            <p:nvSpPr>
              <p:cNvPr id="206853" name="Oval 51"/>
              <p:cNvSpPr>
                <a:spLocks noChangeArrowheads="1"/>
              </p:cNvSpPr>
              <p:nvPr/>
            </p:nvSpPr>
            <p:spPr bwMode="auto">
              <a:xfrm>
                <a:off x="3107" y="2058"/>
                <a:ext cx="799" cy="76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06854" name="Line 52"/>
              <p:cNvSpPr>
                <a:spLocks noChangeShapeType="1"/>
              </p:cNvSpPr>
              <p:nvPr/>
            </p:nvSpPr>
            <p:spPr bwMode="auto">
              <a:xfrm>
                <a:off x="2863" y="2818"/>
                <a:ext cx="1270" cy="0"/>
              </a:xfrm>
              <a:prstGeom prst="line">
                <a:avLst/>
              </a:prstGeom>
              <a:noFill/>
              <a:ln w="25400">
                <a:solidFill>
                  <a:srgbClr val="00009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06855" name="Text Box 55"/>
              <p:cNvSpPr txBox="1">
                <a:spLocks noChangeArrowheads="1"/>
              </p:cNvSpPr>
              <p:nvPr/>
            </p:nvSpPr>
            <p:spPr bwMode="auto">
              <a:xfrm>
                <a:off x="3454" y="2738"/>
                <a:ext cx="267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 i="1">
                    <a:latin typeface="Times New Roman" panose="02020603050405020304" pitchFamily="18" charset="0"/>
                    <a:ea typeface="楷体_GB2312" pitchFamily="49" charset="-122"/>
                  </a:rPr>
                  <a:t>A</a:t>
                </a:r>
              </a:p>
            </p:txBody>
          </p:sp>
          <p:sp>
            <p:nvSpPr>
              <p:cNvPr id="206856" name="Text Box 56"/>
              <p:cNvSpPr txBox="1">
                <a:spLocks noChangeArrowheads="1"/>
              </p:cNvSpPr>
              <p:nvPr/>
            </p:nvSpPr>
            <p:spPr bwMode="auto">
              <a:xfrm>
                <a:off x="4142" y="2647"/>
                <a:ext cx="179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 i="1">
                    <a:solidFill>
                      <a:srgbClr val="000099"/>
                    </a:solidFill>
                    <a:latin typeface="Times New Roman" panose="02020603050405020304" pitchFamily="18" charset="0"/>
                    <a:ea typeface="楷体_GB2312" pitchFamily="49" charset="-122"/>
                  </a:rPr>
                  <a:t>l</a:t>
                </a:r>
              </a:p>
            </p:txBody>
          </p:sp>
          <p:sp>
            <p:nvSpPr>
              <p:cNvPr id="206857" name="Line 57"/>
              <p:cNvSpPr>
                <a:spLocks noChangeShapeType="1"/>
              </p:cNvSpPr>
              <p:nvPr/>
            </p:nvSpPr>
            <p:spPr bwMode="auto">
              <a:xfrm>
                <a:off x="3515" y="2466"/>
                <a:ext cx="0" cy="35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06858" name="Text Box 59"/>
              <p:cNvSpPr txBox="1">
                <a:spLocks noChangeArrowheads="1"/>
              </p:cNvSpPr>
              <p:nvPr/>
            </p:nvSpPr>
            <p:spPr bwMode="auto">
              <a:xfrm>
                <a:off x="3464" y="2239"/>
                <a:ext cx="227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 i="1">
                    <a:latin typeface="Times New Roman" panose="02020603050405020304" pitchFamily="18" charset="0"/>
                    <a:ea typeface="楷体_GB2312" pitchFamily="49" charset="-122"/>
                  </a:rPr>
                  <a:t>O</a:t>
                </a:r>
              </a:p>
            </p:txBody>
          </p:sp>
        </p:grpSp>
        <p:sp>
          <p:nvSpPr>
            <p:cNvPr id="206859" name="Oval 30"/>
            <p:cNvSpPr>
              <a:spLocks noChangeArrowheads="1"/>
            </p:cNvSpPr>
            <p:nvPr/>
          </p:nvSpPr>
          <p:spPr bwMode="auto">
            <a:xfrm>
              <a:off x="6632614" y="5147330"/>
              <a:ext cx="101541" cy="9717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6860" name="Oval 30"/>
            <p:cNvSpPr>
              <a:spLocks noChangeArrowheads="1"/>
            </p:cNvSpPr>
            <p:nvPr/>
          </p:nvSpPr>
          <p:spPr bwMode="auto">
            <a:xfrm>
              <a:off x="6642476" y="5744581"/>
              <a:ext cx="101541" cy="9717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  <p:sp>
        <p:nvSpPr>
          <p:cNvPr id="206861" name="圆角矩形 31"/>
          <p:cNvSpPr>
            <a:spLocks noChangeArrowheads="1"/>
          </p:cNvSpPr>
          <p:nvPr/>
        </p:nvSpPr>
        <p:spPr bwMode="auto">
          <a:xfrm>
            <a:off x="560388" y="640556"/>
            <a:ext cx="1727200" cy="3762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知识要点</a:t>
            </a:r>
          </a:p>
          <a:p>
            <a:pPr algn="ctr">
              <a:buFont typeface="Arial" panose="020B0604020202020204" pitchFamily="34" charset="0"/>
              <a:buNone/>
            </a:pP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81"/>
          <p:cNvSpPr txBox="1"/>
          <p:nvPr/>
        </p:nvSpPr>
        <p:spPr>
          <a:xfrm>
            <a:off x="276226" y="1309687"/>
            <a:ext cx="7661682" cy="286232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宋体" panose="02010600030101010101" pitchFamily="2" charset="-122"/>
              <a:buAutoNum type="circleNumDbPlain"/>
            </a:pPr>
            <a:r>
              <a:rPr lang="zh-CN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直线与圆最多有两个公共点</a:t>
            </a:r>
            <a:r>
              <a:rPr lang="en-US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.</a:t>
            </a:r>
            <a:endParaRPr lang="zh-CN" altLang="zh-CN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>
              <a:lnSpc>
                <a:spcPct val="150000"/>
              </a:lnSpc>
              <a:buFont typeface="宋体" panose="02010600030101010101" pitchFamily="2" charset="-122"/>
              <a:buAutoNum type="circleNumDbPlain"/>
            </a:pPr>
            <a:r>
              <a:rPr lang="zh-CN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若直线与圆相交，则直线上的点都在圆上</a:t>
            </a:r>
            <a:r>
              <a:rPr lang="en-US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. </a:t>
            </a:r>
            <a:endParaRPr lang="zh-CN" altLang="zh-CN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>
              <a:lnSpc>
                <a:spcPct val="150000"/>
              </a:lnSpc>
              <a:buFont typeface="宋体" panose="02010600030101010101" pitchFamily="2" charset="-122"/>
              <a:buAutoNum type="circleNumDbPlain"/>
            </a:pPr>
            <a:r>
              <a:rPr lang="zh-CN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若</a:t>
            </a:r>
            <a:r>
              <a:rPr lang="en-US" altLang="zh-CN" sz="24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</a:t>
            </a:r>
            <a:r>
              <a:rPr lang="zh-CN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是</a:t>
            </a:r>
            <a:r>
              <a:rPr lang="zh-CN" altLang="en-US" sz="2400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☉</a:t>
            </a:r>
            <a:r>
              <a:rPr lang="en-US" altLang="zh-CN" sz="2400" i="1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O</a:t>
            </a:r>
            <a:r>
              <a:rPr lang="zh-CN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上一点，则直线</a:t>
            </a:r>
            <a:r>
              <a:rPr lang="en-US" altLang="zh-CN" sz="24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AB</a:t>
            </a:r>
            <a:r>
              <a:rPr lang="zh-CN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与</a:t>
            </a:r>
            <a:r>
              <a:rPr lang="zh-CN" altLang="en-US" sz="2400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☉</a:t>
            </a:r>
            <a:r>
              <a:rPr lang="en-US" altLang="zh-CN" sz="2400" i="1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O</a:t>
            </a:r>
            <a:r>
              <a:rPr lang="zh-CN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相切</a:t>
            </a:r>
            <a:r>
              <a:rPr lang="en-US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. </a:t>
            </a:r>
            <a:endParaRPr lang="zh-CN" altLang="zh-CN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宋体" panose="02010600030101010101" pitchFamily="2" charset="-122"/>
              <a:buNone/>
            </a:pPr>
            <a:r>
              <a:rPr lang="zh-CN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④</a:t>
            </a:r>
            <a:r>
              <a:rPr lang="zh-CN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若</a:t>
            </a:r>
            <a:r>
              <a:rPr lang="en-US" altLang="zh-CN" sz="24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C</a:t>
            </a:r>
            <a:r>
              <a:rPr lang="zh-CN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为</a:t>
            </a:r>
            <a:r>
              <a:rPr lang="zh-CN" altLang="en-US" sz="2400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☉</a:t>
            </a:r>
            <a:r>
              <a:rPr lang="en-US" altLang="zh-CN" sz="2400" i="1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O</a:t>
            </a:r>
            <a:r>
              <a:rPr lang="zh-CN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外一点，则过点</a:t>
            </a:r>
            <a:r>
              <a:rPr lang="en-US" altLang="zh-CN" sz="24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C</a:t>
            </a:r>
            <a:r>
              <a:rPr lang="zh-CN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的直线与</a:t>
            </a:r>
            <a:r>
              <a:rPr lang="zh-CN" altLang="en-US" sz="2400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☉</a:t>
            </a:r>
            <a:r>
              <a:rPr lang="en-US" altLang="zh-CN" sz="2400" i="1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O</a:t>
            </a:r>
            <a:r>
              <a:rPr lang="zh-CN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相交或相离</a:t>
            </a:r>
            <a:r>
              <a:rPr lang="en-US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. </a:t>
            </a:r>
            <a:endParaRPr lang="zh-CN" altLang="zh-CN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宋体" panose="02010600030101010101" pitchFamily="2" charset="-122"/>
              <a:buNone/>
            </a:pPr>
            <a:r>
              <a:rPr lang="zh-CN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⑤</a:t>
            </a:r>
            <a:r>
              <a:rPr lang="zh-CN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直线</a:t>
            </a:r>
            <a:r>
              <a:rPr lang="en-US" altLang="zh-CN" sz="24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和</a:t>
            </a:r>
            <a:r>
              <a:rPr lang="zh-CN" altLang="en-US" sz="2400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☉</a:t>
            </a:r>
            <a:r>
              <a:rPr lang="en-US" altLang="zh-CN" sz="2400" i="1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O</a:t>
            </a:r>
            <a:r>
              <a:rPr lang="zh-CN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有公共点，则直线</a:t>
            </a:r>
            <a:r>
              <a:rPr lang="en-US" altLang="zh-CN" sz="24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</a:t>
            </a:r>
            <a:r>
              <a:rPr lang="zh-CN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与</a:t>
            </a:r>
            <a:r>
              <a:rPr lang="zh-CN" altLang="en-US" sz="2400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☉</a:t>
            </a:r>
            <a:r>
              <a:rPr lang="en-US" altLang="zh-CN" sz="2400" i="1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O</a:t>
            </a:r>
            <a:r>
              <a:rPr lang="zh-CN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相交</a:t>
            </a:r>
            <a:r>
              <a:rPr lang="en-US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.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7659689" y="1446610"/>
            <a:ext cx="3818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7666039" y="1932385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7707314" y="2419350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7707314" y="3207544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7816851" y="3882629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880" name="圆角矩形 31"/>
          <p:cNvSpPr>
            <a:spLocks noChangeArrowheads="1"/>
          </p:cNvSpPr>
          <p:nvPr/>
        </p:nvSpPr>
        <p:spPr bwMode="auto">
          <a:xfrm>
            <a:off x="682626" y="666750"/>
            <a:ext cx="1431925" cy="3905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判一判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/>
      <p:bldP spid="86" grpId="0"/>
      <p:bldP spid="87" grpId="0"/>
      <p:bldP spid="8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9" name="TextBox 91"/>
          <p:cNvSpPr txBox="1">
            <a:spLocks noChangeArrowheads="1"/>
          </p:cNvSpPr>
          <p:nvPr/>
        </p:nvSpPr>
        <p:spPr bwMode="auto">
          <a:xfrm>
            <a:off x="544513" y="657226"/>
            <a:ext cx="8064500" cy="16677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zh-CN" sz="240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刚才同学们用硬币移近直线的过程中，除了发现公共点的个数发生了变化外，还发现有什么量也在改变？它与圆的半径有什么样的数量关系呢？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" name="组合 37"/>
          <p:cNvGrpSpPr/>
          <p:nvPr/>
        </p:nvGrpSpPr>
        <p:grpSpPr bwMode="auto">
          <a:xfrm>
            <a:off x="520700" y="2266950"/>
            <a:ext cx="4446588" cy="2734852"/>
            <a:chOff x="3323475" y="3576332"/>
            <a:chExt cx="4415841" cy="2993048"/>
          </a:xfrm>
        </p:grpSpPr>
        <p:grpSp>
          <p:nvGrpSpPr>
            <p:cNvPr id="208900" name="组合 36"/>
            <p:cNvGrpSpPr/>
            <p:nvPr/>
          </p:nvGrpSpPr>
          <p:grpSpPr bwMode="auto">
            <a:xfrm>
              <a:off x="3323475" y="3576332"/>
              <a:ext cx="4415841" cy="2810084"/>
              <a:chOff x="1153904" y="3576332"/>
              <a:chExt cx="4415841" cy="2810084"/>
            </a:xfrm>
          </p:grpSpPr>
          <p:grpSp>
            <p:nvGrpSpPr>
              <p:cNvPr id="208901" name="组合 35"/>
              <p:cNvGrpSpPr/>
              <p:nvPr/>
            </p:nvGrpSpPr>
            <p:grpSpPr bwMode="auto">
              <a:xfrm>
                <a:off x="1153904" y="3576332"/>
                <a:ext cx="4415841" cy="2690481"/>
                <a:chOff x="731187" y="3576332"/>
                <a:chExt cx="4415841" cy="2690481"/>
              </a:xfrm>
            </p:grpSpPr>
            <p:sp>
              <p:nvSpPr>
                <p:cNvPr id="208902" name="折角形 34"/>
                <p:cNvSpPr>
                  <a:spLocks noChangeArrowheads="1"/>
                </p:cNvSpPr>
                <p:nvPr/>
              </p:nvSpPr>
              <p:spPr bwMode="auto">
                <a:xfrm>
                  <a:off x="731187" y="3576332"/>
                  <a:ext cx="4272849" cy="2690481"/>
                </a:xfrm>
                <a:prstGeom prst="foldedCorner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zh-CN" sz="2800"/>
                </a:p>
              </p:txBody>
            </p:sp>
            <p:sp>
              <p:nvSpPr>
                <p:cNvPr id="208903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755314" y="3645541"/>
                  <a:ext cx="4391714" cy="21759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110000"/>
                    </a:lnSpc>
                    <a:buFont typeface="Arial" panose="020B0604020202020204" pitchFamily="34" charset="0"/>
                    <a:buNone/>
                  </a:pPr>
                  <a:r>
                    <a:rPr lang="zh-CN" altLang="en-US" sz="2800">
                      <a:solidFill>
                        <a:srgbClr val="000099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相关知识：</a:t>
                  </a:r>
                </a:p>
                <a:p>
                  <a:pPr>
                    <a:lnSpc>
                      <a:spcPct val="110000"/>
                    </a:lnSpc>
                    <a:buFont typeface="Arial" panose="020B0604020202020204" pitchFamily="34" charset="0"/>
                    <a:buNone/>
                  </a:pPr>
                  <a:r>
                    <a:rPr lang="zh-CN" altLang="en-US" sz="2800">
                      <a:solidFill>
                        <a:srgbClr val="000099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     </a:t>
                  </a:r>
                  <a:r>
                    <a:rPr lang="zh-CN" altLang="en-US" sz="28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点到直线的距离是指从直线外一点（</a:t>
                  </a:r>
                  <a:r>
                    <a:rPr lang="en-US" altLang="zh-CN" sz="2800" b="1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A</a:t>
                  </a:r>
                  <a:r>
                    <a:rPr lang="en-US" altLang="zh-CN" sz="28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)</a:t>
                  </a:r>
                  <a:r>
                    <a:rPr lang="zh-CN" altLang="en-US" sz="28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到直线</a:t>
                  </a:r>
                  <a:r>
                    <a:rPr lang="en-US" altLang="zh-CN" sz="28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(</a:t>
                  </a:r>
                  <a:r>
                    <a:rPr lang="en-US" altLang="zh-CN" sz="2800" b="1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l</a:t>
                  </a:r>
                  <a:r>
                    <a:rPr lang="en-US" altLang="zh-CN" sz="28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)</a:t>
                  </a:r>
                  <a:r>
                    <a:rPr lang="zh-CN" altLang="en-US" sz="28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的垂线段</a:t>
                  </a:r>
                  <a:r>
                    <a:rPr lang="en-US" altLang="zh-CN" sz="28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(</a:t>
                  </a:r>
                  <a:r>
                    <a:rPr lang="en-US" altLang="zh-CN" sz="2800" b="1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OA</a:t>
                  </a:r>
                  <a:r>
                    <a:rPr lang="en-US" altLang="zh-CN" sz="28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)</a:t>
                  </a:r>
                  <a:r>
                    <a:rPr lang="zh-CN" altLang="en-US" sz="28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的长度</a:t>
                  </a:r>
                  <a:r>
                    <a:rPr lang="en-US" altLang="zh-CN" sz="28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.</a:t>
                  </a:r>
                </a:p>
              </p:txBody>
            </p:sp>
          </p:grpSp>
          <p:grpSp>
            <p:nvGrpSpPr>
              <p:cNvPr id="208904" name="组合 33"/>
              <p:cNvGrpSpPr/>
              <p:nvPr/>
            </p:nvGrpSpPr>
            <p:grpSpPr bwMode="auto">
              <a:xfrm>
                <a:off x="1547664" y="5239485"/>
                <a:ext cx="2022382" cy="1146931"/>
                <a:chOff x="1547664" y="5239485"/>
                <a:chExt cx="2022382" cy="1146931"/>
              </a:xfrm>
            </p:grpSpPr>
            <p:sp>
              <p:nvSpPr>
                <p:cNvPr id="208905" name="椭圆 24"/>
                <p:cNvSpPr>
                  <a:spLocks noChangeArrowheads="1"/>
                </p:cNvSpPr>
                <p:nvPr/>
              </p:nvSpPr>
              <p:spPr bwMode="auto">
                <a:xfrm>
                  <a:off x="2267744" y="5239485"/>
                  <a:ext cx="72008" cy="7200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zh-CN" sz="2800"/>
                </a:p>
              </p:txBody>
            </p:sp>
            <p:cxnSp>
              <p:nvCxnSpPr>
                <p:cNvPr id="208906" name="直接连接符 26"/>
                <p:cNvCxnSpPr>
                  <a:cxnSpLocks noChangeShapeType="1"/>
                </p:cNvCxnSpPr>
                <p:nvPr/>
              </p:nvCxnSpPr>
              <p:spPr bwMode="auto">
                <a:xfrm>
                  <a:off x="1547664" y="6059440"/>
                  <a:ext cx="180020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8907" name="直接连接符 28"/>
                <p:cNvCxnSpPr>
                  <a:cxnSpLocks noChangeShapeType="1"/>
                </p:cNvCxnSpPr>
                <p:nvPr/>
              </p:nvCxnSpPr>
              <p:spPr bwMode="auto">
                <a:xfrm flipH="1">
                  <a:off x="2295737" y="5247476"/>
                  <a:ext cx="10545" cy="802633"/>
                </a:xfrm>
                <a:prstGeom prst="line">
                  <a:avLst/>
                </a:prstGeom>
                <a:noFill/>
                <a:ln w="25400">
                  <a:solidFill>
                    <a:srgbClr val="00009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08908" name="矩形 29"/>
                <p:cNvSpPr>
                  <a:spLocks noChangeArrowheads="1"/>
                </p:cNvSpPr>
                <p:nvPr/>
              </p:nvSpPr>
              <p:spPr bwMode="auto">
                <a:xfrm>
                  <a:off x="2295737" y="5900655"/>
                  <a:ext cx="144016" cy="144016"/>
                </a:xfrm>
                <a:prstGeom prst="rect">
                  <a:avLst/>
                </a:prstGeom>
                <a:solidFill>
                  <a:schemeClr val="accent1"/>
                </a:solidFill>
                <a:ln w="25400">
                  <a:solidFill>
                    <a:srgbClr val="FF0000"/>
                  </a:solidFill>
                  <a:round/>
                </a:ln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zh-CN" sz="2800"/>
                </a:p>
              </p:txBody>
            </p:sp>
            <p:sp>
              <p:nvSpPr>
                <p:cNvPr id="208909" name="TextBox 32"/>
                <p:cNvSpPr txBox="1">
                  <a:spLocks noChangeArrowheads="1"/>
                </p:cNvSpPr>
                <p:nvPr/>
              </p:nvSpPr>
              <p:spPr bwMode="auto">
                <a:xfrm>
                  <a:off x="3300420" y="5813799"/>
                  <a:ext cx="269626" cy="5726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l</a:t>
                  </a:r>
                </a:p>
              </p:txBody>
            </p:sp>
          </p:grpSp>
        </p:grpSp>
        <p:sp>
          <p:nvSpPr>
            <p:cNvPr id="208910" name="TextBox 30"/>
            <p:cNvSpPr txBox="1">
              <a:spLocks noChangeArrowheads="1"/>
            </p:cNvSpPr>
            <p:nvPr/>
          </p:nvSpPr>
          <p:spPr bwMode="auto">
            <a:xfrm>
              <a:off x="4427984" y="5137388"/>
              <a:ext cx="407484" cy="572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208911" name="TextBox 31"/>
            <p:cNvSpPr txBox="1">
              <a:spLocks noChangeArrowheads="1"/>
            </p:cNvSpPr>
            <p:nvPr/>
          </p:nvSpPr>
          <p:spPr bwMode="auto">
            <a:xfrm>
              <a:off x="4353336" y="5996763"/>
              <a:ext cx="423514" cy="572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</a:p>
          </p:txBody>
        </p:sp>
      </p:grpSp>
      <p:grpSp>
        <p:nvGrpSpPr>
          <p:cNvPr id="208912" name="组合 6147"/>
          <p:cNvGrpSpPr/>
          <p:nvPr/>
        </p:nvGrpSpPr>
        <p:grpSpPr bwMode="auto">
          <a:xfrm>
            <a:off x="333376" y="146447"/>
            <a:ext cx="7307557" cy="800751"/>
            <a:chOff x="0" y="0"/>
            <a:chExt cx="11512" cy="1679"/>
          </a:xfrm>
        </p:grpSpPr>
        <p:sp>
          <p:nvSpPr>
            <p:cNvPr id="208913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8914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8915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08916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10635" cy="1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用数量关系判断直线与圆的位置关系</a:t>
              </a:r>
            </a:p>
          </p:txBody>
        </p:sp>
        <p:sp>
          <p:nvSpPr>
            <p:cNvPr id="208917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226050" y="2330054"/>
            <a:ext cx="375920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圆心到直线的距离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在发生变化；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首先距离大于半径，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而后距离等于半径，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最后距离小于半径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/>
      <p:bldP spid="39" grpId="0" bldLvl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2233</Words>
  <Application>Microsoft Office PowerPoint</Application>
  <PresentationFormat>全屏显示(16:9)</PresentationFormat>
  <Paragraphs>340</Paragraphs>
  <Slides>32</Slides>
  <Notes>3</Notes>
  <HiddenSlides>0</HiddenSlides>
  <MMClips>1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32</vt:i4>
      </vt:variant>
    </vt:vector>
  </HeadingPairs>
  <TitlesOfParts>
    <vt:vector size="43" baseType="lpstr">
      <vt:lpstr>方正姚体</vt:lpstr>
      <vt:lpstr>黑体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Equation.DSMT4</vt:lpstr>
      <vt:lpstr>Bitmap Image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2016-09-01T03:22:00Z</dcterms:created>
  <dcterms:modified xsi:type="dcterms:W3CDTF">2023-01-16T14:30:43Z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8C70EB42EA934E9B804FDAF29D269258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