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256" r:id="rId3"/>
    <p:sldId id="257" r:id="rId4"/>
    <p:sldId id="259" r:id="rId5"/>
    <p:sldId id="258" r:id="rId6"/>
    <p:sldId id="260" r:id="rId7"/>
    <p:sldId id="265" r:id="rId8"/>
    <p:sldId id="262" r:id="rId9"/>
    <p:sldId id="266" r:id="rId10"/>
    <p:sldId id="267" r:id="rId11"/>
    <p:sldId id="268" r:id="rId12"/>
    <p:sldId id="269" r:id="rId13"/>
    <p:sldId id="270" r:id="rId14"/>
    <p:sldId id="271" r:id="rId15"/>
    <p:sldId id="281" r:id="rId16"/>
    <p:sldId id="282" r:id="rId17"/>
    <p:sldId id="272" r:id="rId18"/>
    <p:sldId id="261" r:id="rId19"/>
    <p:sldId id="273" r:id="rId20"/>
    <p:sldId id="274" r:id="rId21"/>
    <p:sldId id="263" r:id="rId22"/>
    <p:sldId id="275" r:id="rId23"/>
    <p:sldId id="276" r:id="rId24"/>
    <p:sldId id="277" r:id="rId25"/>
    <p:sldId id="278" r:id="rId26"/>
    <p:sldId id="26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5050"/>
    <a:srgbClr val="FF3300"/>
    <a:srgbClr val="F62B2F"/>
    <a:srgbClr val="A447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p:scale>
          <a:sx n="66" d="100"/>
          <a:sy n="66" d="100"/>
        </p:scale>
        <p:origin x="-2406"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BEBA8EAE-BF5A-486C-A8C5-ECC9F3942E4B}">
                <a14:imgProps xmlns:a14="http://schemas.microsoft.com/office/drawing/2010/main">
                  <a14:imgLayer r:embed="rId3">
                    <a14:imgEffect>
                      <a14:artisticCrisscrossEtching/>
                    </a14:imgEffect>
                  </a14:imgLayer>
                </a14:imgProps>
              </a:ext>
            </a:extLst>
          </a:blip>
          <a:srcRect/>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4" cstate="screen"/>
          <a:srcRect/>
          <a:stretch>
            <a:fillRect/>
          </a:stretch>
        </p:blipFill>
        <p:spPr>
          <a:xfrm>
            <a:off x="20990" y="5197454"/>
            <a:ext cx="12171010" cy="1657389"/>
          </a:xfrm>
          <a:prstGeom prst="rect">
            <a:avLst/>
          </a:prstGeom>
        </p:spPr>
      </p:pic>
      <p:pic>
        <p:nvPicPr>
          <p:cNvPr id="4" name="图片 3"/>
          <p:cNvPicPr>
            <a:picLocks noChangeAspect="1"/>
          </p:cNvPicPr>
          <p:nvPr userDrawn="1"/>
        </p:nvPicPr>
        <p:blipFill>
          <a:blip r:embed="rId5"/>
          <a:stretch>
            <a:fillRect/>
          </a:stretch>
        </p:blipFill>
        <p:spPr>
          <a:xfrm>
            <a:off x="0" y="5993275"/>
            <a:ext cx="12192000" cy="871728"/>
          </a:xfrm>
          <a:prstGeom prst="rect">
            <a:avLst/>
          </a:prstGeom>
        </p:spPr>
      </p:pic>
      <p:pic>
        <p:nvPicPr>
          <p:cNvPr id="5" name="图片 4"/>
          <p:cNvPicPr>
            <a:picLocks noChangeAspect="1"/>
          </p:cNvPicPr>
          <p:nvPr userDrawn="1"/>
        </p:nvPicPr>
        <p:blipFill>
          <a:blip r:embed="rId6"/>
          <a:stretch>
            <a:fillRect/>
          </a:stretch>
        </p:blipFill>
        <p:spPr>
          <a:xfrm>
            <a:off x="6096002" y="0"/>
            <a:ext cx="6095996" cy="2133599"/>
          </a:xfrm>
          <a:prstGeom prst="rect">
            <a:avLst/>
          </a:prstGeom>
        </p:spPr>
      </p:pic>
      <p:pic>
        <p:nvPicPr>
          <p:cNvPr id="6" name="图片 5"/>
          <p:cNvPicPr>
            <a:picLocks noChangeAspect="1"/>
          </p:cNvPicPr>
          <p:nvPr userDrawn="1"/>
        </p:nvPicPr>
        <p:blipFill rotWithShape="1">
          <a:blip r:embed="rId7" cstate="screen"/>
          <a:srcRect/>
          <a:stretch>
            <a:fillRect/>
          </a:stretch>
        </p:blipFill>
        <p:spPr>
          <a:xfrm>
            <a:off x="1" y="0"/>
            <a:ext cx="3631096" cy="1878154"/>
          </a:xfrm>
          <a:prstGeom prst="rect">
            <a:avLst/>
          </a:prstGeom>
        </p:spPr>
      </p:pic>
    </p:spTree>
  </p:cSld>
  <p:clrMapOvr>
    <a:masterClrMapping/>
  </p:clrMapOvr>
  <p:transition spd="slow"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617419" y="6589087"/>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transition spd="slow" advClick="0" advTm="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 contrast="-36000"/>
                    </a14:imgEffect>
                  </a14:imgLayer>
                </a14:imgProps>
              </a:ext>
            </a:extLst>
          </a:blip>
          <a:stretch>
            <a:fillRect/>
          </a:stretch>
        </p:blipFill>
        <p:spPr>
          <a:xfrm>
            <a:off x="0" y="0"/>
            <a:ext cx="12192000" cy="6858000"/>
          </a:xfrm>
          <a:prstGeom prst="rect">
            <a:avLst/>
          </a:prstGeom>
        </p:spPr>
      </p:pic>
    </p:spTree>
  </p:cSld>
  <p:clrMapOvr>
    <a:masterClrMapping/>
  </p:clrMapOvr>
  <p:transition spd="slow"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artisticCrisscrossEtching/>
                    </a14:imgEffect>
                  </a14:imgLayer>
                </a14:imgProps>
              </a:ext>
            </a:extLst>
          </a:blip>
          <a:srcRect/>
          <a:stretch>
            <a:fillRect/>
          </a:stretch>
        </p:blipFill>
        <p:spPr>
          <a:xfrm>
            <a:off x="0" y="0"/>
            <a:ext cx="12192000" cy="6858000"/>
          </a:xfrm>
          <a:prstGeom prst="rect">
            <a:avLst/>
          </a:prstGeom>
        </p:spPr>
      </p:pic>
    </p:spTree>
  </p:cSld>
  <p:clrMapOvr>
    <a:masterClrMapping/>
  </p:clrMapOvr>
  <p:transition spd="slow"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artisticCrisscrossEtching/>
                    </a14:imgEffect>
                  </a14:imgLayer>
                </a14:imgProps>
              </a:ext>
            </a:extLst>
          </a:blip>
          <a:srcRect/>
          <a:stretch>
            <a:fillRect/>
          </a:stretch>
        </p:blipFill>
        <p:spPr>
          <a:xfrm>
            <a:off x="0" y="0"/>
            <a:ext cx="12192000" cy="6858000"/>
          </a:xfrm>
          <a:prstGeom prst="rect">
            <a:avLst/>
          </a:prstGeom>
        </p:spPr>
      </p:pic>
      <p:sp>
        <p:nvSpPr>
          <p:cNvPr id="3" name="矩形 2"/>
          <p:cNvSpPr/>
          <p:nvPr userDrawn="1"/>
        </p:nvSpPr>
        <p:spPr>
          <a:xfrm flipH="1">
            <a:off x="5315999"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4706274" y="254328"/>
            <a:ext cx="681725" cy="523220"/>
          </a:xfrm>
          <a:prstGeom prst="rect">
            <a:avLst/>
          </a:prstGeom>
          <a:noFill/>
        </p:spPr>
        <p:txBody>
          <a:bodyPr wrap="square" rtlCol="0">
            <a:spAutoFit/>
          </a:bodyPr>
          <a:lstStyle/>
          <a:p>
            <a:r>
              <a:rPr lang="en-US" altLang="zh-CN" sz="2800" dirty="0">
                <a:latin typeface="+mj-lt"/>
                <a:ea typeface="+mj-ea"/>
              </a:rPr>
              <a:t>01</a:t>
            </a:r>
          </a:p>
        </p:txBody>
      </p:sp>
      <p:pic>
        <p:nvPicPr>
          <p:cNvPr id="5" name="图片 4"/>
          <p:cNvPicPr>
            <a:picLocks noChangeAspect="1"/>
          </p:cNvPicPr>
          <p:nvPr userDrawn="1"/>
        </p:nvPicPr>
        <p:blipFill rotWithShape="1">
          <a:blip r:embed="rId4" cstate="screen">
            <a:clrChange>
              <a:clrFrom>
                <a:srgbClr val="FFFFFF"/>
              </a:clrFrom>
              <a:clrTo>
                <a:srgbClr val="FFFFFF">
                  <a:alpha val="0"/>
                </a:srgbClr>
              </a:clrTo>
            </a:clrChange>
          </a:blip>
          <a:srcRect/>
          <a:stretch>
            <a:fillRect/>
          </a:stretch>
        </p:blipFill>
        <p:spPr>
          <a:xfrm>
            <a:off x="3733580" y="45628"/>
            <a:ext cx="1372589" cy="915222"/>
          </a:xfrm>
          <a:prstGeom prst="rect">
            <a:avLst/>
          </a:prstGeom>
        </p:spPr>
      </p:pic>
      <p:sp>
        <p:nvSpPr>
          <p:cNvPr id="6" name="文本框 5"/>
          <p:cNvSpPr txBox="1"/>
          <p:nvPr userDrawn="1"/>
        </p:nvSpPr>
        <p:spPr>
          <a:xfrm>
            <a:off x="5387999" y="270280"/>
            <a:ext cx="2703340" cy="584775"/>
          </a:xfrm>
          <a:prstGeom prst="rect">
            <a:avLst/>
          </a:prstGeom>
          <a:noFill/>
        </p:spPr>
        <p:txBody>
          <a:bodyPr wrap="square" rtlCol="0">
            <a:spAutoFit/>
          </a:bodyPr>
          <a:lstStyle/>
          <a:p>
            <a:r>
              <a:rPr lang="zh-CN" altLang="en-US" sz="3200" dirty="0">
                <a:latin typeface="字魂36号-正文宋楷" panose="00000500000000000000" pitchFamily="2" charset="-122"/>
                <a:ea typeface="字魂36号-正文宋楷" panose="00000500000000000000" pitchFamily="2" charset="-122"/>
              </a:rPr>
              <a:t>建军节的诞生</a:t>
            </a:r>
          </a:p>
        </p:txBody>
      </p:sp>
      <p:cxnSp>
        <p:nvCxnSpPr>
          <p:cNvPr id="7" name="直接连接符 6"/>
          <p:cNvCxnSpPr>
            <a:endCxn id="5" idx="1"/>
          </p:cNvCxnSpPr>
          <p:nvPr userDrawn="1"/>
        </p:nvCxnSpPr>
        <p:spPr>
          <a:xfrm>
            <a:off x="0" y="503239"/>
            <a:ext cx="3733580" cy="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6" idx="3"/>
          </p:cNvCxnSpPr>
          <p:nvPr userDrawn="1"/>
        </p:nvCxnSpPr>
        <p:spPr>
          <a:xfrm flipH="1">
            <a:off x="8091339" y="562668"/>
            <a:ext cx="4100661" cy="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artisticCrisscrossEtching/>
                    </a14:imgEffect>
                  </a14:imgLayer>
                </a14:imgProps>
              </a:ext>
            </a:extLst>
          </a:blip>
          <a:srcRect/>
          <a:stretch>
            <a:fillRect/>
          </a:stretch>
        </p:blipFill>
        <p:spPr>
          <a:xfrm>
            <a:off x="0" y="0"/>
            <a:ext cx="12192000" cy="6858000"/>
          </a:xfrm>
          <a:prstGeom prst="rect">
            <a:avLst/>
          </a:prstGeom>
        </p:spPr>
      </p:pic>
      <p:sp>
        <p:nvSpPr>
          <p:cNvPr id="8" name="矩形 7"/>
          <p:cNvSpPr/>
          <p:nvPr userDrawn="1"/>
        </p:nvSpPr>
        <p:spPr>
          <a:xfrm flipH="1">
            <a:off x="4518750"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3837025" y="254328"/>
            <a:ext cx="681725" cy="523220"/>
          </a:xfrm>
          <a:prstGeom prst="rect">
            <a:avLst/>
          </a:prstGeom>
          <a:noFill/>
        </p:spPr>
        <p:txBody>
          <a:bodyPr wrap="square" rtlCol="0">
            <a:spAutoFit/>
          </a:bodyPr>
          <a:lstStyle/>
          <a:p>
            <a:r>
              <a:rPr lang="en-US" altLang="zh-CN" sz="2800" dirty="0">
                <a:latin typeface="+mj-lt"/>
                <a:ea typeface="+mj-ea"/>
              </a:rPr>
              <a:t>02</a:t>
            </a:r>
          </a:p>
        </p:txBody>
      </p:sp>
      <p:pic>
        <p:nvPicPr>
          <p:cNvPr id="10" name="图片 9"/>
          <p:cNvPicPr>
            <a:picLocks noChangeAspect="1"/>
          </p:cNvPicPr>
          <p:nvPr userDrawn="1"/>
        </p:nvPicPr>
        <p:blipFill rotWithShape="1">
          <a:blip r:embed="rId4" cstate="screen">
            <a:clrChange>
              <a:clrFrom>
                <a:srgbClr val="FFFFFF"/>
              </a:clrFrom>
              <a:clrTo>
                <a:srgbClr val="FFFFFF">
                  <a:alpha val="0"/>
                </a:srgbClr>
              </a:clrTo>
            </a:clrChange>
          </a:blip>
          <a:srcRect/>
          <a:stretch>
            <a:fillRect/>
          </a:stretch>
        </p:blipFill>
        <p:spPr>
          <a:xfrm>
            <a:off x="2738796" y="105057"/>
            <a:ext cx="1372589" cy="915222"/>
          </a:xfrm>
          <a:prstGeom prst="rect">
            <a:avLst/>
          </a:prstGeom>
        </p:spPr>
      </p:pic>
      <p:sp>
        <p:nvSpPr>
          <p:cNvPr id="11" name="文本框 10"/>
          <p:cNvSpPr txBox="1"/>
          <p:nvPr userDrawn="1"/>
        </p:nvSpPr>
        <p:spPr>
          <a:xfrm>
            <a:off x="4816194" y="270280"/>
            <a:ext cx="3925818" cy="584775"/>
          </a:xfrm>
          <a:prstGeom prst="rect">
            <a:avLst/>
          </a:prstGeom>
          <a:noFill/>
        </p:spPr>
        <p:txBody>
          <a:bodyPr wrap="square" rtlCol="0">
            <a:spAutoFit/>
          </a:bodyPr>
          <a:lstStyle/>
          <a:p>
            <a:r>
              <a:rPr lang="zh-CN" altLang="en-US" sz="3200" dirty="0">
                <a:latin typeface="字魂36号-正文宋楷" panose="00000500000000000000" pitchFamily="2" charset="-122"/>
                <a:ea typeface="字魂36号-正文宋楷" panose="00000500000000000000" pitchFamily="2" charset="-122"/>
              </a:rPr>
              <a:t>中国人民解放军简史</a:t>
            </a:r>
          </a:p>
        </p:txBody>
      </p:sp>
      <p:cxnSp>
        <p:nvCxnSpPr>
          <p:cNvPr id="12" name="直接连接符 11"/>
          <p:cNvCxnSpPr>
            <a:endCxn id="10" idx="1"/>
          </p:cNvCxnSpPr>
          <p:nvPr userDrawn="1"/>
        </p:nvCxnSpPr>
        <p:spPr>
          <a:xfrm>
            <a:off x="0" y="562668"/>
            <a:ext cx="2738796" cy="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11" idx="3"/>
          </p:cNvCxnSpPr>
          <p:nvPr userDrawn="1"/>
        </p:nvCxnSpPr>
        <p:spPr>
          <a:xfrm flipH="1">
            <a:off x="8742012" y="562668"/>
            <a:ext cx="2878184" cy="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artisticCrisscrossEtching/>
                    </a14:imgEffect>
                  </a14:imgLayer>
                </a14:imgProps>
              </a:ext>
            </a:extLst>
          </a:blip>
          <a:srcRect/>
          <a:stretch>
            <a:fillRect/>
          </a:stretch>
        </p:blipFill>
        <p:spPr>
          <a:xfrm>
            <a:off x="0" y="0"/>
            <a:ext cx="12192000" cy="6858000"/>
          </a:xfrm>
          <a:prstGeom prst="rect">
            <a:avLst/>
          </a:prstGeom>
        </p:spPr>
      </p:pic>
      <p:sp>
        <p:nvSpPr>
          <p:cNvPr id="3" name="矩形 2"/>
          <p:cNvSpPr/>
          <p:nvPr userDrawn="1"/>
        </p:nvSpPr>
        <p:spPr>
          <a:xfrm flipH="1">
            <a:off x="5315999"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4706274" y="254328"/>
            <a:ext cx="681725" cy="523220"/>
          </a:xfrm>
          <a:prstGeom prst="rect">
            <a:avLst/>
          </a:prstGeom>
          <a:noFill/>
        </p:spPr>
        <p:txBody>
          <a:bodyPr wrap="square" rtlCol="0">
            <a:spAutoFit/>
          </a:bodyPr>
          <a:lstStyle/>
          <a:p>
            <a:r>
              <a:rPr lang="en-US" altLang="zh-CN" sz="2800" dirty="0">
                <a:latin typeface="+mj-lt"/>
                <a:ea typeface="+mj-ea"/>
              </a:rPr>
              <a:t>03</a:t>
            </a:r>
          </a:p>
        </p:txBody>
      </p:sp>
      <p:pic>
        <p:nvPicPr>
          <p:cNvPr id="5" name="图片 4"/>
          <p:cNvPicPr>
            <a:picLocks noChangeAspect="1"/>
          </p:cNvPicPr>
          <p:nvPr userDrawn="1"/>
        </p:nvPicPr>
        <p:blipFill rotWithShape="1">
          <a:blip r:embed="rId4" cstate="screen">
            <a:clrChange>
              <a:clrFrom>
                <a:srgbClr val="FFFFFF"/>
              </a:clrFrom>
              <a:clrTo>
                <a:srgbClr val="FFFFFF">
                  <a:alpha val="0"/>
                </a:srgbClr>
              </a:clrTo>
            </a:clrChange>
          </a:blip>
          <a:srcRect/>
          <a:stretch>
            <a:fillRect/>
          </a:stretch>
        </p:blipFill>
        <p:spPr>
          <a:xfrm>
            <a:off x="3733580" y="45628"/>
            <a:ext cx="1372589" cy="915222"/>
          </a:xfrm>
          <a:prstGeom prst="rect">
            <a:avLst/>
          </a:prstGeom>
        </p:spPr>
      </p:pic>
      <p:sp>
        <p:nvSpPr>
          <p:cNvPr id="6" name="文本框 5"/>
          <p:cNvSpPr txBox="1"/>
          <p:nvPr userDrawn="1"/>
        </p:nvSpPr>
        <p:spPr>
          <a:xfrm>
            <a:off x="5387998" y="270280"/>
            <a:ext cx="2725487" cy="584775"/>
          </a:xfrm>
          <a:prstGeom prst="rect">
            <a:avLst/>
          </a:prstGeom>
          <a:noFill/>
        </p:spPr>
        <p:txBody>
          <a:bodyPr wrap="square" rtlCol="0">
            <a:spAutoFit/>
          </a:bodyPr>
          <a:lstStyle/>
          <a:p>
            <a:r>
              <a:rPr lang="zh-CN" altLang="en-US" sz="3200" dirty="0">
                <a:latin typeface="字魂36号-正文宋楷" panose="00000500000000000000" pitchFamily="2" charset="-122"/>
                <a:ea typeface="字魂36号-正文宋楷" panose="00000500000000000000" pitchFamily="2" charset="-122"/>
              </a:rPr>
              <a:t>国防建设意义</a:t>
            </a:r>
          </a:p>
        </p:txBody>
      </p:sp>
      <p:cxnSp>
        <p:nvCxnSpPr>
          <p:cNvPr id="7" name="直接连接符 6"/>
          <p:cNvCxnSpPr>
            <a:endCxn id="5" idx="1"/>
          </p:cNvCxnSpPr>
          <p:nvPr userDrawn="1"/>
        </p:nvCxnSpPr>
        <p:spPr>
          <a:xfrm>
            <a:off x="0" y="503239"/>
            <a:ext cx="3733580" cy="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6" idx="3"/>
          </p:cNvCxnSpPr>
          <p:nvPr userDrawn="1"/>
        </p:nvCxnSpPr>
        <p:spPr>
          <a:xfrm flipH="1">
            <a:off x="8113485" y="562668"/>
            <a:ext cx="4078516" cy="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artisticCrisscrossEtching/>
                    </a14:imgEffect>
                  </a14:imgLayer>
                </a14:imgProps>
              </a:ext>
            </a:extLst>
          </a:blip>
          <a:srcRect/>
          <a:stretch>
            <a:fillRect/>
          </a:stretch>
        </p:blipFill>
        <p:spPr>
          <a:xfrm>
            <a:off x="0" y="0"/>
            <a:ext cx="12192000" cy="6858000"/>
          </a:xfrm>
          <a:prstGeom prst="rect">
            <a:avLst/>
          </a:prstGeom>
        </p:spPr>
      </p:pic>
      <p:sp>
        <p:nvSpPr>
          <p:cNvPr id="3" name="矩形 2"/>
          <p:cNvSpPr/>
          <p:nvPr userDrawn="1"/>
        </p:nvSpPr>
        <p:spPr>
          <a:xfrm flipH="1">
            <a:off x="5315999"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4706274" y="254328"/>
            <a:ext cx="681725" cy="523220"/>
          </a:xfrm>
          <a:prstGeom prst="rect">
            <a:avLst/>
          </a:prstGeom>
          <a:noFill/>
        </p:spPr>
        <p:txBody>
          <a:bodyPr wrap="square" rtlCol="0">
            <a:spAutoFit/>
          </a:bodyPr>
          <a:lstStyle/>
          <a:p>
            <a:r>
              <a:rPr lang="en-US" altLang="zh-CN" sz="2800" dirty="0">
                <a:latin typeface="+mj-lt"/>
                <a:ea typeface="+mj-ea"/>
              </a:rPr>
              <a:t>04</a:t>
            </a:r>
          </a:p>
        </p:txBody>
      </p:sp>
      <p:pic>
        <p:nvPicPr>
          <p:cNvPr id="5" name="图片 4"/>
          <p:cNvPicPr>
            <a:picLocks noChangeAspect="1"/>
          </p:cNvPicPr>
          <p:nvPr userDrawn="1"/>
        </p:nvPicPr>
        <p:blipFill rotWithShape="1">
          <a:blip r:embed="rId4" cstate="screen">
            <a:clrChange>
              <a:clrFrom>
                <a:srgbClr val="FFFFFF"/>
              </a:clrFrom>
              <a:clrTo>
                <a:srgbClr val="FFFFFF">
                  <a:alpha val="0"/>
                </a:srgbClr>
              </a:clrTo>
            </a:clrChange>
          </a:blip>
          <a:srcRect/>
          <a:stretch>
            <a:fillRect/>
          </a:stretch>
        </p:blipFill>
        <p:spPr>
          <a:xfrm>
            <a:off x="3733580" y="45628"/>
            <a:ext cx="1372589" cy="915222"/>
          </a:xfrm>
          <a:prstGeom prst="rect">
            <a:avLst/>
          </a:prstGeom>
        </p:spPr>
      </p:pic>
      <p:sp>
        <p:nvSpPr>
          <p:cNvPr id="6" name="文本框 5"/>
          <p:cNvSpPr txBox="1"/>
          <p:nvPr userDrawn="1"/>
        </p:nvSpPr>
        <p:spPr>
          <a:xfrm>
            <a:off x="5387999" y="270280"/>
            <a:ext cx="3194298" cy="584775"/>
          </a:xfrm>
          <a:prstGeom prst="rect">
            <a:avLst/>
          </a:prstGeom>
          <a:noFill/>
        </p:spPr>
        <p:txBody>
          <a:bodyPr wrap="square" rtlCol="0">
            <a:spAutoFit/>
          </a:bodyPr>
          <a:lstStyle/>
          <a:p>
            <a:r>
              <a:rPr lang="zh-CN" altLang="en-US" sz="3200" dirty="0">
                <a:latin typeface="字魂36号-正文宋楷" panose="00000500000000000000" pitchFamily="2" charset="-122"/>
                <a:ea typeface="字魂36号-正文宋楷" panose="00000500000000000000" pitchFamily="2" charset="-122"/>
              </a:rPr>
              <a:t>新时代强军建设</a:t>
            </a:r>
          </a:p>
        </p:txBody>
      </p:sp>
      <p:cxnSp>
        <p:nvCxnSpPr>
          <p:cNvPr id="7" name="直接连接符 6"/>
          <p:cNvCxnSpPr>
            <a:endCxn id="5" idx="1"/>
          </p:cNvCxnSpPr>
          <p:nvPr userDrawn="1"/>
        </p:nvCxnSpPr>
        <p:spPr>
          <a:xfrm>
            <a:off x="0" y="503239"/>
            <a:ext cx="3733580" cy="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6" idx="3"/>
          </p:cNvCxnSpPr>
          <p:nvPr userDrawn="1"/>
        </p:nvCxnSpPr>
        <p:spPr>
          <a:xfrm flipH="1">
            <a:off x="8582297" y="562668"/>
            <a:ext cx="3609704" cy="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92466" y="4682154"/>
            <a:ext cx="5740527" cy="461665"/>
          </a:xfrm>
          <a:prstGeom prst="rect">
            <a:avLst/>
          </a:prstGeom>
          <a:noFill/>
        </p:spPr>
        <p:txBody>
          <a:bodyPr wrap="square" rtlCol="0">
            <a:spAutoFit/>
          </a:bodyPr>
          <a:lstStyle/>
          <a:p>
            <a:pPr algn="l"/>
            <a:r>
              <a:rPr lang="zh-CN" altLang="en-US" sz="2400" dirty="0">
                <a:solidFill>
                  <a:srgbClr val="C00000"/>
                </a:solidFill>
                <a:cs typeface="+mn-ea"/>
                <a:sym typeface="+mn-lt"/>
              </a:rPr>
              <a:t>中</a:t>
            </a:r>
            <a:r>
              <a:rPr lang="en-US" altLang="zh-CN" sz="2400" dirty="0">
                <a:solidFill>
                  <a:srgbClr val="C00000"/>
                </a:solidFill>
                <a:cs typeface="+mn-ea"/>
                <a:sym typeface="+mn-lt"/>
              </a:rPr>
              <a:t>/</a:t>
            </a:r>
            <a:r>
              <a:rPr lang="zh-CN" altLang="en-US" sz="2400" dirty="0">
                <a:solidFill>
                  <a:srgbClr val="C00000"/>
                </a:solidFill>
                <a:cs typeface="+mn-ea"/>
                <a:sym typeface="+mn-lt"/>
              </a:rPr>
              <a:t>国</a:t>
            </a:r>
            <a:r>
              <a:rPr lang="en-US" altLang="zh-CN" sz="2400" dirty="0">
                <a:solidFill>
                  <a:srgbClr val="C00000"/>
                </a:solidFill>
                <a:cs typeface="+mn-ea"/>
                <a:sym typeface="+mn-lt"/>
              </a:rPr>
              <a:t>/</a:t>
            </a:r>
            <a:r>
              <a:rPr lang="zh-CN" altLang="en-US" sz="2400" dirty="0">
                <a:solidFill>
                  <a:srgbClr val="C00000"/>
                </a:solidFill>
                <a:cs typeface="+mn-ea"/>
                <a:sym typeface="+mn-lt"/>
              </a:rPr>
              <a:t>人</a:t>
            </a:r>
            <a:r>
              <a:rPr lang="en-US" altLang="zh-CN" sz="2400" dirty="0">
                <a:solidFill>
                  <a:srgbClr val="C00000"/>
                </a:solidFill>
                <a:cs typeface="+mn-ea"/>
                <a:sym typeface="+mn-lt"/>
              </a:rPr>
              <a:t>/</a:t>
            </a:r>
            <a:r>
              <a:rPr lang="zh-CN" altLang="en-US" sz="2400" dirty="0">
                <a:solidFill>
                  <a:srgbClr val="C00000"/>
                </a:solidFill>
                <a:cs typeface="+mn-ea"/>
                <a:sym typeface="+mn-lt"/>
              </a:rPr>
              <a:t>民</a:t>
            </a:r>
            <a:r>
              <a:rPr lang="en-US" altLang="zh-CN" sz="2400" dirty="0">
                <a:solidFill>
                  <a:srgbClr val="C00000"/>
                </a:solidFill>
                <a:cs typeface="+mn-ea"/>
                <a:sym typeface="+mn-lt"/>
              </a:rPr>
              <a:t>/</a:t>
            </a:r>
            <a:r>
              <a:rPr lang="zh-CN" altLang="en-US" sz="2400" dirty="0">
                <a:solidFill>
                  <a:srgbClr val="C00000"/>
                </a:solidFill>
                <a:cs typeface="+mn-ea"/>
                <a:sym typeface="+mn-lt"/>
              </a:rPr>
              <a:t>解</a:t>
            </a:r>
            <a:r>
              <a:rPr lang="en-US" altLang="zh-CN" sz="2400" dirty="0">
                <a:solidFill>
                  <a:srgbClr val="C00000"/>
                </a:solidFill>
                <a:cs typeface="+mn-ea"/>
                <a:sym typeface="+mn-lt"/>
              </a:rPr>
              <a:t>/</a:t>
            </a:r>
            <a:r>
              <a:rPr lang="zh-CN" altLang="en-US" sz="2400" dirty="0">
                <a:solidFill>
                  <a:srgbClr val="C00000"/>
                </a:solidFill>
                <a:cs typeface="+mn-ea"/>
                <a:sym typeface="+mn-lt"/>
              </a:rPr>
              <a:t>放</a:t>
            </a:r>
            <a:r>
              <a:rPr lang="en-US" altLang="zh-CN" sz="2400" dirty="0">
                <a:solidFill>
                  <a:srgbClr val="C00000"/>
                </a:solidFill>
                <a:cs typeface="+mn-ea"/>
                <a:sym typeface="+mn-lt"/>
              </a:rPr>
              <a:t>/</a:t>
            </a:r>
            <a:r>
              <a:rPr lang="zh-CN" altLang="en-US" sz="2400" dirty="0">
                <a:solidFill>
                  <a:srgbClr val="C00000"/>
                </a:solidFill>
                <a:cs typeface="+mn-ea"/>
                <a:sym typeface="+mn-lt"/>
              </a:rPr>
              <a:t>军</a:t>
            </a:r>
            <a:r>
              <a:rPr lang="en-US" altLang="zh-CN" sz="2400" dirty="0">
                <a:solidFill>
                  <a:srgbClr val="C00000"/>
                </a:solidFill>
                <a:cs typeface="+mn-ea"/>
                <a:sym typeface="+mn-lt"/>
              </a:rPr>
              <a:t>/</a:t>
            </a:r>
            <a:r>
              <a:rPr lang="zh-CN" altLang="en-US" sz="2400" dirty="0">
                <a:solidFill>
                  <a:srgbClr val="C00000"/>
                </a:solidFill>
                <a:cs typeface="+mn-ea"/>
                <a:sym typeface="+mn-lt"/>
              </a:rPr>
              <a:t>建</a:t>
            </a:r>
            <a:r>
              <a:rPr lang="en-US" altLang="zh-CN" sz="2400" dirty="0">
                <a:solidFill>
                  <a:srgbClr val="C00000"/>
                </a:solidFill>
                <a:cs typeface="+mn-ea"/>
                <a:sym typeface="+mn-lt"/>
              </a:rPr>
              <a:t>/</a:t>
            </a:r>
            <a:r>
              <a:rPr lang="zh-CN" altLang="en-US" sz="2400" dirty="0">
                <a:solidFill>
                  <a:srgbClr val="C00000"/>
                </a:solidFill>
                <a:cs typeface="+mn-ea"/>
                <a:sym typeface="+mn-lt"/>
              </a:rPr>
              <a:t>军</a:t>
            </a:r>
            <a:r>
              <a:rPr lang="en-US" altLang="zh-CN" sz="2400" dirty="0" smtClean="0">
                <a:solidFill>
                  <a:srgbClr val="C00000"/>
                </a:solidFill>
                <a:cs typeface="+mn-ea"/>
                <a:sym typeface="+mn-lt"/>
              </a:rPr>
              <a:t>/94/</a:t>
            </a:r>
            <a:r>
              <a:rPr lang="zh-CN" altLang="en-US" sz="2400" dirty="0">
                <a:solidFill>
                  <a:srgbClr val="C00000"/>
                </a:solidFill>
                <a:cs typeface="+mn-ea"/>
                <a:sym typeface="+mn-lt"/>
              </a:rPr>
              <a:t>周</a:t>
            </a:r>
            <a:r>
              <a:rPr lang="en-US" altLang="zh-CN" sz="2400" dirty="0">
                <a:solidFill>
                  <a:srgbClr val="C00000"/>
                </a:solidFill>
                <a:cs typeface="+mn-ea"/>
                <a:sym typeface="+mn-lt"/>
              </a:rPr>
              <a:t>/</a:t>
            </a:r>
            <a:r>
              <a:rPr lang="zh-CN" altLang="en-US" sz="2400" dirty="0">
                <a:solidFill>
                  <a:srgbClr val="C00000"/>
                </a:solidFill>
                <a:cs typeface="+mn-ea"/>
                <a:sym typeface="+mn-lt"/>
              </a:rPr>
              <a:t>年</a:t>
            </a:r>
          </a:p>
        </p:txBody>
      </p:sp>
      <p:sp>
        <p:nvSpPr>
          <p:cNvPr id="2" name="文本框 1"/>
          <p:cNvSpPr txBox="1"/>
          <p:nvPr/>
        </p:nvSpPr>
        <p:spPr>
          <a:xfrm>
            <a:off x="3266884" y="3522779"/>
            <a:ext cx="6546575" cy="584775"/>
          </a:xfrm>
          <a:prstGeom prst="rect">
            <a:avLst/>
          </a:prstGeom>
          <a:noFill/>
        </p:spPr>
        <p:txBody>
          <a:bodyPr wrap="square" rtlCol="0">
            <a:spAutoFit/>
          </a:bodyPr>
          <a:lstStyle/>
          <a:p>
            <a:pPr algn="ctr"/>
            <a:r>
              <a:rPr lang="zh-CN" altLang="en-US" sz="3200" dirty="0">
                <a:cs typeface="+mn-ea"/>
                <a:sym typeface="+mn-lt"/>
              </a:rPr>
              <a:t>庆祝八一建军节建</a:t>
            </a:r>
            <a:r>
              <a:rPr lang="zh-CN" altLang="en-US" sz="3200" dirty="0" smtClean="0">
                <a:cs typeface="+mn-ea"/>
                <a:sym typeface="+mn-lt"/>
              </a:rPr>
              <a:t>军</a:t>
            </a:r>
            <a:r>
              <a:rPr lang="en-US" altLang="zh-CN" sz="3200" dirty="0" smtClean="0">
                <a:cs typeface="+mn-ea"/>
                <a:sym typeface="+mn-lt"/>
              </a:rPr>
              <a:t>94</a:t>
            </a:r>
            <a:r>
              <a:rPr lang="zh-CN" altLang="en-US" sz="3200" dirty="0" smtClean="0">
                <a:cs typeface="+mn-ea"/>
                <a:sym typeface="+mn-lt"/>
              </a:rPr>
              <a:t>周年</a:t>
            </a:r>
            <a:endParaRPr lang="zh-CN" altLang="en-US" sz="3200" dirty="0">
              <a:cs typeface="+mn-ea"/>
              <a:sym typeface="+mn-lt"/>
            </a:endParaRPr>
          </a:p>
        </p:txBody>
      </p:sp>
      <p:grpSp>
        <p:nvGrpSpPr>
          <p:cNvPr id="8" name="组合 7"/>
          <p:cNvGrpSpPr/>
          <p:nvPr/>
        </p:nvGrpSpPr>
        <p:grpSpPr>
          <a:xfrm>
            <a:off x="3650827" y="4227240"/>
            <a:ext cx="2334120" cy="454914"/>
            <a:chOff x="3284097" y="4758214"/>
            <a:chExt cx="2334120" cy="454914"/>
          </a:xfrm>
        </p:grpSpPr>
        <p:sp>
          <p:nvSpPr>
            <p:cNvPr id="7" name="流程图: 接点 6"/>
            <p:cNvSpPr/>
            <p:nvPr/>
          </p:nvSpPr>
          <p:spPr>
            <a:xfrm>
              <a:off x="3284097"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铁</a:t>
              </a:r>
            </a:p>
          </p:txBody>
        </p:sp>
        <p:sp>
          <p:nvSpPr>
            <p:cNvPr id="10" name="流程图: 接点 9"/>
            <p:cNvSpPr/>
            <p:nvPr/>
          </p:nvSpPr>
          <p:spPr>
            <a:xfrm>
              <a:off x="3758770"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血</a:t>
              </a:r>
            </a:p>
          </p:txBody>
        </p:sp>
        <p:sp>
          <p:nvSpPr>
            <p:cNvPr id="11" name="流程图: 接点 10"/>
            <p:cNvSpPr/>
            <p:nvPr/>
          </p:nvSpPr>
          <p:spPr>
            <a:xfrm>
              <a:off x="4708116"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军</a:t>
              </a:r>
            </a:p>
          </p:txBody>
        </p:sp>
        <p:sp>
          <p:nvSpPr>
            <p:cNvPr id="12" name="流程图: 接点 11"/>
            <p:cNvSpPr/>
            <p:nvPr/>
          </p:nvSpPr>
          <p:spPr>
            <a:xfrm>
              <a:off x="4233443"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铸</a:t>
              </a:r>
            </a:p>
          </p:txBody>
        </p:sp>
        <p:sp>
          <p:nvSpPr>
            <p:cNvPr id="13" name="流程图: 接点 12"/>
            <p:cNvSpPr/>
            <p:nvPr/>
          </p:nvSpPr>
          <p:spPr>
            <a:xfrm>
              <a:off x="5182789"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魂</a:t>
              </a:r>
            </a:p>
          </p:txBody>
        </p:sp>
      </p:grpSp>
      <p:grpSp>
        <p:nvGrpSpPr>
          <p:cNvPr id="19" name="组合 18"/>
          <p:cNvGrpSpPr/>
          <p:nvPr/>
        </p:nvGrpSpPr>
        <p:grpSpPr>
          <a:xfrm>
            <a:off x="6887851" y="4227240"/>
            <a:ext cx="2334119" cy="454914"/>
            <a:chOff x="6521121" y="4758214"/>
            <a:chExt cx="2334119" cy="454914"/>
          </a:xfrm>
        </p:grpSpPr>
        <p:sp>
          <p:nvSpPr>
            <p:cNvPr id="14" name="流程图: 接点 13"/>
            <p:cNvSpPr/>
            <p:nvPr/>
          </p:nvSpPr>
          <p:spPr>
            <a:xfrm>
              <a:off x="6521121"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志</a:t>
              </a:r>
            </a:p>
          </p:txBody>
        </p:sp>
        <p:sp>
          <p:nvSpPr>
            <p:cNvPr id="15" name="流程图: 接点 14"/>
            <p:cNvSpPr/>
            <p:nvPr/>
          </p:nvSpPr>
          <p:spPr>
            <a:xfrm>
              <a:off x="6995794"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气</a:t>
              </a:r>
            </a:p>
          </p:txBody>
        </p:sp>
        <p:sp>
          <p:nvSpPr>
            <p:cNvPr id="16" name="流程图: 接点 15"/>
            <p:cNvSpPr/>
            <p:nvPr/>
          </p:nvSpPr>
          <p:spPr>
            <a:xfrm>
              <a:off x="7470467"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在</a:t>
              </a:r>
            </a:p>
          </p:txBody>
        </p:sp>
        <p:sp>
          <p:nvSpPr>
            <p:cNvPr id="17" name="流程图: 接点 16"/>
            <p:cNvSpPr/>
            <p:nvPr/>
          </p:nvSpPr>
          <p:spPr>
            <a:xfrm>
              <a:off x="7945140"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人</a:t>
              </a:r>
            </a:p>
          </p:txBody>
        </p:sp>
        <p:sp>
          <p:nvSpPr>
            <p:cNvPr id="18" name="流程图: 接点 17"/>
            <p:cNvSpPr/>
            <p:nvPr/>
          </p:nvSpPr>
          <p:spPr>
            <a:xfrm>
              <a:off x="8419812"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心</a:t>
              </a:r>
            </a:p>
          </p:txBody>
        </p:sp>
      </p:grpSp>
      <p:pic>
        <p:nvPicPr>
          <p:cNvPr id="20" name="图片 19"/>
          <p:cNvPicPr>
            <a:picLocks noChangeAspect="1"/>
          </p:cNvPicPr>
          <p:nvPr/>
        </p:nvPicPr>
        <p:blipFill rotWithShape="1">
          <a:blip r:embed="rId2">
            <a:clrChange>
              <a:clrFrom>
                <a:srgbClr val="FFFFFF"/>
              </a:clrFrom>
              <a:clrTo>
                <a:srgbClr val="FFFFFF">
                  <a:alpha val="0"/>
                </a:srgbClr>
              </a:clrTo>
            </a:clrChange>
          </a:blip>
          <a:srcRect/>
          <a:stretch>
            <a:fillRect/>
          </a:stretch>
        </p:blipFill>
        <p:spPr>
          <a:xfrm>
            <a:off x="9968053" y="4158481"/>
            <a:ext cx="2396226" cy="2699519"/>
          </a:xfrm>
          <a:prstGeom prst="rect">
            <a:avLst/>
          </a:prstGeom>
        </p:spPr>
      </p:pic>
      <p:pic>
        <p:nvPicPr>
          <p:cNvPr id="22" name="图片 21"/>
          <p:cNvPicPr>
            <a:picLocks noChangeAspect="1"/>
          </p:cNvPicPr>
          <p:nvPr/>
        </p:nvPicPr>
        <p:blipFill rotWithShape="1">
          <a:blip r:embed="rId2">
            <a:clrChange>
              <a:clrFrom>
                <a:srgbClr val="FFFFFF"/>
              </a:clrFrom>
              <a:clrTo>
                <a:srgbClr val="FFFFFF">
                  <a:alpha val="0"/>
                </a:srgbClr>
              </a:clrTo>
            </a:clrChange>
          </a:blip>
          <a:srcRect/>
          <a:stretch>
            <a:fillRect/>
          </a:stretch>
        </p:blipFill>
        <p:spPr>
          <a:xfrm flipH="1">
            <a:off x="-172235" y="4158528"/>
            <a:ext cx="2396182" cy="2699471"/>
          </a:xfrm>
          <a:prstGeom prst="rect">
            <a:avLst/>
          </a:prstGeom>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772" y="689113"/>
            <a:ext cx="6827913" cy="2938441"/>
          </a:xfrm>
          <a:prstGeom prst="ellipse">
            <a:avLst/>
          </a:prstGeom>
        </p:spPr>
      </p:pic>
      <p:sp>
        <p:nvSpPr>
          <p:cNvPr id="3" name="TextBox 2"/>
          <p:cNvSpPr txBox="1"/>
          <p:nvPr/>
        </p:nvSpPr>
        <p:spPr>
          <a:xfrm>
            <a:off x="4670564" y="1304925"/>
            <a:ext cx="1390124" cy="369332"/>
          </a:xfrm>
          <a:prstGeom prst="rect">
            <a:avLst/>
          </a:prstGeom>
          <a:noFill/>
        </p:spPr>
        <p:txBody>
          <a:bodyPr wrap="none" rtlCol="0">
            <a:spAutoFit/>
          </a:bodyPr>
          <a:lstStyle/>
          <a:p>
            <a:pPr algn="ctr"/>
            <a:r>
              <a:rPr lang="en-US" altLang="zh-CN" dirty="0" smtClean="0">
                <a:solidFill>
                  <a:schemeClr val="bg1"/>
                </a:solidFill>
                <a:ea typeface="字魂36号-正文宋楷" panose="00000500000000000000" pitchFamily="2" charset="-122"/>
              </a:rPr>
              <a:t>1947-20XX</a:t>
            </a:r>
            <a:endParaRPr lang="zh-CN" altLang="en-US" dirty="0" smtClean="0">
              <a:solidFill>
                <a:schemeClr val="bg1"/>
              </a:solidFill>
              <a:ea typeface="字魂36号-正文宋楷" panose="00000500000000000000"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450" decel="100000" fill="hold"/>
                                        <p:tgtEl>
                                          <p:spTgt spid="2"/>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par>
                          <p:cTn id="22" fill="hold">
                            <p:stCondLst>
                              <p:cond delay="2000"/>
                            </p:stCondLst>
                            <p:childTnLst>
                              <p:par>
                                <p:cTn id="23" presetID="16" presetClass="entr" presetSubtype="37"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outVertical)">
                                      <p:cBhvr>
                                        <p:cTn id="25" dur="500"/>
                                        <p:tgtEl>
                                          <p:spTgt spid="1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2" presetClass="entr" presetSubtype="8"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32016" y="1764759"/>
            <a:ext cx="2656115" cy="584775"/>
          </a:xfrm>
          <a:prstGeom prst="rect">
            <a:avLst/>
          </a:prstGeom>
          <a:noFill/>
        </p:spPr>
        <p:txBody>
          <a:bodyPr wrap="square" rtlCol="0">
            <a:spAutoFit/>
          </a:bodyPr>
          <a:lstStyle/>
          <a:p>
            <a:r>
              <a:rPr lang="zh-CN" altLang="en-US" sz="3200" dirty="0">
                <a:cs typeface="+mn-ea"/>
                <a:sym typeface="+mn-lt"/>
              </a:rPr>
              <a:t>广州起义</a:t>
            </a:r>
          </a:p>
        </p:txBody>
      </p:sp>
      <p:grpSp>
        <p:nvGrpSpPr>
          <p:cNvPr id="5" name="组合 4"/>
          <p:cNvGrpSpPr/>
          <p:nvPr/>
        </p:nvGrpSpPr>
        <p:grpSpPr>
          <a:xfrm>
            <a:off x="2525781" y="2349534"/>
            <a:ext cx="3562350" cy="0"/>
            <a:chOff x="4000500" y="1809750"/>
            <a:chExt cx="3562350" cy="0"/>
          </a:xfrm>
        </p:grpSpPr>
        <p:cxnSp>
          <p:nvCxnSpPr>
            <p:cNvPr id="6" name="直接连接符 5"/>
            <p:cNvCxnSpPr/>
            <p:nvPr/>
          </p:nvCxnSpPr>
          <p:spPr>
            <a:xfrm>
              <a:off x="4000500" y="1809750"/>
              <a:ext cx="3562350"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114925" y="1809750"/>
              <a:ext cx="1333500" cy="0"/>
            </a:xfrm>
            <a:prstGeom prst="line">
              <a:avLst/>
            </a:prstGeom>
            <a:ln w="127000">
              <a:solidFill>
                <a:srgbClr val="FF505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1212575" y="2754295"/>
            <a:ext cx="6162259" cy="3416320"/>
          </a:xfrm>
          <a:prstGeom prst="rect">
            <a:avLst/>
          </a:prstGeom>
          <a:noFill/>
        </p:spPr>
        <p:txBody>
          <a:bodyPr wrap="square" rtlCol="0">
            <a:spAutoFit/>
          </a:bodyPr>
          <a:lstStyle/>
          <a:p>
            <a:r>
              <a:rPr lang="en-US" altLang="zh-CN" sz="2400" dirty="0">
                <a:cs typeface="+mn-ea"/>
                <a:sym typeface="+mn-lt"/>
              </a:rPr>
              <a:t>1911</a:t>
            </a:r>
            <a:r>
              <a:rPr lang="zh-CN" altLang="en-US" sz="2400" dirty="0">
                <a:cs typeface="+mn-ea"/>
                <a:sym typeface="+mn-lt"/>
              </a:rPr>
              <a:t>年</a:t>
            </a:r>
            <a:r>
              <a:rPr lang="en-US" altLang="zh-CN" sz="2400" dirty="0">
                <a:cs typeface="+mn-ea"/>
                <a:sym typeface="+mn-lt"/>
              </a:rPr>
              <a:t>4</a:t>
            </a:r>
            <a:r>
              <a:rPr lang="zh-CN" altLang="en-US" sz="2400" dirty="0">
                <a:cs typeface="+mn-ea"/>
                <a:sym typeface="+mn-lt"/>
              </a:rPr>
              <a:t>月</a:t>
            </a:r>
            <a:r>
              <a:rPr lang="en-US" altLang="zh-CN" sz="2400" dirty="0">
                <a:cs typeface="+mn-ea"/>
                <a:sym typeface="+mn-lt"/>
              </a:rPr>
              <a:t>27</a:t>
            </a:r>
            <a:r>
              <a:rPr lang="zh-CN" altLang="en-US" sz="2400" dirty="0">
                <a:cs typeface="+mn-ea"/>
                <a:sym typeface="+mn-lt"/>
              </a:rPr>
              <a:t>日下午</a:t>
            </a:r>
            <a:r>
              <a:rPr lang="en-US" altLang="zh-CN" sz="2400" dirty="0">
                <a:cs typeface="+mn-ea"/>
                <a:sym typeface="+mn-lt"/>
              </a:rPr>
              <a:t>5</a:t>
            </a:r>
            <a:r>
              <a:rPr lang="zh-CN" altLang="en-US" sz="2400" dirty="0">
                <a:cs typeface="+mn-ea"/>
                <a:sym typeface="+mn-lt"/>
              </a:rPr>
              <a:t>时</a:t>
            </a:r>
            <a:r>
              <a:rPr lang="en-US" altLang="zh-CN" sz="2400" dirty="0">
                <a:cs typeface="+mn-ea"/>
                <a:sym typeface="+mn-lt"/>
              </a:rPr>
              <a:t>30</a:t>
            </a:r>
            <a:r>
              <a:rPr lang="zh-CN" altLang="en-US" sz="2400" dirty="0">
                <a:cs typeface="+mn-ea"/>
                <a:sym typeface="+mn-lt"/>
              </a:rPr>
              <a:t>分，黄兴率</a:t>
            </a:r>
            <a:r>
              <a:rPr lang="en-US" altLang="zh-CN" sz="2400" dirty="0">
                <a:cs typeface="+mn-ea"/>
                <a:sym typeface="+mn-lt"/>
              </a:rPr>
              <a:t>120</a:t>
            </a:r>
            <a:r>
              <a:rPr lang="zh-CN" altLang="en-US" sz="2400" dirty="0">
                <a:cs typeface="+mn-ea"/>
                <a:sym typeface="+mn-lt"/>
              </a:rPr>
              <a:t>余名敢死队员直扑两广总督署，发动了同盟会的第十次武装起义</a:t>
            </a:r>
            <a:r>
              <a:rPr lang="en-US" altLang="zh-CN" sz="2400" dirty="0">
                <a:cs typeface="+mn-ea"/>
                <a:sym typeface="+mn-lt"/>
              </a:rPr>
              <a:t>-</a:t>
            </a:r>
            <a:r>
              <a:rPr lang="zh-CN" altLang="en-US" sz="2400" dirty="0">
                <a:cs typeface="+mn-ea"/>
                <a:sym typeface="+mn-lt"/>
              </a:rPr>
              <a:t>一广州起义。其中</a:t>
            </a:r>
            <a:r>
              <a:rPr lang="en-US" altLang="zh-CN" sz="2400" dirty="0">
                <a:cs typeface="+mn-ea"/>
                <a:sym typeface="+mn-lt"/>
              </a:rPr>
              <a:t>72</a:t>
            </a:r>
            <a:r>
              <a:rPr lang="zh-CN" altLang="en-US" sz="2400" dirty="0">
                <a:cs typeface="+mn-ea"/>
                <a:sym typeface="+mn-lt"/>
              </a:rPr>
              <a:t>人的遗骸由潘达微收葬于广州东郊红花岗。潘达微把红花岗改名为黄花岗，故称为“黄花岗起义”。黄花岗起义，又称第一次广州起义、辛亥广州起义、黄花岗之役，是中国同盟会于</a:t>
            </a:r>
            <a:r>
              <a:rPr lang="en-US" altLang="zh-CN" sz="2400" dirty="0">
                <a:cs typeface="+mn-ea"/>
                <a:sym typeface="+mn-lt"/>
              </a:rPr>
              <a:t>1911</a:t>
            </a:r>
            <a:r>
              <a:rPr lang="zh-CN" altLang="en-US" sz="2400" dirty="0">
                <a:cs typeface="+mn-ea"/>
                <a:sym typeface="+mn-lt"/>
              </a:rPr>
              <a:t>年</a:t>
            </a:r>
            <a:r>
              <a:rPr lang="en-US" altLang="zh-CN" sz="2400" dirty="0">
                <a:cs typeface="+mn-ea"/>
                <a:sym typeface="+mn-lt"/>
              </a:rPr>
              <a:t>(</a:t>
            </a:r>
            <a:r>
              <a:rPr lang="zh-CN" altLang="en-US" sz="2400" dirty="0">
                <a:cs typeface="+mn-ea"/>
                <a:sym typeface="+mn-lt"/>
              </a:rPr>
              <a:t>宣统三年</a:t>
            </a:r>
            <a:r>
              <a:rPr lang="en-US" altLang="zh-CN" sz="2400" dirty="0">
                <a:cs typeface="+mn-ea"/>
                <a:sym typeface="+mn-lt"/>
              </a:rPr>
              <a:t>)</a:t>
            </a:r>
            <a:r>
              <a:rPr lang="zh-CN" altLang="en-US" sz="2400" dirty="0">
                <a:cs typeface="+mn-ea"/>
                <a:sym typeface="+mn-lt"/>
              </a:rPr>
              <a:t>在广东省广州市发起的一场起义</a:t>
            </a:r>
          </a:p>
        </p:txBody>
      </p:sp>
      <p:pic>
        <p:nvPicPr>
          <p:cNvPr id="10" name="图片 9"/>
          <p:cNvPicPr>
            <a:picLocks noChangeAspect="1"/>
          </p:cNvPicPr>
          <p:nvPr/>
        </p:nvPicPr>
        <p:blipFill rotWithShape="1">
          <a:blip r:embed="rId2" cstate="screen">
            <a:clrChange>
              <a:clrFrom>
                <a:srgbClr val="FFFFFF"/>
              </a:clrFrom>
              <a:clrTo>
                <a:srgbClr val="FFFFFF">
                  <a:alpha val="0"/>
                </a:srgbClr>
              </a:clrTo>
            </a:clrChange>
          </a:blip>
          <a:srcRect/>
          <a:stretch>
            <a:fillRect/>
          </a:stretch>
        </p:blipFill>
        <p:spPr>
          <a:xfrm>
            <a:off x="7357028" y="1934795"/>
            <a:ext cx="4618381" cy="3438984"/>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8"/>
          <p:cNvSpPr/>
          <p:nvPr/>
        </p:nvSpPr>
        <p:spPr>
          <a:xfrm>
            <a:off x="0" y="3980187"/>
            <a:ext cx="12192000" cy="438150"/>
          </a:xfrm>
          <a:custGeom>
            <a:avLst/>
            <a:gdLst>
              <a:gd name="connsiteX0" fmla="*/ 0 w 12230100"/>
              <a:gd name="connsiteY0" fmla="*/ 0 h 419100"/>
              <a:gd name="connsiteX1" fmla="*/ 4248150 w 12230100"/>
              <a:gd name="connsiteY1" fmla="*/ 0 h 419100"/>
              <a:gd name="connsiteX2" fmla="*/ 4248150 w 12230100"/>
              <a:gd name="connsiteY2" fmla="*/ 419100 h 419100"/>
              <a:gd name="connsiteX3" fmla="*/ 7981950 w 12230100"/>
              <a:gd name="connsiteY3" fmla="*/ 419100 h 419100"/>
              <a:gd name="connsiteX4" fmla="*/ 7981950 w 12230100"/>
              <a:gd name="connsiteY4" fmla="*/ 95250 h 419100"/>
              <a:gd name="connsiteX5" fmla="*/ 12230100 w 12230100"/>
              <a:gd name="connsiteY5" fmla="*/ 95250 h 419100"/>
              <a:gd name="connsiteX6" fmla="*/ 12230100 w 12230100"/>
              <a:gd name="connsiteY6" fmla="*/ 133350 h 419100"/>
              <a:gd name="connsiteX0-1" fmla="*/ 0 w 12230100"/>
              <a:gd name="connsiteY0-2" fmla="*/ 0 h 419100"/>
              <a:gd name="connsiteX1-3" fmla="*/ 4248150 w 12230100"/>
              <a:gd name="connsiteY1-4" fmla="*/ 0 h 419100"/>
              <a:gd name="connsiteX2-5" fmla="*/ 4248150 w 12230100"/>
              <a:gd name="connsiteY2-6" fmla="*/ 419100 h 419100"/>
              <a:gd name="connsiteX3-7" fmla="*/ 7886700 w 12230100"/>
              <a:gd name="connsiteY3-8" fmla="*/ 419100 h 419100"/>
              <a:gd name="connsiteX4-9" fmla="*/ 7981950 w 12230100"/>
              <a:gd name="connsiteY4-10" fmla="*/ 95250 h 419100"/>
              <a:gd name="connsiteX5-11" fmla="*/ 12230100 w 12230100"/>
              <a:gd name="connsiteY5-12" fmla="*/ 95250 h 419100"/>
              <a:gd name="connsiteX6-13" fmla="*/ 12230100 w 12230100"/>
              <a:gd name="connsiteY6-14" fmla="*/ 133350 h 419100"/>
              <a:gd name="connsiteX0-15" fmla="*/ 0 w 12230100"/>
              <a:gd name="connsiteY0-16" fmla="*/ 0 h 419100"/>
              <a:gd name="connsiteX1-17" fmla="*/ 4248150 w 12230100"/>
              <a:gd name="connsiteY1-18" fmla="*/ 0 h 419100"/>
              <a:gd name="connsiteX2-19" fmla="*/ 4362450 w 12230100"/>
              <a:gd name="connsiteY2-20" fmla="*/ 400050 h 419100"/>
              <a:gd name="connsiteX3-21" fmla="*/ 7886700 w 12230100"/>
              <a:gd name="connsiteY3-22" fmla="*/ 419100 h 419100"/>
              <a:gd name="connsiteX4-23" fmla="*/ 7981950 w 12230100"/>
              <a:gd name="connsiteY4-24" fmla="*/ 95250 h 419100"/>
              <a:gd name="connsiteX5-25" fmla="*/ 12230100 w 12230100"/>
              <a:gd name="connsiteY5-26" fmla="*/ 95250 h 419100"/>
              <a:gd name="connsiteX6-27" fmla="*/ 12230100 w 12230100"/>
              <a:gd name="connsiteY6-28" fmla="*/ 133350 h 419100"/>
              <a:gd name="connsiteX0-29" fmla="*/ 0 w 12230100"/>
              <a:gd name="connsiteY0-30" fmla="*/ 0 h 438150"/>
              <a:gd name="connsiteX1-31" fmla="*/ 4248150 w 12230100"/>
              <a:gd name="connsiteY1-32" fmla="*/ 0 h 438150"/>
              <a:gd name="connsiteX2-33" fmla="*/ 4362450 w 12230100"/>
              <a:gd name="connsiteY2-34" fmla="*/ 438150 h 438150"/>
              <a:gd name="connsiteX3-35" fmla="*/ 7886700 w 12230100"/>
              <a:gd name="connsiteY3-36" fmla="*/ 419100 h 438150"/>
              <a:gd name="connsiteX4-37" fmla="*/ 7981950 w 12230100"/>
              <a:gd name="connsiteY4-38" fmla="*/ 95250 h 438150"/>
              <a:gd name="connsiteX5-39" fmla="*/ 12230100 w 12230100"/>
              <a:gd name="connsiteY5-40" fmla="*/ 95250 h 438150"/>
              <a:gd name="connsiteX6-41" fmla="*/ 12230100 w 12230100"/>
              <a:gd name="connsiteY6-42" fmla="*/ 133350 h 438150"/>
              <a:gd name="connsiteX0-43" fmla="*/ 0 w 12230100"/>
              <a:gd name="connsiteY0-44" fmla="*/ 0 h 438150"/>
              <a:gd name="connsiteX1-45" fmla="*/ 4248150 w 12230100"/>
              <a:gd name="connsiteY1-46" fmla="*/ 0 h 438150"/>
              <a:gd name="connsiteX2-47" fmla="*/ 4362450 w 12230100"/>
              <a:gd name="connsiteY2-48" fmla="*/ 438150 h 438150"/>
              <a:gd name="connsiteX3-49" fmla="*/ 7886700 w 12230100"/>
              <a:gd name="connsiteY3-50" fmla="*/ 419100 h 438150"/>
              <a:gd name="connsiteX4-51" fmla="*/ 7981950 w 12230100"/>
              <a:gd name="connsiteY4-52" fmla="*/ 95250 h 438150"/>
              <a:gd name="connsiteX5-53" fmla="*/ 12230100 w 12230100"/>
              <a:gd name="connsiteY5-54" fmla="*/ 95250 h 438150"/>
              <a:gd name="connsiteX6-55" fmla="*/ 12230100 w 12230100"/>
              <a:gd name="connsiteY6-56" fmla="*/ 133350 h 438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230100" h="438150">
                <a:moveTo>
                  <a:pt x="0" y="0"/>
                </a:moveTo>
                <a:lnTo>
                  <a:pt x="4248150" y="0"/>
                </a:lnTo>
                <a:lnTo>
                  <a:pt x="4362450" y="438150"/>
                </a:lnTo>
                <a:lnTo>
                  <a:pt x="7886700" y="419100"/>
                </a:lnTo>
                <a:lnTo>
                  <a:pt x="7981950" y="95250"/>
                </a:lnTo>
                <a:lnTo>
                  <a:pt x="12230100" y="95250"/>
                </a:lnTo>
                <a:lnTo>
                  <a:pt x="12230100" y="133350"/>
                </a:lnTo>
              </a:path>
            </a:pathLst>
          </a:custGeom>
          <a:noFill/>
          <a:ln w="12700">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stretch>
            <a:fillRect/>
          </a:stretch>
        </p:blipFill>
        <p:spPr>
          <a:xfrm>
            <a:off x="854507" y="1722496"/>
            <a:ext cx="2644068" cy="2003931"/>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3" cstate="screen"/>
          <a:stretch>
            <a:fillRect/>
          </a:stretch>
        </p:blipFill>
        <p:spPr>
          <a:xfrm>
            <a:off x="4786668" y="1093218"/>
            <a:ext cx="2656764" cy="3106044"/>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2" cstate="screen"/>
          <a:stretch>
            <a:fillRect/>
          </a:stretch>
        </p:blipFill>
        <p:spPr>
          <a:xfrm>
            <a:off x="8693425" y="1722496"/>
            <a:ext cx="2644068" cy="2003931"/>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880560" y="4125949"/>
            <a:ext cx="2656115" cy="584775"/>
          </a:xfrm>
          <a:prstGeom prst="rect">
            <a:avLst/>
          </a:prstGeom>
          <a:noFill/>
        </p:spPr>
        <p:txBody>
          <a:bodyPr wrap="square" rtlCol="0">
            <a:spAutoFit/>
          </a:bodyPr>
          <a:lstStyle/>
          <a:p>
            <a:r>
              <a:rPr lang="zh-CN" altLang="en-US" sz="3200" dirty="0">
                <a:solidFill>
                  <a:srgbClr val="C00000"/>
                </a:solidFill>
                <a:cs typeface="+mn-ea"/>
                <a:sym typeface="+mn-lt"/>
              </a:rPr>
              <a:t>支部建在边上</a:t>
            </a:r>
          </a:p>
        </p:txBody>
      </p:sp>
      <p:sp>
        <p:nvSpPr>
          <p:cNvPr id="7" name="文本框 6"/>
          <p:cNvSpPr txBox="1"/>
          <p:nvPr/>
        </p:nvSpPr>
        <p:spPr>
          <a:xfrm>
            <a:off x="347342" y="4856490"/>
            <a:ext cx="3734327" cy="1631216"/>
          </a:xfrm>
          <a:prstGeom prst="rect">
            <a:avLst/>
          </a:prstGeom>
          <a:noFill/>
        </p:spPr>
        <p:txBody>
          <a:bodyPr wrap="square" rtlCol="0">
            <a:spAutoFit/>
          </a:bodyPr>
          <a:lstStyle/>
          <a:p>
            <a:r>
              <a:rPr lang="zh-CN" altLang="en-US" sz="2000" dirty="0">
                <a:cs typeface="+mn-ea"/>
                <a:sym typeface="+mn-lt"/>
              </a:rPr>
              <a:t>确保党指挥枪。三湾改编初步解决了如何把以农民及旧军人为主要成份的革命军队建设成为一支无产阶级新型人民军队的问题。</a:t>
            </a:r>
          </a:p>
        </p:txBody>
      </p:sp>
      <p:sp>
        <p:nvSpPr>
          <p:cNvPr id="13" name="文本框 12"/>
          <p:cNvSpPr txBox="1"/>
          <p:nvPr/>
        </p:nvSpPr>
        <p:spPr>
          <a:xfrm>
            <a:off x="5184463" y="4564098"/>
            <a:ext cx="2656115" cy="584775"/>
          </a:xfrm>
          <a:prstGeom prst="rect">
            <a:avLst/>
          </a:prstGeom>
          <a:noFill/>
        </p:spPr>
        <p:txBody>
          <a:bodyPr wrap="square" rtlCol="0">
            <a:spAutoFit/>
          </a:bodyPr>
          <a:lstStyle/>
          <a:p>
            <a:r>
              <a:rPr lang="zh-CN" altLang="en-US" sz="3200" dirty="0">
                <a:solidFill>
                  <a:srgbClr val="C00000"/>
                </a:solidFill>
                <a:cs typeface="+mn-ea"/>
                <a:sym typeface="+mn-lt"/>
              </a:rPr>
              <a:t>三湾改编</a:t>
            </a:r>
          </a:p>
        </p:txBody>
      </p:sp>
      <p:sp>
        <p:nvSpPr>
          <p:cNvPr id="14" name="文本框 13"/>
          <p:cNvSpPr txBox="1"/>
          <p:nvPr/>
        </p:nvSpPr>
        <p:spPr>
          <a:xfrm>
            <a:off x="8741593" y="4199262"/>
            <a:ext cx="2656115" cy="584775"/>
          </a:xfrm>
          <a:prstGeom prst="rect">
            <a:avLst/>
          </a:prstGeom>
          <a:noFill/>
        </p:spPr>
        <p:txBody>
          <a:bodyPr wrap="square" rtlCol="0">
            <a:spAutoFit/>
          </a:bodyPr>
          <a:lstStyle/>
          <a:p>
            <a:r>
              <a:rPr lang="zh-CN" altLang="en-US" sz="3200" dirty="0">
                <a:solidFill>
                  <a:srgbClr val="C00000"/>
                </a:solidFill>
                <a:cs typeface="+mn-ea"/>
                <a:sym typeface="+mn-lt"/>
              </a:rPr>
              <a:t>民主管理制度</a:t>
            </a:r>
          </a:p>
        </p:txBody>
      </p:sp>
      <p:sp>
        <p:nvSpPr>
          <p:cNvPr id="16" name="文本框 15"/>
          <p:cNvSpPr txBox="1"/>
          <p:nvPr/>
        </p:nvSpPr>
        <p:spPr>
          <a:xfrm>
            <a:off x="4313496" y="5164267"/>
            <a:ext cx="4028664" cy="1323439"/>
          </a:xfrm>
          <a:prstGeom prst="rect">
            <a:avLst/>
          </a:prstGeom>
          <a:noFill/>
        </p:spPr>
        <p:txBody>
          <a:bodyPr wrap="square" rtlCol="0">
            <a:spAutoFit/>
          </a:bodyPr>
          <a:lstStyle/>
          <a:p>
            <a:r>
              <a:rPr lang="en-US" altLang="zh-CN" sz="2000" dirty="0" smtClean="0">
                <a:cs typeface="+mn-ea"/>
                <a:sym typeface="+mn-lt"/>
              </a:rPr>
              <a:t>1947</a:t>
            </a:r>
            <a:r>
              <a:rPr lang="zh-CN" altLang="en-US" sz="2000" dirty="0">
                <a:cs typeface="+mn-ea"/>
                <a:sym typeface="+mn-lt"/>
              </a:rPr>
              <a:t>年</a:t>
            </a:r>
            <a:r>
              <a:rPr lang="en-US" altLang="zh-CN" sz="2000" dirty="0">
                <a:cs typeface="+mn-ea"/>
                <a:sym typeface="+mn-lt"/>
              </a:rPr>
              <a:t>9</a:t>
            </a:r>
            <a:r>
              <a:rPr lang="zh-CN" altLang="en-US" sz="2000" dirty="0">
                <a:cs typeface="+mn-ea"/>
                <a:sym typeface="+mn-lt"/>
              </a:rPr>
              <a:t>月</a:t>
            </a:r>
            <a:r>
              <a:rPr lang="en-US" altLang="zh-CN" sz="2000" dirty="0">
                <a:cs typeface="+mn-ea"/>
                <a:sym typeface="+mn-lt"/>
              </a:rPr>
              <a:t>29</a:t>
            </a:r>
            <a:r>
              <a:rPr lang="zh-CN" altLang="en-US" sz="2000" dirty="0">
                <a:cs typeface="+mn-ea"/>
                <a:sym typeface="+mn-lt"/>
              </a:rPr>
              <a:t>日至</a:t>
            </a:r>
            <a:r>
              <a:rPr lang="en-US" altLang="zh-CN" sz="2000" dirty="0">
                <a:cs typeface="+mn-ea"/>
                <a:sym typeface="+mn-lt"/>
              </a:rPr>
              <a:t>10</a:t>
            </a:r>
            <a:r>
              <a:rPr lang="zh-CN" altLang="en-US" sz="2000" dirty="0">
                <a:cs typeface="+mn-ea"/>
                <a:sym typeface="+mn-lt"/>
              </a:rPr>
              <a:t>月</a:t>
            </a:r>
            <a:r>
              <a:rPr lang="en-US" altLang="zh-CN" sz="2000" dirty="0">
                <a:cs typeface="+mn-ea"/>
                <a:sym typeface="+mn-lt"/>
              </a:rPr>
              <a:t>3</a:t>
            </a:r>
            <a:r>
              <a:rPr lang="zh-CN" altLang="en-US" sz="2000" dirty="0">
                <a:cs typeface="+mn-ea"/>
                <a:sym typeface="+mn-lt"/>
              </a:rPr>
              <a:t>日，毛泽东在江西永新县三湾村，领导了举世闻名的“三湾改编”。从政治上组织上保证了党对军队的绝对领导</a:t>
            </a:r>
          </a:p>
        </p:txBody>
      </p:sp>
      <p:sp>
        <p:nvSpPr>
          <p:cNvPr id="17" name="文本框 16"/>
          <p:cNvSpPr txBox="1"/>
          <p:nvPr/>
        </p:nvSpPr>
        <p:spPr>
          <a:xfrm>
            <a:off x="8573987" y="4757535"/>
            <a:ext cx="3432483" cy="1631216"/>
          </a:xfrm>
          <a:prstGeom prst="rect">
            <a:avLst/>
          </a:prstGeom>
          <a:noFill/>
        </p:spPr>
        <p:txBody>
          <a:bodyPr wrap="square" rtlCol="0">
            <a:spAutoFit/>
          </a:bodyPr>
          <a:lstStyle/>
          <a:p>
            <a:r>
              <a:rPr lang="zh-CN" altLang="en-US" sz="2000" dirty="0">
                <a:cs typeface="+mn-ea"/>
                <a:sym typeface="+mn-lt"/>
              </a:rPr>
              <a:t>实行人民军队官兵平等、经济公开同时，三湾改编的三项重要内容之一实行民主主义，也对团结广大士兵群众、瓦解敌军起到了巨大作用</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Effect transition="in" filter="fade">
                                      <p:cBhvr>
                                        <p:cTn id="18" dur="750"/>
                                        <p:tgtEl>
                                          <p:spTgt spid="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up)">
                                      <p:cBhvr>
                                        <p:cTn id="36" dur="500"/>
                                        <p:tgtEl>
                                          <p:spTgt spid="13"/>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ppt_y</p:attrName>
                                        </p:attrNameLst>
                                      </p:cBhvr>
                                      <p:tavLst>
                                        <p:tav tm="0">
                                          <p:val>
                                            <p:strVal val="#ppt_y+#ppt_h*1.125000"/>
                                          </p:val>
                                        </p:tav>
                                        <p:tav tm="100000">
                                          <p:val>
                                            <p:strVal val="#ppt_y"/>
                                          </p:val>
                                        </p:tav>
                                      </p:tavLst>
                                    </p:anim>
                                    <p:animEffect transition="in" filter="wipe(up)">
                                      <p:cBhvr>
                                        <p:cTn id="41" dur="500"/>
                                        <p:tgtEl>
                                          <p:spTgt spid="14"/>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13"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48695" y="1647911"/>
            <a:ext cx="2656115" cy="584775"/>
          </a:xfrm>
          <a:prstGeom prst="rect">
            <a:avLst/>
          </a:prstGeom>
          <a:noFill/>
        </p:spPr>
        <p:txBody>
          <a:bodyPr wrap="square" rtlCol="0">
            <a:spAutoFit/>
          </a:bodyPr>
          <a:lstStyle/>
          <a:p>
            <a:r>
              <a:rPr lang="zh-CN" altLang="en-US" sz="3200" dirty="0">
                <a:cs typeface="+mn-ea"/>
                <a:sym typeface="+mn-lt"/>
              </a:rPr>
              <a:t>反围剿</a:t>
            </a:r>
          </a:p>
        </p:txBody>
      </p:sp>
      <p:grpSp>
        <p:nvGrpSpPr>
          <p:cNvPr id="4" name="组合 3"/>
          <p:cNvGrpSpPr/>
          <p:nvPr/>
        </p:nvGrpSpPr>
        <p:grpSpPr>
          <a:xfrm>
            <a:off x="328828" y="2232686"/>
            <a:ext cx="3562350" cy="0"/>
            <a:chOff x="4000500" y="1809750"/>
            <a:chExt cx="3562350" cy="0"/>
          </a:xfrm>
        </p:grpSpPr>
        <p:cxnSp>
          <p:nvCxnSpPr>
            <p:cNvPr id="5" name="直接连接符 4"/>
            <p:cNvCxnSpPr/>
            <p:nvPr/>
          </p:nvCxnSpPr>
          <p:spPr>
            <a:xfrm>
              <a:off x="4000500" y="1809750"/>
              <a:ext cx="3562350"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114925" y="1809750"/>
              <a:ext cx="1333500" cy="0"/>
            </a:xfrm>
            <a:prstGeom prst="line">
              <a:avLst/>
            </a:prstGeom>
            <a:ln w="127000">
              <a:solidFill>
                <a:srgbClr val="FF5050"/>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237333" y="2557698"/>
            <a:ext cx="1895518" cy="2862322"/>
          </a:xfrm>
          <a:prstGeom prst="rect">
            <a:avLst/>
          </a:prstGeom>
          <a:noFill/>
        </p:spPr>
        <p:txBody>
          <a:bodyPr wrap="square" rtlCol="0">
            <a:spAutoFit/>
          </a:bodyPr>
          <a:lstStyle/>
          <a:p>
            <a:r>
              <a:rPr lang="zh-CN" altLang="en-US" dirty="0">
                <a:cs typeface="+mn-ea"/>
                <a:sym typeface="+mn-lt"/>
              </a:rPr>
              <a:t>红军和革命根据地的发展壮大使得国民党惊恐不安，蒋介石紧急调集军队，从</a:t>
            </a:r>
            <a:r>
              <a:rPr lang="en-US" altLang="zh-CN" dirty="0">
                <a:cs typeface="+mn-ea"/>
                <a:sym typeface="+mn-lt"/>
              </a:rPr>
              <a:t>1930</a:t>
            </a:r>
            <a:r>
              <a:rPr lang="zh-CN" altLang="en-US" dirty="0">
                <a:cs typeface="+mn-ea"/>
                <a:sym typeface="+mn-lt"/>
              </a:rPr>
              <a:t>年开始，对中国共产党领导的中央革命根据地发动的四次“围剿行动</a:t>
            </a:r>
            <a:r>
              <a:rPr lang="en-US" altLang="zh-CN" dirty="0">
                <a:cs typeface="+mn-ea"/>
                <a:sym typeface="+mn-lt"/>
              </a:rPr>
              <a:t>”</a:t>
            </a:r>
            <a:endParaRPr lang="zh-CN" altLang="en-US" dirty="0">
              <a:cs typeface="+mn-ea"/>
              <a:sym typeface="+mn-lt"/>
            </a:endParaRPr>
          </a:p>
        </p:txBody>
      </p:sp>
      <p:sp>
        <p:nvSpPr>
          <p:cNvPr id="8" name="Line 29"/>
          <p:cNvSpPr>
            <a:spLocks noChangeShapeType="1"/>
          </p:cNvSpPr>
          <p:nvPr/>
        </p:nvSpPr>
        <p:spPr bwMode="auto">
          <a:xfrm>
            <a:off x="4470401" y="3827992"/>
            <a:ext cx="7721599" cy="0"/>
          </a:xfrm>
          <a:prstGeom prst="line">
            <a:avLst/>
          </a:prstGeom>
          <a:noFill/>
          <a:ln w="12700">
            <a:solidFill>
              <a:srgbClr val="404040"/>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sz="2400">
              <a:solidFill>
                <a:schemeClr val="tx1">
                  <a:lumMod val="75000"/>
                  <a:lumOff val="25000"/>
                </a:schemeClr>
              </a:solidFill>
              <a:cs typeface="+mn-ea"/>
              <a:sym typeface="+mn-lt"/>
            </a:endParaRPr>
          </a:p>
        </p:txBody>
      </p:sp>
      <p:sp>
        <p:nvSpPr>
          <p:cNvPr id="9" name="Oval 30"/>
          <p:cNvSpPr>
            <a:spLocks noChangeArrowheads="1"/>
          </p:cNvSpPr>
          <p:nvPr/>
        </p:nvSpPr>
        <p:spPr bwMode="auto">
          <a:xfrm>
            <a:off x="5854701" y="3709459"/>
            <a:ext cx="237067" cy="237067"/>
          </a:xfrm>
          <a:prstGeom prst="ellipse">
            <a:avLst/>
          </a:prstGeom>
          <a:solidFill>
            <a:srgbClr val="C75050"/>
          </a:solidFill>
          <a:ln w="12700">
            <a:solidFill>
              <a:srgbClr val="FFFFFF"/>
            </a:solidFill>
            <a:round/>
          </a:ln>
        </p:spPr>
        <p:txBody>
          <a:bodyPr/>
          <a:lstStyle/>
          <a:p>
            <a:endParaRPr lang="zh-CN" altLang="en-US" sz="2400">
              <a:solidFill>
                <a:schemeClr val="tx1">
                  <a:lumMod val="75000"/>
                  <a:lumOff val="25000"/>
                </a:schemeClr>
              </a:solidFill>
              <a:cs typeface="+mn-ea"/>
              <a:sym typeface="+mn-lt"/>
            </a:endParaRPr>
          </a:p>
        </p:txBody>
      </p:sp>
      <p:sp>
        <p:nvSpPr>
          <p:cNvPr id="10" name="Oval 32"/>
          <p:cNvSpPr>
            <a:spLocks noChangeArrowheads="1"/>
          </p:cNvSpPr>
          <p:nvPr/>
        </p:nvSpPr>
        <p:spPr bwMode="auto">
          <a:xfrm>
            <a:off x="8352552" y="3709459"/>
            <a:ext cx="237067" cy="237067"/>
          </a:xfrm>
          <a:prstGeom prst="ellipse">
            <a:avLst/>
          </a:prstGeom>
          <a:solidFill>
            <a:srgbClr val="C75050"/>
          </a:solidFill>
          <a:ln w="12700">
            <a:solidFill>
              <a:srgbClr val="FFFFFF"/>
            </a:solidFill>
            <a:round/>
          </a:ln>
        </p:spPr>
        <p:txBody>
          <a:bodyPr/>
          <a:lstStyle/>
          <a:p>
            <a:endParaRPr lang="zh-CN" altLang="en-US" sz="2400">
              <a:solidFill>
                <a:schemeClr val="tx1">
                  <a:lumMod val="75000"/>
                  <a:lumOff val="25000"/>
                </a:schemeClr>
              </a:solidFill>
              <a:cs typeface="+mn-ea"/>
              <a:sym typeface="+mn-lt"/>
            </a:endParaRPr>
          </a:p>
        </p:txBody>
      </p:sp>
      <p:sp>
        <p:nvSpPr>
          <p:cNvPr id="11" name="Oval 34"/>
          <p:cNvSpPr>
            <a:spLocks noChangeArrowheads="1"/>
          </p:cNvSpPr>
          <p:nvPr/>
        </p:nvSpPr>
        <p:spPr bwMode="auto">
          <a:xfrm>
            <a:off x="10852336" y="3709459"/>
            <a:ext cx="237067" cy="237067"/>
          </a:xfrm>
          <a:prstGeom prst="ellipse">
            <a:avLst/>
          </a:prstGeom>
          <a:solidFill>
            <a:srgbClr val="C75050"/>
          </a:solidFill>
          <a:ln w="12700">
            <a:solidFill>
              <a:srgbClr val="FFFFFF"/>
            </a:solidFill>
            <a:round/>
          </a:ln>
        </p:spPr>
        <p:txBody>
          <a:bodyPr/>
          <a:lstStyle/>
          <a:p>
            <a:endParaRPr lang="zh-CN" altLang="en-US" sz="2400">
              <a:solidFill>
                <a:schemeClr val="tx1">
                  <a:lumMod val="75000"/>
                  <a:lumOff val="25000"/>
                </a:schemeClr>
              </a:solidFill>
              <a:cs typeface="+mn-ea"/>
              <a:sym typeface="+mn-lt"/>
            </a:endParaRPr>
          </a:p>
        </p:txBody>
      </p:sp>
      <p:grpSp>
        <p:nvGrpSpPr>
          <p:cNvPr id="12" name="组合 11"/>
          <p:cNvGrpSpPr/>
          <p:nvPr/>
        </p:nvGrpSpPr>
        <p:grpSpPr>
          <a:xfrm>
            <a:off x="3833285" y="3427943"/>
            <a:ext cx="795867" cy="800100"/>
            <a:chOff x="1322388" y="2570163"/>
            <a:chExt cx="596900" cy="600075"/>
          </a:xfrm>
        </p:grpSpPr>
        <p:sp>
          <p:nvSpPr>
            <p:cNvPr id="13" name="Oval 28"/>
            <p:cNvSpPr>
              <a:spLocks noChangeArrowheads="1"/>
            </p:cNvSpPr>
            <p:nvPr/>
          </p:nvSpPr>
          <p:spPr bwMode="auto">
            <a:xfrm>
              <a:off x="1322388" y="2570163"/>
              <a:ext cx="596900" cy="600075"/>
            </a:xfrm>
            <a:prstGeom prst="ellipse">
              <a:avLst/>
            </a:prstGeom>
            <a:solidFill>
              <a:srgbClr val="FF7C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14" name="Freeform 45"/>
            <p:cNvSpPr>
              <a:spLocks noEditPoints="1"/>
            </p:cNvSpPr>
            <p:nvPr/>
          </p:nvSpPr>
          <p:spPr bwMode="auto">
            <a:xfrm>
              <a:off x="1500188" y="2749550"/>
              <a:ext cx="241300" cy="241300"/>
            </a:xfrm>
            <a:custGeom>
              <a:avLst/>
              <a:gdLst>
                <a:gd name="T0" fmla="*/ 4 w 76"/>
                <a:gd name="T1" fmla="*/ 0 h 76"/>
                <a:gd name="T2" fmla="*/ 74 w 76"/>
                <a:gd name="T3" fmla="*/ 23 h 76"/>
                <a:gd name="T4" fmla="*/ 76 w 76"/>
                <a:gd name="T5" fmla="*/ 27 h 76"/>
                <a:gd name="T6" fmla="*/ 74 w 76"/>
                <a:gd name="T7" fmla="*/ 29 h 76"/>
                <a:gd name="T8" fmla="*/ 56 w 76"/>
                <a:gd name="T9" fmla="*/ 39 h 76"/>
                <a:gd name="T10" fmla="*/ 72 w 76"/>
                <a:gd name="T11" fmla="*/ 55 h 76"/>
                <a:gd name="T12" fmla="*/ 72 w 76"/>
                <a:gd name="T13" fmla="*/ 59 h 76"/>
                <a:gd name="T14" fmla="*/ 72 w 76"/>
                <a:gd name="T15" fmla="*/ 59 h 76"/>
                <a:gd name="T16" fmla="*/ 59 w 76"/>
                <a:gd name="T17" fmla="*/ 72 h 76"/>
                <a:gd name="T18" fmla="*/ 55 w 76"/>
                <a:gd name="T19" fmla="*/ 72 h 76"/>
                <a:gd name="T20" fmla="*/ 55 w 76"/>
                <a:gd name="T21" fmla="*/ 72 h 76"/>
                <a:gd name="T22" fmla="*/ 39 w 76"/>
                <a:gd name="T23" fmla="*/ 56 h 76"/>
                <a:gd name="T24" fmla="*/ 29 w 76"/>
                <a:gd name="T25" fmla="*/ 74 h 76"/>
                <a:gd name="T26" fmla="*/ 25 w 76"/>
                <a:gd name="T27" fmla="*/ 75 h 76"/>
                <a:gd name="T28" fmla="*/ 23 w 76"/>
                <a:gd name="T29" fmla="*/ 74 h 76"/>
                <a:gd name="T30" fmla="*/ 0 w 76"/>
                <a:gd name="T31" fmla="*/ 4 h 76"/>
                <a:gd name="T32" fmla="*/ 2 w 76"/>
                <a:gd name="T33" fmla="*/ 0 h 76"/>
                <a:gd name="T34" fmla="*/ 4 w 76"/>
                <a:gd name="T35" fmla="*/ 0 h 76"/>
                <a:gd name="T36" fmla="*/ 4 w 76"/>
                <a:gd name="T37" fmla="*/ 0 h 76"/>
                <a:gd name="T38" fmla="*/ 8 w 76"/>
                <a:gd name="T39" fmla="*/ 7 h 76"/>
                <a:gd name="T40" fmla="*/ 8 w 76"/>
                <a:gd name="T41" fmla="*/ 7 h 76"/>
                <a:gd name="T42" fmla="*/ 27 w 76"/>
                <a:gd name="T43" fmla="*/ 66 h 76"/>
                <a:gd name="T44" fmla="*/ 36 w 76"/>
                <a:gd name="T45" fmla="*/ 50 h 76"/>
                <a:gd name="T46" fmla="*/ 37 w 76"/>
                <a:gd name="T47" fmla="*/ 49 h 76"/>
                <a:gd name="T48" fmla="*/ 41 w 76"/>
                <a:gd name="T49" fmla="*/ 49 h 76"/>
                <a:gd name="T50" fmla="*/ 57 w 76"/>
                <a:gd name="T51" fmla="*/ 66 h 76"/>
                <a:gd name="T52" fmla="*/ 66 w 76"/>
                <a:gd name="T53" fmla="*/ 57 h 76"/>
                <a:gd name="T54" fmla="*/ 50 w 76"/>
                <a:gd name="T55" fmla="*/ 41 h 76"/>
                <a:gd name="T56" fmla="*/ 50 w 76"/>
                <a:gd name="T57" fmla="*/ 41 h 76"/>
                <a:gd name="T58" fmla="*/ 49 w 76"/>
                <a:gd name="T59" fmla="*/ 40 h 76"/>
                <a:gd name="T60" fmla="*/ 50 w 76"/>
                <a:gd name="T61" fmla="*/ 36 h 76"/>
                <a:gd name="T62" fmla="*/ 66 w 76"/>
                <a:gd name="T63" fmla="*/ 27 h 76"/>
                <a:gd name="T64" fmla="*/ 8 w 76"/>
                <a:gd name="T65" fmla="*/ 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4" y="0"/>
                  </a:moveTo>
                  <a:cubicBezTo>
                    <a:pt x="74" y="23"/>
                    <a:pt x="74" y="23"/>
                    <a:pt x="74" y="23"/>
                  </a:cubicBezTo>
                  <a:cubicBezTo>
                    <a:pt x="75" y="24"/>
                    <a:pt x="76" y="26"/>
                    <a:pt x="76" y="27"/>
                  </a:cubicBezTo>
                  <a:cubicBezTo>
                    <a:pt x="76" y="28"/>
                    <a:pt x="75" y="28"/>
                    <a:pt x="74" y="29"/>
                  </a:cubicBezTo>
                  <a:cubicBezTo>
                    <a:pt x="56" y="39"/>
                    <a:pt x="56" y="39"/>
                    <a:pt x="56" y="39"/>
                  </a:cubicBezTo>
                  <a:cubicBezTo>
                    <a:pt x="72" y="55"/>
                    <a:pt x="72" y="55"/>
                    <a:pt x="72" y="55"/>
                  </a:cubicBezTo>
                  <a:cubicBezTo>
                    <a:pt x="73" y="56"/>
                    <a:pt x="73" y="58"/>
                    <a:pt x="72" y="59"/>
                  </a:cubicBezTo>
                  <a:cubicBezTo>
                    <a:pt x="72" y="59"/>
                    <a:pt x="72" y="59"/>
                    <a:pt x="72" y="59"/>
                  </a:cubicBezTo>
                  <a:cubicBezTo>
                    <a:pt x="59" y="72"/>
                    <a:pt x="59" y="72"/>
                    <a:pt x="59" y="72"/>
                  </a:cubicBezTo>
                  <a:cubicBezTo>
                    <a:pt x="58" y="73"/>
                    <a:pt x="56" y="73"/>
                    <a:pt x="55" y="72"/>
                  </a:cubicBezTo>
                  <a:cubicBezTo>
                    <a:pt x="55" y="72"/>
                    <a:pt x="55" y="72"/>
                    <a:pt x="55" y="72"/>
                  </a:cubicBezTo>
                  <a:cubicBezTo>
                    <a:pt x="39" y="56"/>
                    <a:pt x="39" y="56"/>
                    <a:pt x="39" y="56"/>
                  </a:cubicBezTo>
                  <a:cubicBezTo>
                    <a:pt x="29" y="74"/>
                    <a:pt x="29" y="74"/>
                    <a:pt x="29" y="74"/>
                  </a:cubicBezTo>
                  <a:cubicBezTo>
                    <a:pt x="28" y="76"/>
                    <a:pt x="26" y="76"/>
                    <a:pt x="25" y="75"/>
                  </a:cubicBezTo>
                  <a:cubicBezTo>
                    <a:pt x="24" y="75"/>
                    <a:pt x="24" y="74"/>
                    <a:pt x="23" y="74"/>
                  </a:cubicBezTo>
                  <a:cubicBezTo>
                    <a:pt x="0" y="4"/>
                    <a:pt x="0" y="4"/>
                    <a:pt x="0" y="4"/>
                  </a:cubicBezTo>
                  <a:cubicBezTo>
                    <a:pt x="0" y="2"/>
                    <a:pt x="0" y="1"/>
                    <a:pt x="2" y="0"/>
                  </a:cubicBezTo>
                  <a:cubicBezTo>
                    <a:pt x="3" y="0"/>
                    <a:pt x="3" y="0"/>
                    <a:pt x="4" y="0"/>
                  </a:cubicBezTo>
                  <a:cubicBezTo>
                    <a:pt x="4" y="0"/>
                    <a:pt x="4" y="0"/>
                    <a:pt x="4" y="0"/>
                  </a:cubicBezTo>
                  <a:close/>
                  <a:moveTo>
                    <a:pt x="8" y="7"/>
                  </a:moveTo>
                  <a:cubicBezTo>
                    <a:pt x="8" y="7"/>
                    <a:pt x="8" y="7"/>
                    <a:pt x="8" y="7"/>
                  </a:cubicBezTo>
                  <a:cubicBezTo>
                    <a:pt x="27" y="66"/>
                    <a:pt x="27" y="66"/>
                    <a:pt x="27" y="66"/>
                  </a:cubicBezTo>
                  <a:cubicBezTo>
                    <a:pt x="36" y="50"/>
                    <a:pt x="36" y="50"/>
                    <a:pt x="36" y="50"/>
                  </a:cubicBezTo>
                  <a:cubicBezTo>
                    <a:pt x="36" y="50"/>
                    <a:pt x="36" y="50"/>
                    <a:pt x="37" y="49"/>
                  </a:cubicBezTo>
                  <a:cubicBezTo>
                    <a:pt x="38" y="48"/>
                    <a:pt x="40" y="48"/>
                    <a:pt x="41" y="49"/>
                  </a:cubicBezTo>
                  <a:cubicBezTo>
                    <a:pt x="57" y="66"/>
                    <a:pt x="57" y="66"/>
                    <a:pt x="57" y="66"/>
                  </a:cubicBezTo>
                  <a:cubicBezTo>
                    <a:pt x="66" y="57"/>
                    <a:pt x="66" y="57"/>
                    <a:pt x="66" y="57"/>
                  </a:cubicBezTo>
                  <a:cubicBezTo>
                    <a:pt x="50" y="41"/>
                    <a:pt x="50" y="41"/>
                    <a:pt x="50" y="41"/>
                  </a:cubicBezTo>
                  <a:cubicBezTo>
                    <a:pt x="50" y="41"/>
                    <a:pt x="50" y="41"/>
                    <a:pt x="50" y="41"/>
                  </a:cubicBezTo>
                  <a:cubicBezTo>
                    <a:pt x="49" y="41"/>
                    <a:pt x="49" y="40"/>
                    <a:pt x="49" y="40"/>
                  </a:cubicBezTo>
                  <a:cubicBezTo>
                    <a:pt x="48" y="39"/>
                    <a:pt x="49" y="37"/>
                    <a:pt x="50" y="36"/>
                  </a:cubicBezTo>
                  <a:cubicBezTo>
                    <a:pt x="66" y="27"/>
                    <a:pt x="66" y="27"/>
                    <a:pt x="66" y="27"/>
                  </a:cubicBezTo>
                  <a:cubicBezTo>
                    <a:pt x="8" y="7"/>
                    <a:pt x="8" y="7"/>
                    <a:pt x="8"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nvGrpSpPr>
          <p:cNvPr id="18" name="组合 17"/>
          <p:cNvGrpSpPr/>
          <p:nvPr/>
        </p:nvGrpSpPr>
        <p:grpSpPr>
          <a:xfrm>
            <a:off x="5689842" y="2082394"/>
            <a:ext cx="651933" cy="658283"/>
            <a:chOff x="3467100" y="1709738"/>
            <a:chExt cx="488950" cy="493712"/>
          </a:xfrm>
        </p:grpSpPr>
        <p:sp>
          <p:nvSpPr>
            <p:cNvPr id="19" name="Oval 31"/>
            <p:cNvSpPr>
              <a:spLocks noChangeArrowheads="1"/>
            </p:cNvSpPr>
            <p:nvPr/>
          </p:nvSpPr>
          <p:spPr bwMode="auto">
            <a:xfrm>
              <a:off x="3467100" y="1709738"/>
              <a:ext cx="488950" cy="493712"/>
            </a:xfrm>
            <a:prstGeom prst="ellipse">
              <a:avLst/>
            </a:prstGeom>
            <a:solidFill>
              <a:srgbClr val="C75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20" name="Freeform 49"/>
            <p:cNvSpPr>
              <a:spLocks noEditPoints="1"/>
            </p:cNvSpPr>
            <p:nvPr/>
          </p:nvSpPr>
          <p:spPr bwMode="auto">
            <a:xfrm>
              <a:off x="3568700" y="1824038"/>
              <a:ext cx="285750" cy="236537"/>
            </a:xfrm>
            <a:custGeom>
              <a:avLst/>
              <a:gdLst>
                <a:gd name="T0" fmla="*/ 65 w 90"/>
                <a:gd name="T1" fmla="*/ 17 h 74"/>
                <a:gd name="T2" fmla="*/ 81 w 90"/>
                <a:gd name="T3" fmla="*/ 21 h 74"/>
                <a:gd name="T4" fmla="*/ 81 w 90"/>
                <a:gd name="T5" fmla="*/ 43 h 74"/>
                <a:gd name="T6" fmla="*/ 89 w 90"/>
                <a:gd name="T7" fmla="*/ 52 h 74"/>
                <a:gd name="T8" fmla="*/ 90 w 90"/>
                <a:gd name="T9" fmla="*/ 64 h 74"/>
                <a:gd name="T10" fmla="*/ 85 w 90"/>
                <a:gd name="T11" fmla="*/ 69 h 74"/>
                <a:gd name="T12" fmla="*/ 81 w 90"/>
                <a:gd name="T13" fmla="*/ 69 h 74"/>
                <a:gd name="T14" fmla="*/ 78 w 90"/>
                <a:gd name="T15" fmla="*/ 74 h 74"/>
                <a:gd name="T16" fmla="*/ 12 w 90"/>
                <a:gd name="T17" fmla="*/ 74 h 74"/>
                <a:gd name="T18" fmla="*/ 9 w 90"/>
                <a:gd name="T19" fmla="*/ 69 h 74"/>
                <a:gd name="T20" fmla="*/ 5 w 90"/>
                <a:gd name="T21" fmla="*/ 69 h 74"/>
                <a:gd name="T22" fmla="*/ 0 w 90"/>
                <a:gd name="T23" fmla="*/ 64 h 74"/>
                <a:gd name="T24" fmla="*/ 1 w 90"/>
                <a:gd name="T25" fmla="*/ 52 h 74"/>
                <a:gd name="T26" fmla="*/ 9 w 90"/>
                <a:gd name="T27" fmla="*/ 43 h 74"/>
                <a:gd name="T28" fmla="*/ 9 w 90"/>
                <a:gd name="T29" fmla="*/ 21 h 74"/>
                <a:gd name="T30" fmla="*/ 25 w 90"/>
                <a:gd name="T31" fmla="*/ 17 h 74"/>
                <a:gd name="T32" fmla="*/ 45 w 90"/>
                <a:gd name="T33" fmla="*/ 68 h 74"/>
                <a:gd name="T34" fmla="*/ 54 w 90"/>
                <a:gd name="T35" fmla="*/ 68 h 74"/>
                <a:gd name="T36" fmla="*/ 56 w 90"/>
                <a:gd name="T37" fmla="*/ 53 h 74"/>
                <a:gd name="T38" fmla="*/ 57 w 90"/>
                <a:gd name="T39" fmla="*/ 62 h 74"/>
                <a:gd name="T40" fmla="*/ 65 w 90"/>
                <a:gd name="T41" fmla="*/ 62 h 74"/>
                <a:gd name="T42" fmla="*/ 54 w 90"/>
                <a:gd name="T43" fmla="*/ 38 h 74"/>
                <a:gd name="T44" fmla="*/ 36 w 90"/>
                <a:gd name="T45" fmla="*/ 38 h 74"/>
                <a:gd name="T46" fmla="*/ 25 w 90"/>
                <a:gd name="T47" fmla="*/ 62 h 74"/>
                <a:gd name="T48" fmla="*/ 32 w 90"/>
                <a:gd name="T49" fmla="*/ 62 h 74"/>
                <a:gd name="T50" fmla="*/ 34 w 90"/>
                <a:gd name="T51" fmla="*/ 53 h 74"/>
                <a:gd name="T52" fmla="*/ 36 w 90"/>
                <a:gd name="T53" fmla="*/ 68 h 74"/>
                <a:gd name="T54" fmla="*/ 45 w 90"/>
                <a:gd name="T55" fmla="*/ 34 h 74"/>
                <a:gd name="T56" fmla="*/ 59 w 90"/>
                <a:gd name="T57" fmla="*/ 20 h 74"/>
                <a:gd name="T58" fmla="*/ 31 w 90"/>
                <a:gd name="T59" fmla="*/ 20 h 74"/>
                <a:gd name="T60" fmla="*/ 14 w 90"/>
                <a:gd name="T61" fmla="*/ 68 h 74"/>
                <a:gd name="T62" fmla="*/ 23 w 90"/>
                <a:gd name="T63" fmla="*/ 68 h 74"/>
                <a:gd name="T64" fmla="*/ 19 w 90"/>
                <a:gd name="T65" fmla="*/ 62 h 74"/>
                <a:gd name="T66" fmla="*/ 20 w 90"/>
                <a:gd name="T67" fmla="*/ 48 h 74"/>
                <a:gd name="T68" fmla="*/ 7 w 90"/>
                <a:gd name="T69" fmla="*/ 55 h 74"/>
                <a:gd name="T70" fmla="*/ 7 w 90"/>
                <a:gd name="T71" fmla="*/ 55 h 74"/>
                <a:gd name="T72" fmla="*/ 6 w 90"/>
                <a:gd name="T73" fmla="*/ 64 h 74"/>
                <a:gd name="T74" fmla="*/ 11 w 90"/>
                <a:gd name="T75" fmla="*/ 59 h 74"/>
                <a:gd name="T76" fmla="*/ 14 w 90"/>
                <a:gd name="T77" fmla="*/ 59 h 74"/>
                <a:gd name="T78" fmla="*/ 25 w 90"/>
                <a:gd name="T79" fmla="*/ 23 h 74"/>
                <a:gd name="T80" fmla="*/ 24 w 90"/>
                <a:gd name="T81" fmla="*/ 23 h 74"/>
                <a:gd name="T82" fmla="*/ 13 w 90"/>
                <a:gd name="T83" fmla="*/ 25 h 74"/>
                <a:gd name="T84" fmla="*/ 13 w 90"/>
                <a:gd name="T85" fmla="*/ 39 h 74"/>
                <a:gd name="T86" fmla="*/ 24 w 90"/>
                <a:gd name="T87" fmla="*/ 42 h 74"/>
                <a:gd name="T88" fmla="*/ 25 w 90"/>
                <a:gd name="T89" fmla="*/ 23 h 74"/>
                <a:gd name="T90" fmla="*/ 76 w 90"/>
                <a:gd name="T91" fmla="*/ 68 h 74"/>
                <a:gd name="T92" fmla="*/ 77 w 90"/>
                <a:gd name="T93" fmla="*/ 57 h 74"/>
                <a:gd name="T94" fmla="*/ 79 w 90"/>
                <a:gd name="T95" fmla="*/ 64 h 74"/>
                <a:gd name="T96" fmla="*/ 84 w 90"/>
                <a:gd name="T97" fmla="*/ 59 h 74"/>
                <a:gd name="T98" fmla="*/ 81 w 90"/>
                <a:gd name="T99" fmla="*/ 51 h 74"/>
                <a:gd name="T100" fmla="*/ 70 w 90"/>
                <a:gd name="T101" fmla="*/ 48 h 74"/>
                <a:gd name="T102" fmla="*/ 71 w 90"/>
                <a:gd name="T103" fmla="*/ 62 h 74"/>
                <a:gd name="T104" fmla="*/ 67 w 90"/>
                <a:gd name="T105" fmla="*/ 68 h 74"/>
                <a:gd name="T106" fmla="*/ 65 w 90"/>
                <a:gd name="T107" fmla="*/ 23 h 74"/>
                <a:gd name="T108" fmla="*/ 59 w 90"/>
                <a:gd name="T109" fmla="*/ 34 h 74"/>
                <a:gd name="T110" fmla="*/ 67 w 90"/>
                <a:gd name="T111" fmla="*/ 42 h 74"/>
                <a:gd name="T112" fmla="*/ 77 w 90"/>
                <a:gd name="T113" fmla="*/ 39 h 74"/>
                <a:gd name="T114" fmla="*/ 77 w 90"/>
                <a:gd name="T115" fmla="*/ 25 h 74"/>
                <a:gd name="T116" fmla="*/ 66 w 90"/>
                <a:gd name="T117"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4">
                  <a:moveTo>
                    <a:pt x="45" y="0"/>
                  </a:moveTo>
                  <a:cubicBezTo>
                    <a:pt x="55" y="0"/>
                    <a:pt x="63" y="7"/>
                    <a:pt x="65" y="17"/>
                  </a:cubicBezTo>
                  <a:cubicBezTo>
                    <a:pt x="66" y="17"/>
                    <a:pt x="68" y="16"/>
                    <a:pt x="69" y="16"/>
                  </a:cubicBezTo>
                  <a:cubicBezTo>
                    <a:pt x="74" y="16"/>
                    <a:pt x="78" y="18"/>
                    <a:pt x="81" y="21"/>
                  </a:cubicBezTo>
                  <a:cubicBezTo>
                    <a:pt x="84" y="24"/>
                    <a:pt x="85" y="28"/>
                    <a:pt x="85" y="32"/>
                  </a:cubicBezTo>
                  <a:cubicBezTo>
                    <a:pt x="85" y="36"/>
                    <a:pt x="84" y="40"/>
                    <a:pt x="81" y="43"/>
                  </a:cubicBezTo>
                  <a:cubicBezTo>
                    <a:pt x="85" y="47"/>
                    <a:pt x="85" y="47"/>
                    <a:pt x="85" y="47"/>
                  </a:cubicBezTo>
                  <a:cubicBezTo>
                    <a:pt x="86" y="49"/>
                    <a:pt x="88" y="50"/>
                    <a:pt x="89" y="52"/>
                  </a:cubicBezTo>
                  <a:cubicBezTo>
                    <a:pt x="89" y="55"/>
                    <a:pt x="90" y="57"/>
                    <a:pt x="90" y="59"/>
                  </a:cubicBezTo>
                  <a:cubicBezTo>
                    <a:pt x="90" y="64"/>
                    <a:pt x="90" y="64"/>
                    <a:pt x="90" y="64"/>
                  </a:cubicBezTo>
                  <a:cubicBezTo>
                    <a:pt x="90" y="65"/>
                    <a:pt x="90" y="66"/>
                    <a:pt x="89" y="67"/>
                  </a:cubicBezTo>
                  <a:cubicBezTo>
                    <a:pt x="88" y="69"/>
                    <a:pt x="87" y="69"/>
                    <a:pt x="85" y="69"/>
                  </a:cubicBezTo>
                  <a:cubicBezTo>
                    <a:pt x="85" y="69"/>
                    <a:pt x="85" y="69"/>
                    <a:pt x="85" y="69"/>
                  </a:cubicBezTo>
                  <a:cubicBezTo>
                    <a:pt x="81" y="69"/>
                    <a:pt x="81" y="69"/>
                    <a:pt x="81" y="69"/>
                  </a:cubicBezTo>
                  <a:cubicBezTo>
                    <a:pt x="81" y="71"/>
                    <a:pt x="81" y="71"/>
                    <a:pt x="81" y="71"/>
                  </a:cubicBezTo>
                  <a:cubicBezTo>
                    <a:pt x="81" y="72"/>
                    <a:pt x="80" y="74"/>
                    <a:pt x="78" y="74"/>
                  </a:cubicBezTo>
                  <a:cubicBezTo>
                    <a:pt x="45" y="74"/>
                    <a:pt x="45" y="74"/>
                    <a:pt x="45" y="74"/>
                  </a:cubicBezTo>
                  <a:cubicBezTo>
                    <a:pt x="12" y="74"/>
                    <a:pt x="12" y="74"/>
                    <a:pt x="12" y="74"/>
                  </a:cubicBezTo>
                  <a:cubicBezTo>
                    <a:pt x="10" y="74"/>
                    <a:pt x="9" y="72"/>
                    <a:pt x="9" y="71"/>
                  </a:cubicBezTo>
                  <a:cubicBezTo>
                    <a:pt x="9" y="69"/>
                    <a:pt x="9" y="69"/>
                    <a:pt x="9" y="69"/>
                  </a:cubicBezTo>
                  <a:cubicBezTo>
                    <a:pt x="5" y="69"/>
                    <a:pt x="5" y="69"/>
                    <a:pt x="5" y="69"/>
                  </a:cubicBezTo>
                  <a:cubicBezTo>
                    <a:pt x="5" y="69"/>
                    <a:pt x="5" y="69"/>
                    <a:pt x="5" y="69"/>
                  </a:cubicBezTo>
                  <a:cubicBezTo>
                    <a:pt x="3" y="69"/>
                    <a:pt x="2" y="69"/>
                    <a:pt x="1" y="67"/>
                  </a:cubicBezTo>
                  <a:cubicBezTo>
                    <a:pt x="1" y="66"/>
                    <a:pt x="0" y="65"/>
                    <a:pt x="0" y="64"/>
                  </a:cubicBezTo>
                  <a:cubicBezTo>
                    <a:pt x="0" y="59"/>
                    <a:pt x="0" y="59"/>
                    <a:pt x="0" y="59"/>
                  </a:cubicBezTo>
                  <a:cubicBezTo>
                    <a:pt x="0" y="57"/>
                    <a:pt x="1" y="55"/>
                    <a:pt x="1" y="52"/>
                  </a:cubicBezTo>
                  <a:cubicBezTo>
                    <a:pt x="1" y="52"/>
                    <a:pt x="1" y="52"/>
                    <a:pt x="1" y="52"/>
                  </a:cubicBezTo>
                  <a:cubicBezTo>
                    <a:pt x="3" y="49"/>
                    <a:pt x="6" y="46"/>
                    <a:pt x="9" y="43"/>
                  </a:cubicBezTo>
                  <a:cubicBezTo>
                    <a:pt x="6" y="40"/>
                    <a:pt x="5" y="36"/>
                    <a:pt x="5" y="32"/>
                  </a:cubicBezTo>
                  <a:cubicBezTo>
                    <a:pt x="5" y="28"/>
                    <a:pt x="6" y="24"/>
                    <a:pt x="9" y="21"/>
                  </a:cubicBezTo>
                  <a:cubicBezTo>
                    <a:pt x="12" y="18"/>
                    <a:pt x="16" y="16"/>
                    <a:pt x="21" y="16"/>
                  </a:cubicBezTo>
                  <a:cubicBezTo>
                    <a:pt x="22" y="16"/>
                    <a:pt x="24" y="17"/>
                    <a:pt x="25" y="17"/>
                  </a:cubicBezTo>
                  <a:cubicBezTo>
                    <a:pt x="27" y="7"/>
                    <a:pt x="35" y="0"/>
                    <a:pt x="45" y="0"/>
                  </a:cubicBezTo>
                  <a:close/>
                  <a:moveTo>
                    <a:pt x="45" y="68"/>
                  </a:moveTo>
                  <a:cubicBezTo>
                    <a:pt x="45" y="68"/>
                    <a:pt x="45" y="68"/>
                    <a:pt x="45" y="68"/>
                  </a:cubicBezTo>
                  <a:cubicBezTo>
                    <a:pt x="54" y="68"/>
                    <a:pt x="54" y="68"/>
                    <a:pt x="54" y="68"/>
                  </a:cubicBezTo>
                  <a:cubicBezTo>
                    <a:pt x="54" y="63"/>
                    <a:pt x="54" y="59"/>
                    <a:pt x="54" y="55"/>
                  </a:cubicBezTo>
                  <a:cubicBezTo>
                    <a:pt x="54" y="54"/>
                    <a:pt x="55" y="53"/>
                    <a:pt x="56" y="53"/>
                  </a:cubicBezTo>
                  <a:cubicBezTo>
                    <a:pt x="57" y="53"/>
                    <a:pt x="57" y="54"/>
                    <a:pt x="57" y="55"/>
                  </a:cubicBezTo>
                  <a:cubicBezTo>
                    <a:pt x="57" y="62"/>
                    <a:pt x="57" y="62"/>
                    <a:pt x="57" y="62"/>
                  </a:cubicBezTo>
                  <a:cubicBezTo>
                    <a:pt x="65" y="62"/>
                    <a:pt x="65" y="62"/>
                    <a:pt x="65" y="62"/>
                  </a:cubicBezTo>
                  <a:cubicBezTo>
                    <a:pt x="65" y="62"/>
                    <a:pt x="65" y="62"/>
                    <a:pt x="65" y="62"/>
                  </a:cubicBezTo>
                  <a:cubicBezTo>
                    <a:pt x="65" y="55"/>
                    <a:pt x="65" y="55"/>
                    <a:pt x="65" y="55"/>
                  </a:cubicBezTo>
                  <a:cubicBezTo>
                    <a:pt x="65" y="47"/>
                    <a:pt x="60" y="43"/>
                    <a:pt x="54" y="38"/>
                  </a:cubicBezTo>
                  <a:cubicBezTo>
                    <a:pt x="51" y="39"/>
                    <a:pt x="48" y="40"/>
                    <a:pt x="45" y="40"/>
                  </a:cubicBezTo>
                  <a:cubicBezTo>
                    <a:pt x="42" y="40"/>
                    <a:pt x="39" y="39"/>
                    <a:pt x="36" y="38"/>
                  </a:cubicBezTo>
                  <a:cubicBezTo>
                    <a:pt x="30" y="43"/>
                    <a:pt x="25" y="47"/>
                    <a:pt x="25" y="55"/>
                  </a:cubicBezTo>
                  <a:cubicBezTo>
                    <a:pt x="25" y="62"/>
                    <a:pt x="25" y="62"/>
                    <a:pt x="25" y="62"/>
                  </a:cubicBezTo>
                  <a:cubicBezTo>
                    <a:pt x="25" y="62"/>
                    <a:pt x="25" y="62"/>
                    <a:pt x="25" y="62"/>
                  </a:cubicBezTo>
                  <a:cubicBezTo>
                    <a:pt x="32" y="62"/>
                    <a:pt x="32" y="62"/>
                    <a:pt x="32" y="62"/>
                  </a:cubicBezTo>
                  <a:cubicBezTo>
                    <a:pt x="32" y="55"/>
                    <a:pt x="32" y="55"/>
                    <a:pt x="32" y="55"/>
                  </a:cubicBezTo>
                  <a:cubicBezTo>
                    <a:pt x="32" y="54"/>
                    <a:pt x="33" y="53"/>
                    <a:pt x="34" y="53"/>
                  </a:cubicBezTo>
                  <a:cubicBezTo>
                    <a:pt x="35" y="53"/>
                    <a:pt x="36" y="54"/>
                    <a:pt x="36" y="55"/>
                  </a:cubicBezTo>
                  <a:cubicBezTo>
                    <a:pt x="36" y="59"/>
                    <a:pt x="36" y="63"/>
                    <a:pt x="36" y="68"/>
                  </a:cubicBezTo>
                  <a:cubicBezTo>
                    <a:pt x="45" y="68"/>
                    <a:pt x="45" y="68"/>
                    <a:pt x="45" y="68"/>
                  </a:cubicBezTo>
                  <a:close/>
                  <a:moveTo>
                    <a:pt x="45" y="34"/>
                  </a:moveTo>
                  <a:cubicBezTo>
                    <a:pt x="45" y="34"/>
                    <a:pt x="45" y="34"/>
                    <a:pt x="45" y="34"/>
                  </a:cubicBezTo>
                  <a:cubicBezTo>
                    <a:pt x="53" y="34"/>
                    <a:pt x="59" y="28"/>
                    <a:pt x="59" y="20"/>
                  </a:cubicBezTo>
                  <a:cubicBezTo>
                    <a:pt x="59" y="12"/>
                    <a:pt x="53" y="6"/>
                    <a:pt x="45" y="6"/>
                  </a:cubicBezTo>
                  <a:cubicBezTo>
                    <a:pt x="37" y="6"/>
                    <a:pt x="31" y="12"/>
                    <a:pt x="31" y="20"/>
                  </a:cubicBezTo>
                  <a:cubicBezTo>
                    <a:pt x="31" y="28"/>
                    <a:pt x="37" y="34"/>
                    <a:pt x="45" y="34"/>
                  </a:cubicBezTo>
                  <a:close/>
                  <a:moveTo>
                    <a:pt x="14" y="68"/>
                  </a:moveTo>
                  <a:cubicBezTo>
                    <a:pt x="14" y="68"/>
                    <a:pt x="14" y="68"/>
                    <a:pt x="14" y="68"/>
                  </a:cubicBezTo>
                  <a:cubicBezTo>
                    <a:pt x="23" y="68"/>
                    <a:pt x="23" y="68"/>
                    <a:pt x="23" y="68"/>
                  </a:cubicBezTo>
                  <a:cubicBezTo>
                    <a:pt x="22" y="67"/>
                    <a:pt x="21" y="67"/>
                    <a:pt x="20" y="66"/>
                  </a:cubicBezTo>
                  <a:cubicBezTo>
                    <a:pt x="19" y="65"/>
                    <a:pt x="19" y="63"/>
                    <a:pt x="19" y="62"/>
                  </a:cubicBezTo>
                  <a:cubicBezTo>
                    <a:pt x="19" y="55"/>
                    <a:pt x="19" y="55"/>
                    <a:pt x="19" y="55"/>
                  </a:cubicBezTo>
                  <a:cubicBezTo>
                    <a:pt x="19" y="53"/>
                    <a:pt x="19" y="50"/>
                    <a:pt x="20" y="48"/>
                  </a:cubicBezTo>
                  <a:cubicBezTo>
                    <a:pt x="18" y="48"/>
                    <a:pt x="16" y="48"/>
                    <a:pt x="14" y="47"/>
                  </a:cubicBezTo>
                  <a:cubicBezTo>
                    <a:pt x="11" y="49"/>
                    <a:pt x="8" y="51"/>
                    <a:pt x="7" y="55"/>
                  </a:cubicBezTo>
                  <a:cubicBezTo>
                    <a:pt x="7" y="55"/>
                    <a:pt x="7" y="55"/>
                    <a:pt x="7" y="55"/>
                  </a:cubicBezTo>
                  <a:cubicBezTo>
                    <a:pt x="7" y="55"/>
                    <a:pt x="7" y="55"/>
                    <a:pt x="7" y="55"/>
                  </a:cubicBezTo>
                  <a:cubicBezTo>
                    <a:pt x="6" y="56"/>
                    <a:pt x="6" y="58"/>
                    <a:pt x="6" y="59"/>
                  </a:cubicBezTo>
                  <a:cubicBezTo>
                    <a:pt x="6" y="64"/>
                    <a:pt x="6" y="64"/>
                    <a:pt x="6" y="64"/>
                  </a:cubicBezTo>
                  <a:cubicBezTo>
                    <a:pt x="11" y="64"/>
                    <a:pt x="11" y="64"/>
                    <a:pt x="11" y="64"/>
                  </a:cubicBezTo>
                  <a:cubicBezTo>
                    <a:pt x="11" y="59"/>
                    <a:pt x="11" y="59"/>
                    <a:pt x="11" y="59"/>
                  </a:cubicBezTo>
                  <a:cubicBezTo>
                    <a:pt x="11" y="58"/>
                    <a:pt x="12" y="57"/>
                    <a:pt x="13" y="57"/>
                  </a:cubicBezTo>
                  <a:cubicBezTo>
                    <a:pt x="14" y="57"/>
                    <a:pt x="14" y="58"/>
                    <a:pt x="14" y="59"/>
                  </a:cubicBezTo>
                  <a:cubicBezTo>
                    <a:pt x="14" y="68"/>
                    <a:pt x="14" y="68"/>
                    <a:pt x="14" y="68"/>
                  </a:cubicBezTo>
                  <a:close/>
                  <a:moveTo>
                    <a:pt x="25" y="23"/>
                  </a:moveTo>
                  <a:cubicBezTo>
                    <a:pt x="25" y="23"/>
                    <a:pt x="25" y="23"/>
                    <a:pt x="25" y="23"/>
                  </a:cubicBezTo>
                  <a:cubicBezTo>
                    <a:pt x="25" y="23"/>
                    <a:pt x="24" y="23"/>
                    <a:pt x="24" y="23"/>
                  </a:cubicBezTo>
                  <a:cubicBezTo>
                    <a:pt x="23" y="22"/>
                    <a:pt x="22" y="22"/>
                    <a:pt x="21" y="22"/>
                  </a:cubicBezTo>
                  <a:cubicBezTo>
                    <a:pt x="18" y="22"/>
                    <a:pt x="15" y="23"/>
                    <a:pt x="13" y="25"/>
                  </a:cubicBezTo>
                  <a:cubicBezTo>
                    <a:pt x="12" y="27"/>
                    <a:pt x="11" y="30"/>
                    <a:pt x="11" y="32"/>
                  </a:cubicBezTo>
                  <a:cubicBezTo>
                    <a:pt x="11" y="35"/>
                    <a:pt x="12" y="38"/>
                    <a:pt x="13" y="39"/>
                  </a:cubicBezTo>
                  <a:cubicBezTo>
                    <a:pt x="15" y="41"/>
                    <a:pt x="18" y="42"/>
                    <a:pt x="21" y="42"/>
                  </a:cubicBezTo>
                  <a:cubicBezTo>
                    <a:pt x="22" y="42"/>
                    <a:pt x="23" y="42"/>
                    <a:pt x="24" y="42"/>
                  </a:cubicBezTo>
                  <a:cubicBezTo>
                    <a:pt x="26" y="39"/>
                    <a:pt x="29" y="37"/>
                    <a:pt x="31" y="34"/>
                  </a:cubicBezTo>
                  <a:cubicBezTo>
                    <a:pt x="28" y="31"/>
                    <a:pt x="26" y="28"/>
                    <a:pt x="25" y="23"/>
                  </a:cubicBezTo>
                  <a:close/>
                  <a:moveTo>
                    <a:pt x="76" y="68"/>
                  </a:moveTo>
                  <a:cubicBezTo>
                    <a:pt x="76" y="68"/>
                    <a:pt x="76" y="68"/>
                    <a:pt x="76" y="68"/>
                  </a:cubicBezTo>
                  <a:cubicBezTo>
                    <a:pt x="76" y="59"/>
                    <a:pt x="76" y="59"/>
                    <a:pt x="76" y="59"/>
                  </a:cubicBezTo>
                  <a:cubicBezTo>
                    <a:pt x="76" y="58"/>
                    <a:pt x="76" y="57"/>
                    <a:pt x="77" y="57"/>
                  </a:cubicBezTo>
                  <a:cubicBezTo>
                    <a:pt x="78" y="57"/>
                    <a:pt x="79" y="58"/>
                    <a:pt x="79" y="59"/>
                  </a:cubicBezTo>
                  <a:cubicBezTo>
                    <a:pt x="79" y="64"/>
                    <a:pt x="79" y="64"/>
                    <a:pt x="79" y="64"/>
                  </a:cubicBezTo>
                  <a:cubicBezTo>
                    <a:pt x="84" y="64"/>
                    <a:pt x="84" y="64"/>
                    <a:pt x="84" y="64"/>
                  </a:cubicBezTo>
                  <a:cubicBezTo>
                    <a:pt x="84" y="59"/>
                    <a:pt x="84" y="59"/>
                    <a:pt x="84" y="59"/>
                  </a:cubicBezTo>
                  <a:cubicBezTo>
                    <a:pt x="84" y="58"/>
                    <a:pt x="84" y="56"/>
                    <a:pt x="83" y="55"/>
                  </a:cubicBezTo>
                  <a:cubicBezTo>
                    <a:pt x="83" y="53"/>
                    <a:pt x="82" y="52"/>
                    <a:pt x="81" y="51"/>
                  </a:cubicBezTo>
                  <a:cubicBezTo>
                    <a:pt x="76" y="47"/>
                    <a:pt x="76" y="47"/>
                    <a:pt x="76" y="47"/>
                  </a:cubicBezTo>
                  <a:cubicBezTo>
                    <a:pt x="74" y="48"/>
                    <a:pt x="72" y="48"/>
                    <a:pt x="70" y="48"/>
                  </a:cubicBezTo>
                  <a:cubicBezTo>
                    <a:pt x="71" y="50"/>
                    <a:pt x="71" y="53"/>
                    <a:pt x="71" y="55"/>
                  </a:cubicBezTo>
                  <a:cubicBezTo>
                    <a:pt x="71" y="62"/>
                    <a:pt x="71" y="62"/>
                    <a:pt x="71" y="62"/>
                  </a:cubicBezTo>
                  <a:cubicBezTo>
                    <a:pt x="71" y="63"/>
                    <a:pt x="71" y="65"/>
                    <a:pt x="70" y="66"/>
                  </a:cubicBezTo>
                  <a:cubicBezTo>
                    <a:pt x="69" y="67"/>
                    <a:pt x="68" y="67"/>
                    <a:pt x="67" y="68"/>
                  </a:cubicBezTo>
                  <a:cubicBezTo>
                    <a:pt x="76" y="68"/>
                    <a:pt x="76" y="68"/>
                    <a:pt x="76" y="68"/>
                  </a:cubicBezTo>
                  <a:close/>
                  <a:moveTo>
                    <a:pt x="65" y="23"/>
                  </a:moveTo>
                  <a:cubicBezTo>
                    <a:pt x="65" y="23"/>
                    <a:pt x="65" y="23"/>
                    <a:pt x="65" y="23"/>
                  </a:cubicBezTo>
                  <a:cubicBezTo>
                    <a:pt x="64" y="28"/>
                    <a:pt x="62" y="31"/>
                    <a:pt x="59" y="34"/>
                  </a:cubicBezTo>
                  <a:cubicBezTo>
                    <a:pt x="61" y="37"/>
                    <a:pt x="64" y="39"/>
                    <a:pt x="66" y="42"/>
                  </a:cubicBezTo>
                  <a:cubicBezTo>
                    <a:pt x="66" y="42"/>
                    <a:pt x="67" y="42"/>
                    <a:pt x="67" y="42"/>
                  </a:cubicBezTo>
                  <a:cubicBezTo>
                    <a:pt x="68" y="42"/>
                    <a:pt x="69" y="42"/>
                    <a:pt x="69" y="42"/>
                  </a:cubicBezTo>
                  <a:cubicBezTo>
                    <a:pt x="72" y="42"/>
                    <a:pt x="75" y="41"/>
                    <a:pt x="77" y="39"/>
                  </a:cubicBezTo>
                  <a:cubicBezTo>
                    <a:pt x="78" y="38"/>
                    <a:pt x="79" y="35"/>
                    <a:pt x="79" y="32"/>
                  </a:cubicBezTo>
                  <a:cubicBezTo>
                    <a:pt x="79" y="30"/>
                    <a:pt x="78" y="27"/>
                    <a:pt x="77" y="25"/>
                  </a:cubicBezTo>
                  <a:cubicBezTo>
                    <a:pt x="75" y="23"/>
                    <a:pt x="72" y="22"/>
                    <a:pt x="69" y="22"/>
                  </a:cubicBezTo>
                  <a:cubicBezTo>
                    <a:pt x="68" y="22"/>
                    <a:pt x="67" y="22"/>
                    <a:pt x="66" y="23"/>
                  </a:cubicBezTo>
                  <a:cubicBezTo>
                    <a:pt x="66" y="23"/>
                    <a:pt x="65"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sp>
        <p:nvSpPr>
          <p:cNvPr id="34" name="文本框 33"/>
          <p:cNvSpPr txBox="1"/>
          <p:nvPr/>
        </p:nvSpPr>
        <p:spPr>
          <a:xfrm>
            <a:off x="5298141" y="2756066"/>
            <a:ext cx="2656115" cy="1077218"/>
          </a:xfrm>
          <a:prstGeom prst="rect">
            <a:avLst/>
          </a:prstGeom>
          <a:noFill/>
        </p:spPr>
        <p:txBody>
          <a:bodyPr wrap="square" rtlCol="0">
            <a:spAutoFit/>
          </a:bodyPr>
          <a:lstStyle/>
          <a:p>
            <a:r>
              <a:rPr lang="zh-CN" altLang="en-US" sz="3200" dirty="0">
                <a:solidFill>
                  <a:srgbClr val="C00000"/>
                </a:solidFill>
                <a:cs typeface="+mn-ea"/>
                <a:sym typeface="+mn-lt"/>
              </a:rPr>
              <a:t>第一次</a:t>
            </a:r>
            <a:endParaRPr lang="en-US" altLang="zh-CN" sz="3200" dirty="0">
              <a:solidFill>
                <a:srgbClr val="C00000"/>
              </a:solidFill>
              <a:cs typeface="+mn-ea"/>
              <a:sym typeface="+mn-lt"/>
            </a:endParaRPr>
          </a:p>
          <a:p>
            <a:r>
              <a:rPr lang="zh-CN" altLang="en-US" sz="3200" dirty="0">
                <a:solidFill>
                  <a:srgbClr val="C00000"/>
                </a:solidFill>
                <a:cs typeface="+mn-ea"/>
                <a:sym typeface="+mn-lt"/>
              </a:rPr>
              <a:t>反围剿</a:t>
            </a:r>
          </a:p>
        </p:txBody>
      </p:sp>
      <p:sp>
        <p:nvSpPr>
          <p:cNvPr id="37" name="文本框 36"/>
          <p:cNvSpPr txBox="1"/>
          <p:nvPr/>
        </p:nvSpPr>
        <p:spPr>
          <a:xfrm>
            <a:off x="4865990" y="4161071"/>
            <a:ext cx="2299635" cy="1477328"/>
          </a:xfrm>
          <a:prstGeom prst="rect">
            <a:avLst/>
          </a:prstGeom>
          <a:noFill/>
        </p:spPr>
        <p:txBody>
          <a:bodyPr wrap="square" rtlCol="0">
            <a:spAutoFit/>
          </a:bodyPr>
          <a:lstStyle/>
          <a:p>
            <a:r>
              <a:rPr lang="zh-CN" altLang="en-US" dirty="0">
                <a:cs typeface="+mn-ea"/>
                <a:sym typeface="+mn-lt"/>
              </a:rPr>
              <a:t>第一次反“围剿”为第二次国内革命战争时期</a:t>
            </a:r>
            <a:r>
              <a:rPr lang="en-US" altLang="zh-CN" dirty="0">
                <a:cs typeface="+mn-ea"/>
                <a:sym typeface="+mn-lt"/>
              </a:rPr>
              <a:t>,</a:t>
            </a:r>
            <a:r>
              <a:rPr lang="zh-CN" altLang="en-US" dirty="0">
                <a:cs typeface="+mn-ea"/>
                <a:sym typeface="+mn-lt"/>
              </a:rPr>
              <a:t>中央革命根据地军民粉碎国民党军队进攻的战役。</a:t>
            </a:r>
          </a:p>
        </p:txBody>
      </p:sp>
      <p:grpSp>
        <p:nvGrpSpPr>
          <p:cNvPr id="45" name="组合 44"/>
          <p:cNvGrpSpPr/>
          <p:nvPr/>
        </p:nvGrpSpPr>
        <p:grpSpPr>
          <a:xfrm>
            <a:off x="8083007" y="4925424"/>
            <a:ext cx="656167" cy="658284"/>
            <a:chOff x="8083007" y="4925424"/>
            <a:chExt cx="656167" cy="658284"/>
          </a:xfrm>
        </p:grpSpPr>
        <p:sp>
          <p:nvSpPr>
            <p:cNvPr id="16" name="Oval 33"/>
            <p:cNvSpPr>
              <a:spLocks noChangeArrowheads="1"/>
            </p:cNvSpPr>
            <p:nvPr/>
          </p:nvSpPr>
          <p:spPr bwMode="auto">
            <a:xfrm>
              <a:off x="8083007" y="4925424"/>
              <a:ext cx="656167" cy="658284"/>
            </a:xfrm>
            <a:prstGeom prst="ellipse">
              <a:avLst/>
            </a:prstGeom>
            <a:solidFill>
              <a:srgbClr val="C75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38" name="Freeform 49"/>
            <p:cNvSpPr>
              <a:spLocks noEditPoints="1"/>
            </p:cNvSpPr>
            <p:nvPr/>
          </p:nvSpPr>
          <p:spPr bwMode="auto">
            <a:xfrm>
              <a:off x="8211929" y="5080018"/>
              <a:ext cx="381000" cy="315383"/>
            </a:xfrm>
            <a:custGeom>
              <a:avLst/>
              <a:gdLst>
                <a:gd name="T0" fmla="*/ 65 w 90"/>
                <a:gd name="T1" fmla="*/ 17 h 74"/>
                <a:gd name="T2" fmla="*/ 81 w 90"/>
                <a:gd name="T3" fmla="*/ 21 h 74"/>
                <a:gd name="T4" fmla="*/ 81 w 90"/>
                <a:gd name="T5" fmla="*/ 43 h 74"/>
                <a:gd name="T6" fmla="*/ 89 w 90"/>
                <a:gd name="T7" fmla="*/ 52 h 74"/>
                <a:gd name="T8" fmla="*/ 90 w 90"/>
                <a:gd name="T9" fmla="*/ 64 h 74"/>
                <a:gd name="T10" fmla="*/ 85 w 90"/>
                <a:gd name="T11" fmla="*/ 69 h 74"/>
                <a:gd name="T12" fmla="*/ 81 w 90"/>
                <a:gd name="T13" fmla="*/ 69 h 74"/>
                <a:gd name="T14" fmla="*/ 78 w 90"/>
                <a:gd name="T15" fmla="*/ 74 h 74"/>
                <a:gd name="T16" fmla="*/ 12 w 90"/>
                <a:gd name="T17" fmla="*/ 74 h 74"/>
                <a:gd name="T18" fmla="*/ 9 w 90"/>
                <a:gd name="T19" fmla="*/ 69 h 74"/>
                <a:gd name="T20" fmla="*/ 5 w 90"/>
                <a:gd name="T21" fmla="*/ 69 h 74"/>
                <a:gd name="T22" fmla="*/ 0 w 90"/>
                <a:gd name="T23" fmla="*/ 64 h 74"/>
                <a:gd name="T24" fmla="*/ 1 w 90"/>
                <a:gd name="T25" fmla="*/ 52 h 74"/>
                <a:gd name="T26" fmla="*/ 9 w 90"/>
                <a:gd name="T27" fmla="*/ 43 h 74"/>
                <a:gd name="T28" fmla="*/ 9 w 90"/>
                <a:gd name="T29" fmla="*/ 21 h 74"/>
                <a:gd name="T30" fmla="*/ 25 w 90"/>
                <a:gd name="T31" fmla="*/ 17 h 74"/>
                <a:gd name="T32" fmla="*/ 45 w 90"/>
                <a:gd name="T33" fmla="*/ 68 h 74"/>
                <a:gd name="T34" fmla="*/ 54 w 90"/>
                <a:gd name="T35" fmla="*/ 68 h 74"/>
                <a:gd name="T36" fmla="*/ 56 w 90"/>
                <a:gd name="T37" fmla="*/ 53 h 74"/>
                <a:gd name="T38" fmla="*/ 57 w 90"/>
                <a:gd name="T39" fmla="*/ 62 h 74"/>
                <a:gd name="T40" fmla="*/ 65 w 90"/>
                <a:gd name="T41" fmla="*/ 62 h 74"/>
                <a:gd name="T42" fmla="*/ 54 w 90"/>
                <a:gd name="T43" fmla="*/ 38 h 74"/>
                <a:gd name="T44" fmla="*/ 36 w 90"/>
                <a:gd name="T45" fmla="*/ 38 h 74"/>
                <a:gd name="T46" fmla="*/ 25 w 90"/>
                <a:gd name="T47" fmla="*/ 62 h 74"/>
                <a:gd name="T48" fmla="*/ 32 w 90"/>
                <a:gd name="T49" fmla="*/ 62 h 74"/>
                <a:gd name="T50" fmla="*/ 34 w 90"/>
                <a:gd name="T51" fmla="*/ 53 h 74"/>
                <a:gd name="T52" fmla="*/ 36 w 90"/>
                <a:gd name="T53" fmla="*/ 68 h 74"/>
                <a:gd name="T54" fmla="*/ 45 w 90"/>
                <a:gd name="T55" fmla="*/ 34 h 74"/>
                <a:gd name="T56" fmla="*/ 59 w 90"/>
                <a:gd name="T57" fmla="*/ 20 h 74"/>
                <a:gd name="T58" fmla="*/ 31 w 90"/>
                <a:gd name="T59" fmla="*/ 20 h 74"/>
                <a:gd name="T60" fmla="*/ 14 w 90"/>
                <a:gd name="T61" fmla="*/ 68 h 74"/>
                <a:gd name="T62" fmla="*/ 23 w 90"/>
                <a:gd name="T63" fmla="*/ 68 h 74"/>
                <a:gd name="T64" fmla="*/ 19 w 90"/>
                <a:gd name="T65" fmla="*/ 62 h 74"/>
                <a:gd name="T66" fmla="*/ 20 w 90"/>
                <a:gd name="T67" fmla="*/ 48 h 74"/>
                <a:gd name="T68" fmla="*/ 7 w 90"/>
                <a:gd name="T69" fmla="*/ 55 h 74"/>
                <a:gd name="T70" fmla="*/ 7 w 90"/>
                <a:gd name="T71" fmla="*/ 55 h 74"/>
                <a:gd name="T72" fmla="*/ 6 w 90"/>
                <a:gd name="T73" fmla="*/ 64 h 74"/>
                <a:gd name="T74" fmla="*/ 11 w 90"/>
                <a:gd name="T75" fmla="*/ 59 h 74"/>
                <a:gd name="T76" fmla="*/ 14 w 90"/>
                <a:gd name="T77" fmla="*/ 59 h 74"/>
                <a:gd name="T78" fmla="*/ 25 w 90"/>
                <a:gd name="T79" fmla="*/ 23 h 74"/>
                <a:gd name="T80" fmla="*/ 24 w 90"/>
                <a:gd name="T81" fmla="*/ 23 h 74"/>
                <a:gd name="T82" fmla="*/ 13 w 90"/>
                <a:gd name="T83" fmla="*/ 25 h 74"/>
                <a:gd name="T84" fmla="*/ 13 w 90"/>
                <a:gd name="T85" fmla="*/ 39 h 74"/>
                <a:gd name="T86" fmla="*/ 24 w 90"/>
                <a:gd name="T87" fmla="*/ 42 h 74"/>
                <a:gd name="T88" fmla="*/ 25 w 90"/>
                <a:gd name="T89" fmla="*/ 23 h 74"/>
                <a:gd name="T90" fmla="*/ 76 w 90"/>
                <a:gd name="T91" fmla="*/ 68 h 74"/>
                <a:gd name="T92" fmla="*/ 77 w 90"/>
                <a:gd name="T93" fmla="*/ 57 h 74"/>
                <a:gd name="T94" fmla="*/ 79 w 90"/>
                <a:gd name="T95" fmla="*/ 64 h 74"/>
                <a:gd name="T96" fmla="*/ 84 w 90"/>
                <a:gd name="T97" fmla="*/ 59 h 74"/>
                <a:gd name="T98" fmla="*/ 81 w 90"/>
                <a:gd name="T99" fmla="*/ 51 h 74"/>
                <a:gd name="T100" fmla="*/ 70 w 90"/>
                <a:gd name="T101" fmla="*/ 48 h 74"/>
                <a:gd name="T102" fmla="*/ 71 w 90"/>
                <a:gd name="T103" fmla="*/ 62 h 74"/>
                <a:gd name="T104" fmla="*/ 67 w 90"/>
                <a:gd name="T105" fmla="*/ 68 h 74"/>
                <a:gd name="T106" fmla="*/ 65 w 90"/>
                <a:gd name="T107" fmla="*/ 23 h 74"/>
                <a:gd name="T108" fmla="*/ 59 w 90"/>
                <a:gd name="T109" fmla="*/ 34 h 74"/>
                <a:gd name="T110" fmla="*/ 67 w 90"/>
                <a:gd name="T111" fmla="*/ 42 h 74"/>
                <a:gd name="T112" fmla="*/ 77 w 90"/>
                <a:gd name="T113" fmla="*/ 39 h 74"/>
                <a:gd name="T114" fmla="*/ 77 w 90"/>
                <a:gd name="T115" fmla="*/ 25 h 74"/>
                <a:gd name="T116" fmla="*/ 66 w 90"/>
                <a:gd name="T117"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4">
                  <a:moveTo>
                    <a:pt x="45" y="0"/>
                  </a:moveTo>
                  <a:cubicBezTo>
                    <a:pt x="55" y="0"/>
                    <a:pt x="63" y="7"/>
                    <a:pt x="65" y="17"/>
                  </a:cubicBezTo>
                  <a:cubicBezTo>
                    <a:pt x="66" y="17"/>
                    <a:pt x="68" y="16"/>
                    <a:pt x="69" y="16"/>
                  </a:cubicBezTo>
                  <a:cubicBezTo>
                    <a:pt x="74" y="16"/>
                    <a:pt x="78" y="18"/>
                    <a:pt x="81" y="21"/>
                  </a:cubicBezTo>
                  <a:cubicBezTo>
                    <a:pt x="84" y="24"/>
                    <a:pt x="85" y="28"/>
                    <a:pt x="85" y="32"/>
                  </a:cubicBezTo>
                  <a:cubicBezTo>
                    <a:pt x="85" y="36"/>
                    <a:pt x="84" y="40"/>
                    <a:pt x="81" y="43"/>
                  </a:cubicBezTo>
                  <a:cubicBezTo>
                    <a:pt x="85" y="47"/>
                    <a:pt x="85" y="47"/>
                    <a:pt x="85" y="47"/>
                  </a:cubicBezTo>
                  <a:cubicBezTo>
                    <a:pt x="86" y="49"/>
                    <a:pt x="88" y="50"/>
                    <a:pt x="89" y="52"/>
                  </a:cubicBezTo>
                  <a:cubicBezTo>
                    <a:pt x="89" y="55"/>
                    <a:pt x="90" y="57"/>
                    <a:pt x="90" y="59"/>
                  </a:cubicBezTo>
                  <a:cubicBezTo>
                    <a:pt x="90" y="64"/>
                    <a:pt x="90" y="64"/>
                    <a:pt x="90" y="64"/>
                  </a:cubicBezTo>
                  <a:cubicBezTo>
                    <a:pt x="90" y="65"/>
                    <a:pt x="90" y="66"/>
                    <a:pt x="89" y="67"/>
                  </a:cubicBezTo>
                  <a:cubicBezTo>
                    <a:pt x="88" y="69"/>
                    <a:pt x="87" y="69"/>
                    <a:pt x="85" y="69"/>
                  </a:cubicBezTo>
                  <a:cubicBezTo>
                    <a:pt x="85" y="69"/>
                    <a:pt x="85" y="69"/>
                    <a:pt x="85" y="69"/>
                  </a:cubicBezTo>
                  <a:cubicBezTo>
                    <a:pt x="81" y="69"/>
                    <a:pt x="81" y="69"/>
                    <a:pt x="81" y="69"/>
                  </a:cubicBezTo>
                  <a:cubicBezTo>
                    <a:pt x="81" y="71"/>
                    <a:pt x="81" y="71"/>
                    <a:pt x="81" y="71"/>
                  </a:cubicBezTo>
                  <a:cubicBezTo>
                    <a:pt x="81" y="72"/>
                    <a:pt x="80" y="74"/>
                    <a:pt x="78" y="74"/>
                  </a:cubicBezTo>
                  <a:cubicBezTo>
                    <a:pt x="45" y="74"/>
                    <a:pt x="45" y="74"/>
                    <a:pt x="45" y="74"/>
                  </a:cubicBezTo>
                  <a:cubicBezTo>
                    <a:pt x="12" y="74"/>
                    <a:pt x="12" y="74"/>
                    <a:pt x="12" y="74"/>
                  </a:cubicBezTo>
                  <a:cubicBezTo>
                    <a:pt x="10" y="74"/>
                    <a:pt x="9" y="72"/>
                    <a:pt x="9" y="71"/>
                  </a:cubicBezTo>
                  <a:cubicBezTo>
                    <a:pt x="9" y="69"/>
                    <a:pt x="9" y="69"/>
                    <a:pt x="9" y="69"/>
                  </a:cubicBezTo>
                  <a:cubicBezTo>
                    <a:pt x="5" y="69"/>
                    <a:pt x="5" y="69"/>
                    <a:pt x="5" y="69"/>
                  </a:cubicBezTo>
                  <a:cubicBezTo>
                    <a:pt x="5" y="69"/>
                    <a:pt x="5" y="69"/>
                    <a:pt x="5" y="69"/>
                  </a:cubicBezTo>
                  <a:cubicBezTo>
                    <a:pt x="3" y="69"/>
                    <a:pt x="2" y="69"/>
                    <a:pt x="1" y="67"/>
                  </a:cubicBezTo>
                  <a:cubicBezTo>
                    <a:pt x="1" y="66"/>
                    <a:pt x="0" y="65"/>
                    <a:pt x="0" y="64"/>
                  </a:cubicBezTo>
                  <a:cubicBezTo>
                    <a:pt x="0" y="59"/>
                    <a:pt x="0" y="59"/>
                    <a:pt x="0" y="59"/>
                  </a:cubicBezTo>
                  <a:cubicBezTo>
                    <a:pt x="0" y="57"/>
                    <a:pt x="1" y="55"/>
                    <a:pt x="1" y="52"/>
                  </a:cubicBezTo>
                  <a:cubicBezTo>
                    <a:pt x="1" y="52"/>
                    <a:pt x="1" y="52"/>
                    <a:pt x="1" y="52"/>
                  </a:cubicBezTo>
                  <a:cubicBezTo>
                    <a:pt x="3" y="49"/>
                    <a:pt x="6" y="46"/>
                    <a:pt x="9" y="43"/>
                  </a:cubicBezTo>
                  <a:cubicBezTo>
                    <a:pt x="6" y="40"/>
                    <a:pt x="5" y="36"/>
                    <a:pt x="5" y="32"/>
                  </a:cubicBezTo>
                  <a:cubicBezTo>
                    <a:pt x="5" y="28"/>
                    <a:pt x="6" y="24"/>
                    <a:pt x="9" y="21"/>
                  </a:cubicBezTo>
                  <a:cubicBezTo>
                    <a:pt x="12" y="18"/>
                    <a:pt x="16" y="16"/>
                    <a:pt x="21" y="16"/>
                  </a:cubicBezTo>
                  <a:cubicBezTo>
                    <a:pt x="22" y="16"/>
                    <a:pt x="24" y="17"/>
                    <a:pt x="25" y="17"/>
                  </a:cubicBezTo>
                  <a:cubicBezTo>
                    <a:pt x="27" y="7"/>
                    <a:pt x="35" y="0"/>
                    <a:pt x="45" y="0"/>
                  </a:cubicBezTo>
                  <a:close/>
                  <a:moveTo>
                    <a:pt x="45" y="68"/>
                  </a:moveTo>
                  <a:cubicBezTo>
                    <a:pt x="45" y="68"/>
                    <a:pt x="45" y="68"/>
                    <a:pt x="45" y="68"/>
                  </a:cubicBezTo>
                  <a:cubicBezTo>
                    <a:pt x="54" y="68"/>
                    <a:pt x="54" y="68"/>
                    <a:pt x="54" y="68"/>
                  </a:cubicBezTo>
                  <a:cubicBezTo>
                    <a:pt x="54" y="63"/>
                    <a:pt x="54" y="59"/>
                    <a:pt x="54" y="55"/>
                  </a:cubicBezTo>
                  <a:cubicBezTo>
                    <a:pt x="54" y="54"/>
                    <a:pt x="55" y="53"/>
                    <a:pt x="56" y="53"/>
                  </a:cubicBezTo>
                  <a:cubicBezTo>
                    <a:pt x="57" y="53"/>
                    <a:pt x="57" y="54"/>
                    <a:pt x="57" y="55"/>
                  </a:cubicBezTo>
                  <a:cubicBezTo>
                    <a:pt x="57" y="62"/>
                    <a:pt x="57" y="62"/>
                    <a:pt x="57" y="62"/>
                  </a:cubicBezTo>
                  <a:cubicBezTo>
                    <a:pt x="65" y="62"/>
                    <a:pt x="65" y="62"/>
                    <a:pt x="65" y="62"/>
                  </a:cubicBezTo>
                  <a:cubicBezTo>
                    <a:pt x="65" y="62"/>
                    <a:pt x="65" y="62"/>
                    <a:pt x="65" y="62"/>
                  </a:cubicBezTo>
                  <a:cubicBezTo>
                    <a:pt x="65" y="55"/>
                    <a:pt x="65" y="55"/>
                    <a:pt x="65" y="55"/>
                  </a:cubicBezTo>
                  <a:cubicBezTo>
                    <a:pt x="65" y="47"/>
                    <a:pt x="60" y="43"/>
                    <a:pt x="54" y="38"/>
                  </a:cubicBezTo>
                  <a:cubicBezTo>
                    <a:pt x="51" y="39"/>
                    <a:pt x="48" y="40"/>
                    <a:pt x="45" y="40"/>
                  </a:cubicBezTo>
                  <a:cubicBezTo>
                    <a:pt x="42" y="40"/>
                    <a:pt x="39" y="39"/>
                    <a:pt x="36" y="38"/>
                  </a:cubicBezTo>
                  <a:cubicBezTo>
                    <a:pt x="30" y="43"/>
                    <a:pt x="25" y="47"/>
                    <a:pt x="25" y="55"/>
                  </a:cubicBezTo>
                  <a:cubicBezTo>
                    <a:pt x="25" y="62"/>
                    <a:pt x="25" y="62"/>
                    <a:pt x="25" y="62"/>
                  </a:cubicBezTo>
                  <a:cubicBezTo>
                    <a:pt x="25" y="62"/>
                    <a:pt x="25" y="62"/>
                    <a:pt x="25" y="62"/>
                  </a:cubicBezTo>
                  <a:cubicBezTo>
                    <a:pt x="32" y="62"/>
                    <a:pt x="32" y="62"/>
                    <a:pt x="32" y="62"/>
                  </a:cubicBezTo>
                  <a:cubicBezTo>
                    <a:pt x="32" y="55"/>
                    <a:pt x="32" y="55"/>
                    <a:pt x="32" y="55"/>
                  </a:cubicBezTo>
                  <a:cubicBezTo>
                    <a:pt x="32" y="54"/>
                    <a:pt x="33" y="53"/>
                    <a:pt x="34" y="53"/>
                  </a:cubicBezTo>
                  <a:cubicBezTo>
                    <a:pt x="35" y="53"/>
                    <a:pt x="36" y="54"/>
                    <a:pt x="36" y="55"/>
                  </a:cubicBezTo>
                  <a:cubicBezTo>
                    <a:pt x="36" y="59"/>
                    <a:pt x="36" y="63"/>
                    <a:pt x="36" y="68"/>
                  </a:cubicBezTo>
                  <a:cubicBezTo>
                    <a:pt x="45" y="68"/>
                    <a:pt x="45" y="68"/>
                    <a:pt x="45" y="68"/>
                  </a:cubicBezTo>
                  <a:close/>
                  <a:moveTo>
                    <a:pt x="45" y="34"/>
                  </a:moveTo>
                  <a:cubicBezTo>
                    <a:pt x="45" y="34"/>
                    <a:pt x="45" y="34"/>
                    <a:pt x="45" y="34"/>
                  </a:cubicBezTo>
                  <a:cubicBezTo>
                    <a:pt x="53" y="34"/>
                    <a:pt x="59" y="28"/>
                    <a:pt x="59" y="20"/>
                  </a:cubicBezTo>
                  <a:cubicBezTo>
                    <a:pt x="59" y="12"/>
                    <a:pt x="53" y="6"/>
                    <a:pt x="45" y="6"/>
                  </a:cubicBezTo>
                  <a:cubicBezTo>
                    <a:pt x="37" y="6"/>
                    <a:pt x="31" y="12"/>
                    <a:pt x="31" y="20"/>
                  </a:cubicBezTo>
                  <a:cubicBezTo>
                    <a:pt x="31" y="28"/>
                    <a:pt x="37" y="34"/>
                    <a:pt x="45" y="34"/>
                  </a:cubicBezTo>
                  <a:close/>
                  <a:moveTo>
                    <a:pt x="14" y="68"/>
                  </a:moveTo>
                  <a:cubicBezTo>
                    <a:pt x="14" y="68"/>
                    <a:pt x="14" y="68"/>
                    <a:pt x="14" y="68"/>
                  </a:cubicBezTo>
                  <a:cubicBezTo>
                    <a:pt x="23" y="68"/>
                    <a:pt x="23" y="68"/>
                    <a:pt x="23" y="68"/>
                  </a:cubicBezTo>
                  <a:cubicBezTo>
                    <a:pt x="22" y="67"/>
                    <a:pt x="21" y="67"/>
                    <a:pt x="20" y="66"/>
                  </a:cubicBezTo>
                  <a:cubicBezTo>
                    <a:pt x="19" y="65"/>
                    <a:pt x="19" y="63"/>
                    <a:pt x="19" y="62"/>
                  </a:cubicBezTo>
                  <a:cubicBezTo>
                    <a:pt x="19" y="55"/>
                    <a:pt x="19" y="55"/>
                    <a:pt x="19" y="55"/>
                  </a:cubicBezTo>
                  <a:cubicBezTo>
                    <a:pt x="19" y="53"/>
                    <a:pt x="19" y="50"/>
                    <a:pt x="20" y="48"/>
                  </a:cubicBezTo>
                  <a:cubicBezTo>
                    <a:pt x="18" y="48"/>
                    <a:pt x="16" y="48"/>
                    <a:pt x="14" y="47"/>
                  </a:cubicBezTo>
                  <a:cubicBezTo>
                    <a:pt x="11" y="49"/>
                    <a:pt x="8" y="51"/>
                    <a:pt x="7" y="55"/>
                  </a:cubicBezTo>
                  <a:cubicBezTo>
                    <a:pt x="7" y="55"/>
                    <a:pt x="7" y="55"/>
                    <a:pt x="7" y="55"/>
                  </a:cubicBezTo>
                  <a:cubicBezTo>
                    <a:pt x="7" y="55"/>
                    <a:pt x="7" y="55"/>
                    <a:pt x="7" y="55"/>
                  </a:cubicBezTo>
                  <a:cubicBezTo>
                    <a:pt x="6" y="56"/>
                    <a:pt x="6" y="58"/>
                    <a:pt x="6" y="59"/>
                  </a:cubicBezTo>
                  <a:cubicBezTo>
                    <a:pt x="6" y="64"/>
                    <a:pt x="6" y="64"/>
                    <a:pt x="6" y="64"/>
                  </a:cubicBezTo>
                  <a:cubicBezTo>
                    <a:pt x="11" y="64"/>
                    <a:pt x="11" y="64"/>
                    <a:pt x="11" y="64"/>
                  </a:cubicBezTo>
                  <a:cubicBezTo>
                    <a:pt x="11" y="59"/>
                    <a:pt x="11" y="59"/>
                    <a:pt x="11" y="59"/>
                  </a:cubicBezTo>
                  <a:cubicBezTo>
                    <a:pt x="11" y="58"/>
                    <a:pt x="12" y="57"/>
                    <a:pt x="13" y="57"/>
                  </a:cubicBezTo>
                  <a:cubicBezTo>
                    <a:pt x="14" y="57"/>
                    <a:pt x="14" y="58"/>
                    <a:pt x="14" y="59"/>
                  </a:cubicBezTo>
                  <a:cubicBezTo>
                    <a:pt x="14" y="68"/>
                    <a:pt x="14" y="68"/>
                    <a:pt x="14" y="68"/>
                  </a:cubicBezTo>
                  <a:close/>
                  <a:moveTo>
                    <a:pt x="25" y="23"/>
                  </a:moveTo>
                  <a:cubicBezTo>
                    <a:pt x="25" y="23"/>
                    <a:pt x="25" y="23"/>
                    <a:pt x="25" y="23"/>
                  </a:cubicBezTo>
                  <a:cubicBezTo>
                    <a:pt x="25" y="23"/>
                    <a:pt x="24" y="23"/>
                    <a:pt x="24" y="23"/>
                  </a:cubicBezTo>
                  <a:cubicBezTo>
                    <a:pt x="23" y="22"/>
                    <a:pt x="22" y="22"/>
                    <a:pt x="21" y="22"/>
                  </a:cubicBezTo>
                  <a:cubicBezTo>
                    <a:pt x="18" y="22"/>
                    <a:pt x="15" y="23"/>
                    <a:pt x="13" y="25"/>
                  </a:cubicBezTo>
                  <a:cubicBezTo>
                    <a:pt x="12" y="27"/>
                    <a:pt x="11" y="30"/>
                    <a:pt x="11" y="32"/>
                  </a:cubicBezTo>
                  <a:cubicBezTo>
                    <a:pt x="11" y="35"/>
                    <a:pt x="12" y="38"/>
                    <a:pt x="13" y="39"/>
                  </a:cubicBezTo>
                  <a:cubicBezTo>
                    <a:pt x="15" y="41"/>
                    <a:pt x="18" y="42"/>
                    <a:pt x="21" y="42"/>
                  </a:cubicBezTo>
                  <a:cubicBezTo>
                    <a:pt x="22" y="42"/>
                    <a:pt x="23" y="42"/>
                    <a:pt x="24" y="42"/>
                  </a:cubicBezTo>
                  <a:cubicBezTo>
                    <a:pt x="26" y="39"/>
                    <a:pt x="29" y="37"/>
                    <a:pt x="31" y="34"/>
                  </a:cubicBezTo>
                  <a:cubicBezTo>
                    <a:pt x="28" y="31"/>
                    <a:pt x="26" y="28"/>
                    <a:pt x="25" y="23"/>
                  </a:cubicBezTo>
                  <a:close/>
                  <a:moveTo>
                    <a:pt x="76" y="68"/>
                  </a:moveTo>
                  <a:cubicBezTo>
                    <a:pt x="76" y="68"/>
                    <a:pt x="76" y="68"/>
                    <a:pt x="76" y="68"/>
                  </a:cubicBezTo>
                  <a:cubicBezTo>
                    <a:pt x="76" y="59"/>
                    <a:pt x="76" y="59"/>
                    <a:pt x="76" y="59"/>
                  </a:cubicBezTo>
                  <a:cubicBezTo>
                    <a:pt x="76" y="58"/>
                    <a:pt x="76" y="57"/>
                    <a:pt x="77" y="57"/>
                  </a:cubicBezTo>
                  <a:cubicBezTo>
                    <a:pt x="78" y="57"/>
                    <a:pt x="79" y="58"/>
                    <a:pt x="79" y="59"/>
                  </a:cubicBezTo>
                  <a:cubicBezTo>
                    <a:pt x="79" y="64"/>
                    <a:pt x="79" y="64"/>
                    <a:pt x="79" y="64"/>
                  </a:cubicBezTo>
                  <a:cubicBezTo>
                    <a:pt x="84" y="64"/>
                    <a:pt x="84" y="64"/>
                    <a:pt x="84" y="64"/>
                  </a:cubicBezTo>
                  <a:cubicBezTo>
                    <a:pt x="84" y="59"/>
                    <a:pt x="84" y="59"/>
                    <a:pt x="84" y="59"/>
                  </a:cubicBezTo>
                  <a:cubicBezTo>
                    <a:pt x="84" y="58"/>
                    <a:pt x="84" y="56"/>
                    <a:pt x="83" y="55"/>
                  </a:cubicBezTo>
                  <a:cubicBezTo>
                    <a:pt x="83" y="53"/>
                    <a:pt x="82" y="52"/>
                    <a:pt x="81" y="51"/>
                  </a:cubicBezTo>
                  <a:cubicBezTo>
                    <a:pt x="76" y="47"/>
                    <a:pt x="76" y="47"/>
                    <a:pt x="76" y="47"/>
                  </a:cubicBezTo>
                  <a:cubicBezTo>
                    <a:pt x="74" y="48"/>
                    <a:pt x="72" y="48"/>
                    <a:pt x="70" y="48"/>
                  </a:cubicBezTo>
                  <a:cubicBezTo>
                    <a:pt x="71" y="50"/>
                    <a:pt x="71" y="53"/>
                    <a:pt x="71" y="55"/>
                  </a:cubicBezTo>
                  <a:cubicBezTo>
                    <a:pt x="71" y="62"/>
                    <a:pt x="71" y="62"/>
                    <a:pt x="71" y="62"/>
                  </a:cubicBezTo>
                  <a:cubicBezTo>
                    <a:pt x="71" y="63"/>
                    <a:pt x="71" y="65"/>
                    <a:pt x="70" y="66"/>
                  </a:cubicBezTo>
                  <a:cubicBezTo>
                    <a:pt x="69" y="67"/>
                    <a:pt x="68" y="67"/>
                    <a:pt x="67" y="68"/>
                  </a:cubicBezTo>
                  <a:cubicBezTo>
                    <a:pt x="76" y="68"/>
                    <a:pt x="76" y="68"/>
                    <a:pt x="76" y="68"/>
                  </a:cubicBezTo>
                  <a:close/>
                  <a:moveTo>
                    <a:pt x="65" y="23"/>
                  </a:moveTo>
                  <a:cubicBezTo>
                    <a:pt x="65" y="23"/>
                    <a:pt x="65" y="23"/>
                    <a:pt x="65" y="23"/>
                  </a:cubicBezTo>
                  <a:cubicBezTo>
                    <a:pt x="64" y="28"/>
                    <a:pt x="62" y="31"/>
                    <a:pt x="59" y="34"/>
                  </a:cubicBezTo>
                  <a:cubicBezTo>
                    <a:pt x="61" y="37"/>
                    <a:pt x="64" y="39"/>
                    <a:pt x="66" y="42"/>
                  </a:cubicBezTo>
                  <a:cubicBezTo>
                    <a:pt x="66" y="42"/>
                    <a:pt x="67" y="42"/>
                    <a:pt x="67" y="42"/>
                  </a:cubicBezTo>
                  <a:cubicBezTo>
                    <a:pt x="68" y="42"/>
                    <a:pt x="69" y="42"/>
                    <a:pt x="69" y="42"/>
                  </a:cubicBezTo>
                  <a:cubicBezTo>
                    <a:pt x="72" y="42"/>
                    <a:pt x="75" y="41"/>
                    <a:pt x="77" y="39"/>
                  </a:cubicBezTo>
                  <a:cubicBezTo>
                    <a:pt x="78" y="38"/>
                    <a:pt x="79" y="35"/>
                    <a:pt x="79" y="32"/>
                  </a:cubicBezTo>
                  <a:cubicBezTo>
                    <a:pt x="79" y="30"/>
                    <a:pt x="78" y="27"/>
                    <a:pt x="77" y="25"/>
                  </a:cubicBezTo>
                  <a:cubicBezTo>
                    <a:pt x="75" y="23"/>
                    <a:pt x="72" y="22"/>
                    <a:pt x="69" y="22"/>
                  </a:cubicBezTo>
                  <a:cubicBezTo>
                    <a:pt x="68" y="22"/>
                    <a:pt x="67" y="22"/>
                    <a:pt x="66" y="23"/>
                  </a:cubicBezTo>
                  <a:cubicBezTo>
                    <a:pt x="66" y="23"/>
                    <a:pt x="65"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nvGrpSpPr>
          <p:cNvPr id="46" name="组合 45"/>
          <p:cNvGrpSpPr/>
          <p:nvPr/>
        </p:nvGrpSpPr>
        <p:grpSpPr>
          <a:xfrm>
            <a:off x="10522636" y="2161992"/>
            <a:ext cx="651933" cy="658283"/>
            <a:chOff x="10522636" y="2161992"/>
            <a:chExt cx="651933" cy="658283"/>
          </a:xfrm>
        </p:grpSpPr>
        <p:sp>
          <p:nvSpPr>
            <p:cNvPr id="22" name="Oval 35"/>
            <p:cNvSpPr>
              <a:spLocks noChangeArrowheads="1"/>
            </p:cNvSpPr>
            <p:nvPr/>
          </p:nvSpPr>
          <p:spPr bwMode="auto">
            <a:xfrm>
              <a:off x="10522636" y="2161992"/>
              <a:ext cx="651933" cy="658283"/>
            </a:xfrm>
            <a:prstGeom prst="ellipse">
              <a:avLst/>
            </a:prstGeom>
            <a:solidFill>
              <a:srgbClr val="C75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40" name="Freeform 49"/>
            <p:cNvSpPr>
              <a:spLocks noEditPoints="1"/>
            </p:cNvSpPr>
            <p:nvPr/>
          </p:nvSpPr>
          <p:spPr bwMode="auto">
            <a:xfrm>
              <a:off x="10658102" y="2314392"/>
              <a:ext cx="381000" cy="315383"/>
            </a:xfrm>
            <a:custGeom>
              <a:avLst/>
              <a:gdLst>
                <a:gd name="T0" fmla="*/ 65 w 90"/>
                <a:gd name="T1" fmla="*/ 17 h 74"/>
                <a:gd name="T2" fmla="*/ 81 w 90"/>
                <a:gd name="T3" fmla="*/ 21 h 74"/>
                <a:gd name="T4" fmla="*/ 81 w 90"/>
                <a:gd name="T5" fmla="*/ 43 h 74"/>
                <a:gd name="T6" fmla="*/ 89 w 90"/>
                <a:gd name="T7" fmla="*/ 52 h 74"/>
                <a:gd name="T8" fmla="*/ 90 w 90"/>
                <a:gd name="T9" fmla="*/ 64 h 74"/>
                <a:gd name="T10" fmla="*/ 85 w 90"/>
                <a:gd name="T11" fmla="*/ 69 h 74"/>
                <a:gd name="T12" fmla="*/ 81 w 90"/>
                <a:gd name="T13" fmla="*/ 69 h 74"/>
                <a:gd name="T14" fmla="*/ 78 w 90"/>
                <a:gd name="T15" fmla="*/ 74 h 74"/>
                <a:gd name="T16" fmla="*/ 12 w 90"/>
                <a:gd name="T17" fmla="*/ 74 h 74"/>
                <a:gd name="T18" fmla="*/ 9 w 90"/>
                <a:gd name="T19" fmla="*/ 69 h 74"/>
                <a:gd name="T20" fmla="*/ 5 w 90"/>
                <a:gd name="T21" fmla="*/ 69 h 74"/>
                <a:gd name="T22" fmla="*/ 0 w 90"/>
                <a:gd name="T23" fmla="*/ 64 h 74"/>
                <a:gd name="T24" fmla="*/ 1 w 90"/>
                <a:gd name="T25" fmla="*/ 52 h 74"/>
                <a:gd name="T26" fmla="*/ 9 w 90"/>
                <a:gd name="T27" fmla="*/ 43 h 74"/>
                <a:gd name="T28" fmla="*/ 9 w 90"/>
                <a:gd name="T29" fmla="*/ 21 h 74"/>
                <a:gd name="T30" fmla="*/ 25 w 90"/>
                <a:gd name="T31" fmla="*/ 17 h 74"/>
                <a:gd name="T32" fmla="*/ 45 w 90"/>
                <a:gd name="T33" fmla="*/ 68 h 74"/>
                <a:gd name="T34" fmla="*/ 54 w 90"/>
                <a:gd name="T35" fmla="*/ 68 h 74"/>
                <a:gd name="T36" fmla="*/ 56 w 90"/>
                <a:gd name="T37" fmla="*/ 53 h 74"/>
                <a:gd name="T38" fmla="*/ 57 w 90"/>
                <a:gd name="T39" fmla="*/ 62 h 74"/>
                <a:gd name="T40" fmla="*/ 65 w 90"/>
                <a:gd name="T41" fmla="*/ 62 h 74"/>
                <a:gd name="T42" fmla="*/ 54 w 90"/>
                <a:gd name="T43" fmla="*/ 38 h 74"/>
                <a:gd name="T44" fmla="*/ 36 w 90"/>
                <a:gd name="T45" fmla="*/ 38 h 74"/>
                <a:gd name="T46" fmla="*/ 25 w 90"/>
                <a:gd name="T47" fmla="*/ 62 h 74"/>
                <a:gd name="T48" fmla="*/ 32 w 90"/>
                <a:gd name="T49" fmla="*/ 62 h 74"/>
                <a:gd name="T50" fmla="*/ 34 w 90"/>
                <a:gd name="T51" fmla="*/ 53 h 74"/>
                <a:gd name="T52" fmla="*/ 36 w 90"/>
                <a:gd name="T53" fmla="*/ 68 h 74"/>
                <a:gd name="T54" fmla="*/ 45 w 90"/>
                <a:gd name="T55" fmla="*/ 34 h 74"/>
                <a:gd name="T56" fmla="*/ 59 w 90"/>
                <a:gd name="T57" fmla="*/ 20 h 74"/>
                <a:gd name="T58" fmla="*/ 31 w 90"/>
                <a:gd name="T59" fmla="*/ 20 h 74"/>
                <a:gd name="T60" fmla="*/ 14 w 90"/>
                <a:gd name="T61" fmla="*/ 68 h 74"/>
                <a:gd name="T62" fmla="*/ 23 w 90"/>
                <a:gd name="T63" fmla="*/ 68 h 74"/>
                <a:gd name="T64" fmla="*/ 19 w 90"/>
                <a:gd name="T65" fmla="*/ 62 h 74"/>
                <a:gd name="T66" fmla="*/ 20 w 90"/>
                <a:gd name="T67" fmla="*/ 48 h 74"/>
                <a:gd name="T68" fmla="*/ 7 w 90"/>
                <a:gd name="T69" fmla="*/ 55 h 74"/>
                <a:gd name="T70" fmla="*/ 7 w 90"/>
                <a:gd name="T71" fmla="*/ 55 h 74"/>
                <a:gd name="T72" fmla="*/ 6 w 90"/>
                <a:gd name="T73" fmla="*/ 64 h 74"/>
                <a:gd name="T74" fmla="*/ 11 w 90"/>
                <a:gd name="T75" fmla="*/ 59 h 74"/>
                <a:gd name="T76" fmla="*/ 14 w 90"/>
                <a:gd name="T77" fmla="*/ 59 h 74"/>
                <a:gd name="T78" fmla="*/ 25 w 90"/>
                <a:gd name="T79" fmla="*/ 23 h 74"/>
                <a:gd name="T80" fmla="*/ 24 w 90"/>
                <a:gd name="T81" fmla="*/ 23 h 74"/>
                <a:gd name="T82" fmla="*/ 13 w 90"/>
                <a:gd name="T83" fmla="*/ 25 h 74"/>
                <a:gd name="T84" fmla="*/ 13 w 90"/>
                <a:gd name="T85" fmla="*/ 39 h 74"/>
                <a:gd name="T86" fmla="*/ 24 w 90"/>
                <a:gd name="T87" fmla="*/ 42 h 74"/>
                <a:gd name="T88" fmla="*/ 25 w 90"/>
                <a:gd name="T89" fmla="*/ 23 h 74"/>
                <a:gd name="T90" fmla="*/ 76 w 90"/>
                <a:gd name="T91" fmla="*/ 68 h 74"/>
                <a:gd name="T92" fmla="*/ 77 w 90"/>
                <a:gd name="T93" fmla="*/ 57 h 74"/>
                <a:gd name="T94" fmla="*/ 79 w 90"/>
                <a:gd name="T95" fmla="*/ 64 h 74"/>
                <a:gd name="T96" fmla="*/ 84 w 90"/>
                <a:gd name="T97" fmla="*/ 59 h 74"/>
                <a:gd name="T98" fmla="*/ 81 w 90"/>
                <a:gd name="T99" fmla="*/ 51 h 74"/>
                <a:gd name="T100" fmla="*/ 70 w 90"/>
                <a:gd name="T101" fmla="*/ 48 h 74"/>
                <a:gd name="T102" fmla="*/ 71 w 90"/>
                <a:gd name="T103" fmla="*/ 62 h 74"/>
                <a:gd name="T104" fmla="*/ 67 w 90"/>
                <a:gd name="T105" fmla="*/ 68 h 74"/>
                <a:gd name="T106" fmla="*/ 65 w 90"/>
                <a:gd name="T107" fmla="*/ 23 h 74"/>
                <a:gd name="T108" fmla="*/ 59 w 90"/>
                <a:gd name="T109" fmla="*/ 34 h 74"/>
                <a:gd name="T110" fmla="*/ 67 w 90"/>
                <a:gd name="T111" fmla="*/ 42 h 74"/>
                <a:gd name="T112" fmla="*/ 77 w 90"/>
                <a:gd name="T113" fmla="*/ 39 h 74"/>
                <a:gd name="T114" fmla="*/ 77 w 90"/>
                <a:gd name="T115" fmla="*/ 25 h 74"/>
                <a:gd name="T116" fmla="*/ 66 w 90"/>
                <a:gd name="T117"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4">
                  <a:moveTo>
                    <a:pt x="45" y="0"/>
                  </a:moveTo>
                  <a:cubicBezTo>
                    <a:pt x="55" y="0"/>
                    <a:pt x="63" y="7"/>
                    <a:pt x="65" y="17"/>
                  </a:cubicBezTo>
                  <a:cubicBezTo>
                    <a:pt x="66" y="17"/>
                    <a:pt x="68" y="16"/>
                    <a:pt x="69" y="16"/>
                  </a:cubicBezTo>
                  <a:cubicBezTo>
                    <a:pt x="74" y="16"/>
                    <a:pt x="78" y="18"/>
                    <a:pt x="81" y="21"/>
                  </a:cubicBezTo>
                  <a:cubicBezTo>
                    <a:pt x="84" y="24"/>
                    <a:pt x="85" y="28"/>
                    <a:pt x="85" y="32"/>
                  </a:cubicBezTo>
                  <a:cubicBezTo>
                    <a:pt x="85" y="36"/>
                    <a:pt x="84" y="40"/>
                    <a:pt x="81" y="43"/>
                  </a:cubicBezTo>
                  <a:cubicBezTo>
                    <a:pt x="85" y="47"/>
                    <a:pt x="85" y="47"/>
                    <a:pt x="85" y="47"/>
                  </a:cubicBezTo>
                  <a:cubicBezTo>
                    <a:pt x="86" y="49"/>
                    <a:pt x="88" y="50"/>
                    <a:pt x="89" y="52"/>
                  </a:cubicBezTo>
                  <a:cubicBezTo>
                    <a:pt x="89" y="55"/>
                    <a:pt x="90" y="57"/>
                    <a:pt x="90" y="59"/>
                  </a:cubicBezTo>
                  <a:cubicBezTo>
                    <a:pt x="90" y="64"/>
                    <a:pt x="90" y="64"/>
                    <a:pt x="90" y="64"/>
                  </a:cubicBezTo>
                  <a:cubicBezTo>
                    <a:pt x="90" y="65"/>
                    <a:pt x="90" y="66"/>
                    <a:pt x="89" y="67"/>
                  </a:cubicBezTo>
                  <a:cubicBezTo>
                    <a:pt x="88" y="69"/>
                    <a:pt x="87" y="69"/>
                    <a:pt x="85" y="69"/>
                  </a:cubicBezTo>
                  <a:cubicBezTo>
                    <a:pt x="85" y="69"/>
                    <a:pt x="85" y="69"/>
                    <a:pt x="85" y="69"/>
                  </a:cubicBezTo>
                  <a:cubicBezTo>
                    <a:pt x="81" y="69"/>
                    <a:pt x="81" y="69"/>
                    <a:pt x="81" y="69"/>
                  </a:cubicBezTo>
                  <a:cubicBezTo>
                    <a:pt x="81" y="71"/>
                    <a:pt x="81" y="71"/>
                    <a:pt x="81" y="71"/>
                  </a:cubicBezTo>
                  <a:cubicBezTo>
                    <a:pt x="81" y="72"/>
                    <a:pt x="80" y="74"/>
                    <a:pt x="78" y="74"/>
                  </a:cubicBezTo>
                  <a:cubicBezTo>
                    <a:pt x="45" y="74"/>
                    <a:pt x="45" y="74"/>
                    <a:pt x="45" y="74"/>
                  </a:cubicBezTo>
                  <a:cubicBezTo>
                    <a:pt x="12" y="74"/>
                    <a:pt x="12" y="74"/>
                    <a:pt x="12" y="74"/>
                  </a:cubicBezTo>
                  <a:cubicBezTo>
                    <a:pt x="10" y="74"/>
                    <a:pt x="9" y="72"/>
                    <a:pt x="9" y="71"/>
                  </a:cubicBezTo>
                  <a:cubicBezTo>
                    <a:pt x="9" y="69"/>
                    <a:pt x="9" y="69"/>
                    <a:pt x="9" y="69"/>
                  </a:cubicBezTo>
                  <a:cubicBezTo>
                    <a:pt x="5" y="69"/>
                    <a:pt x="5" y="69"/>
                    <a:pt x="5" y="69"/>
                  </a:cubicBezTo>
                  <a:cubicBezTo>
                    <a:pt x="5" y="69"/>
                    <a:pt x="5" y="69"/>
                    <a:pt x="5" y="69"/>
                  </a:cubicBezTo>
                  <a:cubicBezTo>
                    <a:pt x="3" y="69"/>
                    <a:pt x="2" y="69"/>
                    <a:pt x="1" y="67"/>
                  </a:cubicBezTo>
                  <a:cubicBezTo>
                    <a:pt x="1" y="66"/>
                    <a:pt x="0" y="65"/>
                    <a:pt x="0" y="64"/>
                  </a:cubicBezTo>
                  <a:cubicBezTo>
                    <a:pt x="0" y="59"/>
                    <a:pt x="0" y="59"/>
                    <a:pt x="0" y="59"/>
                  </a:cubicBezTo>
                  <a:cubicBezTo>
                    <a:pt x="0" y="57"/>
                    <a:pt x="1" y="55"/>
                    <a:pt x="1" y="52"/>
                  </a:cubicBezTo>
                  <a:cubicBezTo>
                    <a:pt x="1" y="52"/>
                    <a:pt x="1" y="52"/>
                    <a:pt x="1" y="52"/>
                  </a:cubicBezTo>
                  <a:cubicBezTo>
                    <a:pt x="3" y="49"/>
                    <a:pt x="6" y="46"/>
                    <a:pt x="9" y="43"/>
                  </a:cubicBezTo>
                  <a:cubicBezTo>
                    <a:pt x="6" y="40"/>
                    <a:pt x="5" y="36"/>
                    <a:pt x="5" y="32"/>
                  </a:cubicBezTo>
                  <a:cubicBezTo>
                    <a:pt x="5" y="28"/>
                    <a:pt x="6" y="24"/>
                    <a:pt x="9" y="21"/>
                  </a:cubicBezTo>
                  <a:cubicBezTo>
                    <a:pt x="12" y="18"/>
                    <a:pt x="16" y="16"/>
                    <a:pt x="21" y="16"/>
                  </a:cubicBezTo>
                  <a:cubicBezTo>
                    <a:pt x="22" y="16"/>
                    <a:pt x="24" y="17"/>
                    <a:pt x="25" y="17"/>
                  </a:cubicBezTo>
                  <a:cubicBezTo>
                    <a:pt x="27" y="7"/>
                    <a:pt x="35" y="0"/>
                    <a:pt x="45" y="0"/>
                  </a:cubicBezTo>
                  <a:close/>
                  <a:moveTo>
                    <a:pt x="45" y="68"/>
                  </a:moveTo>
                  <a:cubicBezTo>
                    <a:pt x="45" y="68"/>
                    <a:pt x="45" y="68"/>
                    <a:pt x="45" y="68"/>
                  </a:cubicBezTo>
                  <a:cubicBezTo>
                    <a:pt x="54" y="68"/>
                    <a:pt x="54" y="68"/>
                    <a:pt x="54" y="68"/>
                  </a:cubicBezTo>
                  <a:cubicBezTo>
                    <a:pt x="54" y="63"/>
                    <a:pt x="54" y="59"/>
                    <a:pt x="54" y="55"/>
                  </a:cubicBezTo>
                  <a:cubicBezTo>
                    <a:pt x="54" y="54"/>
                    <a:pt x="55" y="53"/>
                    <a:pt x="56" y="53"/>
                  </a:cubicBezTo>
                  <a:cubicBezTo>
                    <a:pt x="57" y="53"/>
                    <a:pt x="57" y="54"/>
                    <a:pt x="57" y="55"/>
                  </a:cubicBezTo>
                  <a:cubicBezTo>
                    <a:pt x="57" y="62"/>
                    <a:pt x="57" y="62"/>
                    <a:pt x="57" y="62"/>
                  </a:cubicBezTo>
                  <a:cubicBezTo>
                    <a:pt x="65" y="62"/>
                    <a:pt x="65" y="62"/>
                    <a:pt x="65" y="62"/>
                  </a:cubicBezTo>
                  <a:cubicBezTo>
                    <a:pt x="65" y="62"/>
                    <a:pt x="65" y="62"/>
                    <a:pt x="65" y="62"/>
                  </a:cubicBezTo>
                  <a:cubicBezTo>
                    <a:pt x="65" y="55"/>
                    <a:pt x="65" y="55"/>
                    <a:pt x="65" y="55"/>
                  </a:cubicBezTo>
                  <a:cubicBezTo>
                    <a:pt x="65" y="47"/>
                    <a:pt x="60" y="43"/>
                    <a:pt x="54" y="38"/>
                  </a:cubicBezTo>
                  <a:cubicBezTo>
                    <a:pt x="51" y="39"/>
                    <a:pt x="48" y="40"/>
                    <a:pt x="45" y="40"/>
                  </a:cubicBezTo>
                  <a:cubicBezTo>
                    <a:pt x="42" y="40"/>
                    <a:pt x="39" y="39"/>
                    <a:pt x="36" y="38"/>
                  </a:cubicBezTo>
                  <a:cubicBezTo>
                    <a:pt x="30" y="43"/>
                    <a:pt x="25" y="47"/>
                    <a:pt x="25" y="55"/>
                  </a:cubicBezTo>
                  <a:cubicBezTo>
                    <a:pt x="25" y="62"/>
                    <a:pt x="25" y="62"/>
                    <a:pt x="25" y="62"/>
                  </a:cubicBezTo>
                  <a:cubicBezTo>
                    <a:pt x="25" y="62"/>
                    <a:pt x="25" y="62"/>
                    <a:pt x="25" y="62"/>
                  </a:cubicBezTo>
                  <a:cubicBezTo>
                    <a:pt x="32" y="62"/>
                    <a:pt x="32" y="62"/>
                    <a:pt x="32" y="62"/>
                  </a:cubicBezTo>
                  <a:cubicBezTo>
                    <a:pt x="32" y="55"/>
                    <a:pt x="32" y="55"/>
                    <a:pt x="32" y="55"/>
                  </a:cubicBezTo>
                  <a:cubicBezTo>
                    <a:pt x="32" y="54"/>
                    <a:pt x="33" y="53"/>
                    <a:pt x="34" y="53"/>
                  </a:cubicBezTo>
                  <a:cubicBezTo>
                    <a:pt x="35" y="53"/>
                    <a:pt x="36" y="54"/>
                    <a:pt x="36" y="55"/>
                  </a:cubicBezTo>
                  <a:cubicBezTo>
                    <a:pt x="36" y="59"/>
                    <a:pt x="36" y="63"/>
                    <a:pt x="36" y="68"/>
                  </a:cubicBezTo>
                  <a:cubicBezTo>
                    <a:pt x="45" y="68"/>
                    <a:pt x="45" y="68"/>
                    <a:pt x="45" y="68"/>
                  </a:cubicBezTo>
                  <a:close/>
                  <a:moveTo>
                    <a:pt x="45" y="34"/>
                  </a:moveTo>
                  <a:cubicBezTo>
                    <a:pt x="45" y="34"/>
                    <a:pt x="45" y="34"/>
                    <a:pt x="45" y="34"/>
                  </a:cubicBezTo>
                  <a:cubicBezTo>
                    <a:pt x="53" y="34"/>
                    <a:pt x="59" y="28"/>
                    <a:pt x="59" y="20"/>
                  </a:cubicBezTo>
                  <a:cubicBezTo>
                    <a:pt x="59" y="12"/>
                    <a:pt x="53" y="6"/>
                    <a:pt x="45" y="6"/>
                  </a:cubicBezTo>
                  <a:cubicBezTo>
                    <a:pt x="37" y="6"/>
                    <a:pt x="31" y="12"/>
                    <a:pt x="31" y="20"/>
                  </a:cubicBezTo>
                  <a:cubicBezTo>
                    <a:pt x="31" y="28"/>
                    <a:pt x="37" y="34"/>
                    <a:pt x="45" y="34"/>
                  </a:cubicBezTo>
                  <a:close/>
                  <a:moveTo>
                    <a:pt x="14" y="68"/>
                  </a:moveTo>
                  <a:cubicBezTo>
                    <a:pt x="14" y="68"/>
                    <a:pt x="14" y="68"/>
                    <a:pt x="14" y="68"/>
                  </a:cubicBezTo>
                  <a:cubicBezTo>
                    <a:pt x="23" y="68"/>
                    <a:pt x="23" y="68"/>
                    <a:pt x="23" y="68"/>
                  </a:cubicBezTo>
                  <a:cubicBezTo>
                    <a:pt x="22" y="67"/>
                    <a:pt x="21" y="67"/>
                    <a:pt x="20" y="66"/>
                  </a:cubicBezTo>
                  <a:cubicBezTo>
                    <a:pt x="19" y="65"/>
                    <a:pt x="19" y="63"/>
                    <a:pt x="19" y="62"/>
                  </a:cubicBezTo>
                  <a:cubicBezTo>
                    <a:pt x="19" y="55"/>
                    <a:pt x="19" y="55"/>
                    <a:pt x="19" y="55"/>
                  </a:cubicBezTo>
                  <a:cubicBezTo>
                    <a:pt x="19" y="53"/>
                    <a:pt x="19" y="50"/>
                    <a:pt x="20" y="48"/>
                  </a:cubicBezTo>
                  <a:cubicBezTo>
                    <a:pt x="18" y="48"/>
                    <a:pt x="16" y="48"/>
                    <a:pt x="14" y="47"/>
                  </a:cubicBezTo>
                  <a:cubicBezTo>
                    <a:pt x="11" y="49"/>
                    <a:pt x="8" y="51"/>
                    <a:pt x="7" y="55"/>
                  </a:cubicBezTo>
                  <a:cubicBezTo>
                    <a:pt x="7" y="55"/>
                    <a:pt x="7" y="55"/>
                    <a:pt x="7" y="55"/>
                  </a:cubicBezTo>
                  <a:cubicBezTo>
                    <a:pt x="7" y="55"/>
                    <a:pt x="7" y="55"/>
                    <a:pt x="7" y="55"/>
                  </a:cubicBezTo>
                  <a:cubicBezTo>
                    <a:pt x="6" y="56"/>
                    <a:pt x="6" y="58"/>
                    <a:pt x="6" y="59"/>
                  </a:cubicBezTo>
                  <a:cubicBezTo>
                    <a:pt x="6" y="64"/>
                    <a:pt x="6" y="64"/>
                    <a:pt x="6" y="64"/>
                  </a:cubicBezTo>
                  <a:cubicBezTo>
                    <a:pt x="11" y="64"/>
                    <a:pt x="11" y="64"/>
                    <a:pt x="11" y="64"/>
                  </a:cubicBezTo>
                  <a:cubicBezTo>
                    <a:pt x="11" y="59"/>
                    <a:pt x="11" y="59"/>
                    <a:pt x="11" y="59"/>
                  </a:cubicBezTo>
                  <a:cubicBezTo>
                    <a:pt x="11" y="58"/>
                    <a:pt x="12" y="57"/>
                    <a:pt x="13" y="57"/>
                  </a:cubicBezTo>
                  <a:cubicBezTo>
                    <a:pt x="14" y="57"/>
                    <a:pt x="14" y="58"/>
                    <a:pt x="14" y="59"/>
                  </a:cubicBezTo>
                  <a:cubicBezTo>
                    <a:pt x="14" y="68"/>
                    <a:pt x="14" y="68"/>
                    <a:pt x="14" y="68"/>
                  </a:cubicBezTo>
                  <a:close/>
                  <a:moveTo>
                    <a:pt x="25" y="23"/>
                  </a:moveTo>
                  <a:cubicBezTo>
                    <a:pt x="25" y="23"/>
                    <a:pt x="25" y="23"/>
                    <a:pt x="25" y="23"/>
                  </a:cubicBezTo>
                  <a:cubicBezTo>
                    <a:pt x="25" y="23"/>
                    <a:pt x="24" y="23"/>
                    <a:pt x="24" y="23"/>
                  </a:cubicBezTo>
                  <a:cubicBezTo>
                    <a:pt x="23" y="22"/>
                    <a:pt x="22" y="22"/>
                    <a:pt x="21" y="22"/>
                  </a:cubicBezTo>
                  <a:cubicBezTo>
                    <a:pt x="18" y="22"/>
                    <a:pt x="15" y="23"/>
                    <a:pt x="13" y="25"/>
                  </a:cubicBezTo>
                  <a:cubicBezTo>
                    <a:pt x="12" y="27"/>
                    <a:pt x="11" y="30"/>
                    <a:pt x="11" y="32"/>
                  </a:cubicBezTo>
                  <a:cubicBezTo>
                    <a:pt x="11" y="35"/>
                    <a:pt x="12" y="38"/>
                    <a:pt x="13" y="39"/>
                  </a:cubicBezTo>
                  <a:cubicBezTo>
                    <a:pt x="15" y="41"/>
                    <a:pt x="18" y="42"/>
                    <a:pt x="21" y="42"/>
                  </a:cubicBezTo>
                  <a:cubicBezTo>
                    <a:pt x="22" y="42"/>
                    <a:pt x="23" y="42"/>
                    <a:pt x="24" y="42"/>
                  </a:cubicBezTo>
                  <a:cubicBezTo>
                    <a:pt x="26" y="39"/>
                    <a:pt x="29" y="37"/>
                    <a:pt x="31" y="34"/>
                  </a:cubicBezTo>
                  <a:cubicBezTo>
                    <a:pt x="28" y="31"/>
                    <a:pt x="26" y="28"/>
                    <a:pt x="25" y="23"/>
                  </a:cubicBezTo>
                  <a:close/>
                  <a:moveTo>
                    <a:pt x="76" y="68"/>
                  </a:moveTo>
                  <a:cubicBezTo>
                    <a:pt x="76" y="68"/>
                    <a:pt x="76" y="68"/>
                    <a:pt x="76" y="68"/>
                  </a:cubicBezTo>
                  <a:cubicBezTo>
                    <a:pt x="76" y="59"/>
                    <a:pt x="76" y="59"/>
                    <a:pt x="76" y="59"/>
                  </a:cubicBezTo>
                  <a:cubicBezTo>
                    <a:pt x="76" y="58"/>
                    <a:pt x="76" y="57"/>
                    <a:pt x="77" y="57"/>
                  </a:cubicBezTo>
                  <a:cubicBezTo>
                    <a:pt x="78" y="57"/>
                    <a:pt x="79" y="58"/>
                    <a:pt x="79" y="59"/>
                  </a:cubicBezTo>
                  <a:cubicBezTo>
                    <a:pt x="79" y="64"/>
                    <a:pt x="79" y="64"/>
                    <a:pt x="79" y="64"/>
                  </a:cubicBezTo>
                  <a:cubicBezTo>
                    <a:pt x="84" y="64"/>
                    <a:pt x="84" y="64"/>
                    <a:pt x="84" y="64"/>
                  </a:cubicBezTo>
                  <a:cubicBezTo>
                    <a:pt x="84" y="59"/>
                    <a:pt x="84" y="59"/>
                    <a:pt x="84" y="59"/>
                  </a:cubicBezTo>
                  <a:cubicBezTo>
                    <a:pt x="84" y="58"/>
                    <a:pt x="84" y="56"/>
                    <a:pt x="83" y="55"/>
                  </a:cubicBezTo>
                  <a:cubicBezTo>
                    <a:pt x="83" y="53"/>
                    <a:pt x="82" y="52"/>
                    <a:pt x="81" y="51"/>
                  </a:cubicBezTo>
                  <a:cubicBezTo>
                    <a:pt x="76" y="47"/>
                    <a:pt x="76" y="47"/>
                    <a:pt x="76" y="47"/>
                  </a:cubicBezTo>
                  <a:cubicBezTo>
                    <a:pt x="74" y="48"/>
                    <a:pt x="72" y="48"/>
                    <a:pt x="70" y="48"/>
                  </a:cubicBezTo>
                  <a:cubicBezTo>
                    <a:pt x="71" y="50"/>
                    <a:pt x="71" y="53"/>
                    <a:pt x="71" y="55"/>
                  </a:cubicBezTo>
                  <a:cubicBezTo>
                    <a:pt x="71" y="62"/>
                    <a:pt x="71" y="62"/>
                    <a:pt x="71" y="62"/>
                  </a:cubicBezTo>
                  <a:cubicBezTo>
                    <a:pt x="71" y="63"/>
                    <a:pt x="71" y="65"/>
                    <a:pt x="70" y="66"/>
                  </a:cubicBezTo>
                  <a:cubicBezTo>
                    <a:pt x="69" y="67"/>
                    <a:pt x="68" y="67"/>
                    <a:pt x="67" y="68"/>
                  </a:cubicBezTo>
                  <a:cubicBezTo>
                    <a:pt x="76" y="68"/>
                    <a:pt x="76" y="68"/>
                    <a:pt x="76" y="68"/>
                  </a:cubicBezTo>
                  <a:close/>
                  <a:moveTo>
                    <a:pt x="65" y="23"/>
                  </a:moveTo>
                  <a:cubicBezTo>
                    <a:pt x="65" y="23"/>
                    <a:pt x="65" y="23"/>
                    <a:pt x="65" y="23"/>
                  </a:cubicBezTo>
                  <a:cubicBezTo>
                    <a:pt x="64" y="28"/>
                    <a:pt x="62" y="31"/>
                    <a:pt x="59" y="34"/>
                  </a:cubicBezTo>
                  <a:cubicBezTo>
                    <a:pt x="61" y="37"/>
                    <a:pt x="64" y="39"/>
                    <a:pt x="66" y="42"/>
                  </a:cubicBezTo>
                  <a:cubicBezTo>
                    <a:pt x="66" y="42"/>
                    <a:pt x="67" y="42"/>
                    <a:pt x="67" y="42"/>
                  </a:cubicBezTo>
                  <a:cubicBezTo>
                    <a:pt x="68" y="42"/>
                    <a:pt x="69" y="42"/>
                    <a:pt x="69" y="42"/>
                  </a:cubicBezTo>
                  <a:cubicBezTo>
                    <a:pt x="72" y="42"/>
                    <a:pt x="75" y="41"/>
                    <a:pt x="77" y="39"/>
                  </a:cubicBezTo>
                  <a:cubicBezTo>
                    <a:pt x="78" y="38"/>
                    <a:pt x="79" y="35"/>
                    <a:pt x="79" y="32"/>
                  </a:cubicBezTo>
                  <a:cubicBezTo>
                    <a:pt x="79" y="30"/>
                    <a:pt x="78" y="27"/>
                    <a:pt x="77" y="25"/>
                  </a:cubicBezTo>
                  <a:cubicBezTo>
                    <a:pt x="75" y="23"/>
                    <a:pt x="72" y="22"/>
                    <a:pt x="69" y="22"/>
                  </a:cubicBezTo>
                  <a:cubicBezTo>
                    <a:pt x="68" y="22"/>
                    <a:pt x="67" y="22"/>
                    <a:pt x="66" y="23"/>
                  </a:cubicBezTo>
                  <a:cubicBezTo>
                    <a:pt x="66" y="23"/>
                    <a:pt x="65"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sp>
        <p:nvSpPr>
          <p:cNvPr id="41" name="文本框 40"/>
          <p:cNvSpPr txBox="1"/>
          <p:nvPr/>
        </p:nvSpPr>
        <p:spPr>
          <a:xfrm>
            <a:off x="7731093" y="3989918"/>
            <a:ext cx="2656115" cy="1077218"/>
          </a:xfrm>
          <a:prstGeom prst="rect">
            <a:avLst/>
          </a:prstGeom>
          <a:noFill/>
        </p:spPr>
        <p:txBody>
          <a:bodyPr wrap="square" rtlCol="0">
            <a:spAutoFit/>
          </a:bodyPr>
          <a:lstStyle/>
          <a:p>
            <a:r>
              <a:rPr lang="zh-CN" altLang="en-US" sz="3200" dirty="0">
                <a:solidFill>
                  <a:srgbClr val="C00000"/>
                </a:solidFill>
                <a:cs typeface="+mn-ea"/>
                <a:sym typeface="+mn-lt"/>
              </a:rPr>
              <a:t>第二次</a:t>
            </a:r>
            <a:endParaRPr lang="en-US" altLang="zh-CN" sz="3200" dirty="0">
              <a:solidFill>
                <a:srgbClr val="C00000"/>
              </a:solidFill>
              <a:cs typeface="+mn-ea"/>
              <a:sym typeface="+mn-lt"/>
            </a:endParaRPr>
          </a:p>
          <a:p>
            <a:r>
              <a:rPr lang="zh-CN" altLang="en-US" sz="3200" dirty="0">
                <a:solidFill>
                  <a:srgbClr val="C00000"/>
                </a:solidFill>
                <a:cs typeface="+mn-ea"/>
                <a:sym typeface="+mn-lt"/>
              </a:rPr>
              <a:t>反围剿</a:t>
            </a:r>
          </a:p>
        </p:txBody>
      </p:sp>
      <p:sp>
        <p:nvSpPr>
          <p:cNvPr id="42" name="文本框 41"/>
          <p:cNvSpPr txBox="1"/>
          <p:nvPr/>
        </p:nvSpPr>
        <p:spPr>
          <a:xfrm>
            <a:off x="10204874" y="2756066"/>
            <a:ext cx="2656115" cy="1077218"/>
          </a:xfrm>
          <a:prstGeom prst="rect">
            <a:avLst/>
          </a:prstGeom>
          <a:noFill/>
        </p:spPr>
        <p:txBody>
          <a:bodyPr wrap="square" rtlCol="0">
            <a:spAutoFit/>
          </a:bodyPr>
          <a:lstStyle/>
          <a:p>
            <a:r>
              <a:rPr lang="zh-CN" altLang="en-US" sz="3200" dirty="0">
                <a:solidFill>
                  <a:srgbClr val="C00000"/>
                </a:solidFill>
                <a:cs typeface="+mn-ea"/>
                <a:sym typeface="+mn-lt"/>
              </a:rPr>
              <a:t>第三次</a:t>
            </a:r>
            <a:endParaRPr lang="en-US" altLang="zh-CN" sz="3200" dirty="0">
              <a:solidFill>
                <a:srgbClr val="C00000"/>
              </a:solidFill>
              <a:cs typeface="+mn-ea"/>
              <a:sym typeface="+mn-lt"/>
            </a:endParaRPr>
          </a:p>
          <a:p>
            <a:r>
              <a:rPr lang="zh-CN" altLang="en-US" sz="3200" dirty="0">
                <a:solidFill>
                  <a:srgbClr val="C00000"/>
                </a:solidFill>
                <a:cs typeface="+mn-ea"/>
                <a:sym typeface="+mn-lt"/>
              </a:rPr>
              <a:t>反围剿</a:t>
            </a:r>
          </a:p>
        </p:txBody>
      </p:sp>
      <p:sp>
        <p:nvSpPr>
          <p:cNvPr id="43" name="文本框 42"/>
          <p:cNvSpPr txBox="1"/>
          <p:nvPr/>
        </p:nvSpPr>
        <p:spPr>
          <a:xfrm>
            <a:off x="7421342" y="2040461"/>
            <a:ext cx="2299635" cy="1754326"/>
          </a:xfrm>
          <a:prstGeom prst="rect">
            <a:avLst/>
          </a:prstGeom>
          <a:noFill/>
        </p:spPr>
        <p:txBody>
          <a:bodyPr wrap="square" rtlCol="0">
            <a:spAutoFit/>
          </a:bodyPr>
          <a:lstStyle/>
          <a:p>
            <a:r>
              <a:rPr lang="zh-CN" altLang="en-US" dirty="0">
                <a:cs typeface="+mn-ea"/>
                <a:sym typeface="+mn-lt"/>
              </a:rPr>
              <a:t>第二次反围剿是指第二次国内革命战争时期，于</a:t>
            </a:r>
            <a:r>
              <a:rPr lang="en-US" altLang="zh-CN" dirty="0">
                <a:cs typeface="+mn-ea"/>
                <a:sym typeface="+mn-lt"/>
              </a:rPr>
              <a:t>1931</a:t>
            </a:r>
            <a:r>
              <a:rPr lang="zh-CN" altLang="en-US" dirty="0">
                <a:cs typeface="+mn-ea"/>
                <a:sym typeface="+mn-lt"/>
              </a:rPr>
              <a:t>年</a:t>
            </a:r>
            <a:r>
              <a:rPr lang="en-US" altLang="zh-CN" dirty="0">
                <a:cs typeface="+mn-ea"/>
                <a:sym typeface="+mn-lt"/>
              </a:rPr>
              <a:t>4</a:t>
            </a:r>
            <a:r>
              <a:rPr lang="zh-CN" altLang="en-US" dirty="0">
                <a:cs typeface="+mn-ea"/>
                <a:sym typeface="+mn-lt"/>
              </a:rPr>
              <a:t>月发动的第二次“围剿”。最终红军反“围剿”成功。</a:t>
            </a:r>
          </a:p>
        </p:txBody>
      </p:sp>
      <p:sp>
        <p:nvSpPr>
          <p:cNvPr id="44" name="文本框 43"/>
          <p:cNvSpPr txBox="1"/>
          <p:nvPr/>
        </p:nvSpPr>
        <p:spPr>
          <a:xfrm>
            <a:off x="9698784" y="4186760"/>
            <a:ext cx="2299635" cy="1754326"/>
          </a:xfrm>
          <a:prstGeom prst="rect">
            <a:avLst/>
          </a:prstGeom>
          <a:noFill/>
        </p:spPr>
        <p:txBody>
          <a:bodyPr wrap="square" rtlCol="0">
            <a:spAutoFit/>
          </a:bodyPr>
          <a:lstStyle/>
          <a:p>
            <a:r>
              <a:rPr lang="zh-CN" altLang="en-US" dirty="0">
                <a:cs typeface="+mn-ea"/>
                <a:sym typeface="+mn-lt"/>
              </a:rPr>
              <a:t>第三次反围剿是指</a:t>
            </a:r>
            <a:r>
              <a:rPr lang="en-US" altLang="zh-CN" dirty="0">
                <a:cs typeface="+mn-ea"/>
                <a:sym typeface="+mn-lt"/>
              </a:rPr>
              <a:t>1931</a:t>
            </a:r>
            <a:r>
              <a:rPr lang="zh-CN" altLang="en-US" dirty="0">
                <a:cs typeface="+mn-ea"/>
                <a:sym typeface="+mn-lt"/>
              </a:rPr>
              <a:t>年</a:t>
            </a:r>
            <a:r>
              <a:rPr lang="en-US" altLang="zh-CN" dirty="0">
                <a:cs typeface="+mn-ea"/>
                <a:sym typeface="+mn-lt"/>
              </a:rPr>
              <a:t>7</a:t>
            </a:r>
            <a:r>
              <a:rPr lang="zh-CN" altLang="en-US" dirty="0">
                <a:cs typeface="+mn-ea"/>
                <a:sym typeface="+mn-lt"/>
              </a:rPr>
              <a:t>月</a:t>
            </a:r>
            <a:r>
              <a:rPr lang="en-US" altLang="zh-CN" dirty="0">
                <a:cs typeface="+mn-ea"/>
                <a:sym typeface="+mn-lt"/>
              </a:rPr>
              <a:t>~9</a:t>
            </a:r>
            <a:r>
              <a:rPr lang="zh-CN" altLang="en-US" dirty="0">
                <a:cs typeface="+mn-ea"/>
                <a:sym typeface="+mn-lt"/>
              </a:rPr>
              <a:t>月土地革命战争时期，反击国民党军</a:t>
            </a:r>
            <a:r>
              <a:rPr lang="en-US" altLang="zh-CN" dirty="0">
                <a:cs typeface="+mn-ea"/>
                <a:sym typeface="+mn-lt"/>
              </a:rPr>
              <a:t>30</a:t>
            </a:r>
            <a:r>
              <a:rPr lang="zh-CN" altLang="en-US" dirty="0">
                <a:cs typeface="+mn-ea"/>
                <a:sym typeface="+mn-lt"/>
              </a:rPr>
              <a:t>万兵力对中央苏区</a:t>
            </a:r>
            <a:r>
              <a:rPr lang="en-US" altLang="zh-CN" dirty="0">
                <a:cs typeface="+mn-ea"/>
                <a:sym typeface="+mn-lt"/>
              </a:rPr>
              <a:t>"</a:t>
            </a:r>
            <a:r>
              <a:rPr lang="zh-CN" altLang="en-US" dirty="0">
                <a:cs typeface="+mn-ea"/>
                <a:sym typeface="+mn-lt"/>
              </a:rPr>
              <a:t>围剿</a:t>
            </a:r>
            <a:r>
              <a:rPr lang="en-US" altLang="zh-CN" dirty="0">
                <a:cs typeface="+mn-ea"/>
                <a:sym typeface="+mn-lt"/>
              </a:rPr>
              <a:t>"</a:t>
            </a:r>
            <a:r>
              <a:rPr lang="zh-CN" altLang="en-US" dirty="0">
                <a:cs typeface="+mn-ea"/>
                <a:sym typeface="+mn-lt"/>
              </a:rPr>
              <a:t>的战役。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500"/>
                            </p:stCondLst>
                            <p:childTnLst>
                              <p:par>
                                <p:cTn id="26" presetID="45"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ppt_w</p:attrName>
                                        </p:attrNameLst>
                                      </p:cBhvr>
                                      <p:tavLst>
                                        <p:tav tm="0" fmla="#ppt_w*sin(2.5*pi*$)">
                                          <p:val>
                                            <p:fltVal val="0"/>
                                          </p:val>
                                        </p:tav>
                                        <p:tav tm="100000">
                                          <p:val>
                                            <p:fltVal val="1"/>
                                          </p:val>
                                        </p:tav>
                                      </p:tavLst>
                                    </p:anim>
                                    <p:anim calcmode="lin" valueType="num">
                                      <p:cBhvr>
                                        <p:cTn id="30" dur="500" fill="hold"/>
                                        <p:tgtEl>
                                          <p:spTgt spid="18"/>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21" presetClass="entr" presetSubtype="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500"/>
                                        <p:tgtEl>
                                          <p:spTgt spid="9"/>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p:tgtEl>
                                          <p:spTgt spid="34"/>
                                        </p:tgtEl>
                                        <p:attrNameLst>
                                          <p:attrName>ppt_y</p:attrName>
                                        </p:attrNameLst>
                                      </p:cBhvr>
                                      <p:tavLst>
                                        <p:tav tm="0">
                                          <p:val>
                                            <p:strVal val="#ppt_y+#ppt_h*1.125000"/>
                                          </p:val>
                                        </p:tav>
                                        <p:tav tm="100000">
                                          <p:val>
                                            <p:strVal val="#ppt_y"/>
                                          </p:val>
                                        </p:tav>
                                      </p:tavLst>
                                    </p:anim>
                                    <p:animEffect transition="in" filter="wipe(up)">
                                      <p:cBhvr>
                                        <p:cTn id="39" dur="500"/>
                                        <p:tgtEl>
                                          <p:spTgt spid="34"/>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4500"/>
                            </p:stCondLst>
                            <p:childTnLst>
                              <p:par>
                                <p:cTn id="45" presetID="45" presetClass="entr" presetSubtype="0"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anim calcmode="lin" valueType="num">
                                      <p:cBhvr>
                                        <p:cTn id="48" dur="500" fill="hold"/>
                                        <p:tgtEl>
                                          <p:spTgt spid="45"/>
                                        </p:tgtEl>
                                        <p:attrNameLst>
                                          <p:attrName>ppt_w</p:attrName>
                                        </p:attrNameLst>
                                      </p:cBhvr>
                                      <p:tavLst>
                                        <p:tav tm="0" fmla="#ppt_w*sin(2.5*pi*$)">
                                          <p:val>
                                            <p:fltVal val="0"/>
                                          </p:val>
                                        </p:tav>
                                        <p:tav tm="100000">
                                          <p:val>
                                            <p:fltVal val="1"/>
                                          </p:val>
                                        </p:tav>
                                      </p:tavLst>
                                    </p:anim>
                                    <p:anim calcmode="lin" valueType="num">
                                      <p:cBhvr>
                                        <p:cTn id="49" dur="500" fill="hold"/>
                                        <p:tgtEl>
                                          <p:spTgt spid="45"/>
                                        </p:tgtEl>
                                        <p:attrNameLst>
                                          <p:attrName>ppt_h</p:attrName>
                                        </p:attrNameLst>
                                      </p:cBhvr>
                                      <p:tavLst>
                                        <p:tav tm="0">
                                          <p:val>
                                            <p:strVal val="#ppt_h"/>
                                          </p:val>
                                        </p:tav>
                                        <p:tav tm="100000">
                                          <p:val>
                                            <p:strVal val="#ppt_h"/>
                                          </p:val>
                                        </p:tav>
                                      </p:tavLst>
                                    </p:anim>
                                  </p:childTnLst>
                                </p:cTn>
                              </p:par>
                            </p:childTnLst>
                          </p:cTn>
                        </p:par>
                        <p:par>
                          <p:cTn id="50" fill="hold">
                            <p:stCondLst>
                              <p:cond delay="5000"/>
                            </p:stCondLst>
                            <p:childTnLst>
                              <p:par>
                                <p:cTn id="51" presetID="21" presetClass="entr" presetSubtype="1"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500"/>
                                        <p:tgtEl>
                                          <p:spTgt spid="10"/>
                                        </p:tgtEl>
                                      </p:cBhvr>
                                    </p:animEffect>
                                  </p:childTnLst>
                                </p:cTn>
                              </p:par>
                            </p:childTnLst>
                          </p:cTn>
                        </p:par>
                        <p:par>
                          <p:cTn id="54" fill="hold">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p:tgtEl>
                                          <p:spTgt spid="41"/>
                                        </p:tgtEl>
                                        <p:attrNameLst>
                                          <p:attrName>ppt_y</p:attrName>
                                        </p:attrNameLst>
                                      </p:cBhvr>
                                      <p:tavLst>
                                        <p:tav tm="0">
                                          <p:val>
                                            <p:strVal val="#ppt_y+#ppt_h*1.125000"/>
                                          </p:val>
                                        </p:tav>
                                        <p:tav tm="100000">
                                          <p:val>
                                            <p:strVal val="#ppt_y"/>
                                          </p:val>
                                        </p:tav>
                                      </p:tavLst>
                                    </p:anim>
                                    <p:animEffect transition="in" filter="wipe(up)">
                                      <p:cBhvr>
                                        <p:cTn id="58" dur="500"/>
                                        <p:tgtEl>
                                          <p:spTgt spid="41"/>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6500"/>
                            </p:stCondLst>
                            <p:childTnLst>
                              <p:par>
                                <p:cTn id="64" presetID="45" presetClass="entr" presetSubtype="0"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anim calcmode="lin" valueType="num">
                                      <p:cBhvr>
                                        <p:cTn id="67" dur="500" fill="hold"/>
                                        <p:tgtEl>
                                          <p:spTgt spid="46"/>
                                        </p:tgtEl>
                                        <p:attrNameLst>
                                          <p:attrName>ppt_w</p:attrName>
                                        </p:attrNameLst>
                                      </p:cBhvr>
                                      <p:tavLst>
                                        <p:tav tm="0" fmla="#ppt_w*sin(2.5*pi*$)">
                                          <p:val>
                                            <p:fltVal val="0"/>
                                          </p:val>
                                        </p:tav>
                                        <p:tav tm="100000">
                                          <p:val>
                                            <p:fltVal val="1"/>
                                          </p:val>
                                        </p:tav>
                                      </p:tavLst>
                                    </p:anim>
                                    <p:anim calcmode="lin" valueType="num">
                                      <p:cBhvr>
                                        <p:cTn id="68" dur="500" fill="hold"/>
                                        <p:tgtEl>
                                          <p:spTgt spid="46"/>
                                        </p:tgtEl>
                                        <p:attrNameLst>
                                          <p:attrName>ppt_h</p:attrName>
                                        </p:attrNameLst>
                                      </p:cBhvr>
                                      <p:tavLst>
                                        <p:tav tm="0">
                                          <p:val>
                                            <p:strVal val="#ppt_h"/>
                                          </p:val>
                                        </p:tav>
                                        <p:tav tm="100000">
                                          <p:val>
                                            <p:strVal val="#ppt_h"/>
                                          </p:val>
                                        </p:tav>
                                      </p:tavLst>
                                    </p:anim>
                                  </p:childTnLst>
                                </p:cTn>
                              </p:par>
                            </p:childTnLst>
                          </p:cTn>
                        </p:par>
                        <p:par>
                          <p:cTn id="69" fill="hold">
                            <p:stCondLst>
                              <p:cond delay="7000"/>
                            </p:stCondLst>
                            <p:childTnLst>
                              <p:par>
                                <p:cTn id="70" presetID="21" presetClass="entr" presetSubtype="1"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heel(1)">
                                      <p:cBhvr>
                                        <p:cTn id="72" dur="500"/>
                                        <p:tgtEl>
                                          <p:spTgt spid="11"/>
                                        </p:tgtEl>
                                      </p:cBhvr>
                                    </p:animEffect>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p:tgtEl>
                                          <p:spTgt spid="42"/>
                                        </p:tgtEl>
                                        <p:attrNameLst>
                                          <p:attrName>ppt_y</p:attrName>
                                        </p:attrNameLst>
                                      </p:cBhvr>
                                      <p:tavLst>
                                        <p:tav tm="0">
                                          <p:val>
                                            <p:strVal val="#ppt_y+#ppt_h*1.125000"/>
                                          </p:val>
                                        </p:tav>
                                        <p:tav tm="100000">
                                          <p:val>
                                            <p:strVal val="#ppt_y"/>
                                          </p:val>
                                        </p:tav>
                                      </p:tavLst>
                                    </p:anim>
                                    <p:animEffect transition="in" filter="wipe(up)">
                                      <p:cBhvr>
                                        <p:cTn id="77" dur="500"/>
                                        <p:tgtEl>
                                          <p:spTgt spid="4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left)">
                                      <p:cBhvr>
                                        <p:cTn id="8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9" grpId="0" animBg="1"/>
      <p:bldP spid="10" grpId="0" animBg="1"/>
      <p:bldP spid="11" grpId="0" animBg="1"/>
      <p:bldP spid="34" grpId="0"/>
      <p:bldP spid="37"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7"/>
          <p:cNvSpPr>
            <a:spLocks noChangeShapeType="1"/>
          </p:cNvSpPr>
          <p:nvPr/>
        </p:nvSpPr>
        <p:spPr bwMode="auto">
          <a:xfrm>
            <a:off x="1" y="3827992"/>
            <a:ext cx="6806364" cy="0"/>
          </a:xfrm>
          <a:prstGeom prst="line">
            <a:avLst/>
          </a:prstGeom>
          <a:noFill/>
          <a:ln w="12700">
            <a:solidFill>
              <a:srgbClr val="404040"/>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sz="2400">
              <a:solidFill>
                <a:schemeClr val="tx1">
                  <a:lumMod val="75000"/>
                  <a:lumOff val="25000"/>
                </a:schemeClr>
              </a:solidFill>
              <a:cs typeface="+mn-ea"/>
              <a:sym typeface="+mn-lt"/>
            </a:endParaRPr>
          </a:p>
        </p:txBody>
      </p:sp>
      <p:sp>
        <p:nvSpPr>
          <p:cNvPr id="3" name="Oval 8"/>
          <p:cNvSpPr>
            <a:spLocks noChangeArrowheads="1"/>
          </p:cNvSpPr>
          <p:nvPr/>
        </p:nvSpPr>
        <p:spPr bwMode="auto">
          <a:xfrm>
            <a:off x="2053210" y="3709459"/>
            <a:ext cx="239184" cy="237067"/>
          </a:xfrm>
          <a:prstGeom prst="ellipse">
            <a:avLst/>
          </a:prstGeom>
          <a:solidFill>
            <a:srgbClr val="C00000"/>
          </a:solidFill>
          <a:ln w="12700">
            <a:solidFill>
              <a:schemeClr val="bg1"/>
            </a:solidFill>
            <a:round/>
          </a:ln>
        </p:spPr>
        <p:txBody>
          <a:bodyPr/>
          <a:lstStyle/>
          <a:p>
            <a:endParaRPr lang="zh-CN" altLang="en-US" sz="2400">
              <a:solidFill>
                <a:schemeClr val="tx1">
                  <a:lumMod val="75000"/>
                  <a:lumOff val="25000"/>
                </a:schemeClr>
              </a:solidFill>
              <a:cs typeface="+mn-ea"/>
              <a:sym typeface="+mn-lt"/>
            </a:endParaRPr>
          </a:p>
        </p:txBody>
      </p:sp>
      <p:sp>
        <p:nvSpPr>
          <p:cNvPr id="4" name="Oval 10"/>
          <p:cNvSpPr>
            <a:spLocks noChangeArrowheads="1"/>
          </p:cNvSpPr>
          <p:nvPr/>
        </p:nvSpPr>
        <p:spPr bwMode="auto">
          <a:xfrm>
            <a:off x="4613645" y="3709459"/>
            <a:ext cx="237067" cy="237067"/>
          </a:xfrm>
          <a:prstGeom prst="ellipse">
            <a:avLst/>
          </a:prstGeom>
          <a:solidFill>
            <a:srgbClr val="C00000"/>
          </a:solidFill>
          <a:ln w="12700">
            <a:solidFill>
              <a:schemeClr val="bg1"/>
            </a:solidFill>
            <a:round/>
          </a:ln>
        </p:spPr>
        <p:txBody>
          <a:bodyPr/>
          <a:lstStyle/>
          <a:p>
            <a:endParaRPr lang="zh-CN" altLang="en-US" sz="2400">
              <a:solidFill>
                <a:schemeClr val="tx1">
                  <a:lumMod val="75000"/>
                  <a:lumOff val="25000"/>
                </a:schemeClr>
              </a:solidFill>
              <a:cs typeface="+mn-ea"/>
              <a:sym typeface="+mn-lt"/>
            </a:endParaRPr>
          </a:p>
        </p:txBody>
      </p:sp>
      <p:grpSp>
        <p:nvGrpSpPr>
          <p:cNvPr id="6" name="组合 5"/>
          <p:cNvGrpSpPr/>
          <p:nvPr/>
        </p:nvGrpSpPr>
        <p:grpSpPr>
          <a:xfrm>
            <a:off x="6410549" y="3503351"/>
            <a:ext cx="795867" cy="800100"/>
            <a:chOff x="7278688" y="2570163"/>
            <a:chExt cx="596900" cy="600075"/>
          </a:xfrm>
        </p:grpSpPr>
        <p:sp>
          <p:nvSpPr>
            <p:cNvPr id="7" name="Oval 6"/>
            <p:cNvSpPr>
              <a:spLocks noChangeArrowheads="1"/>
            </p:cNvSpPr>
            <p:nvPr/>
          </p:nvSpPr>
          <p:spPr bwMode="auto">
            <a:xfrm>
              <a:off x="7278688" y="2570163"/>
              <a:ext cx="596900" cy="600075"/>
            </a:xfrm>
            <a:prstGeom prst="ellipse">
              <a:avLst/>
            </a:prstGeom>
            <a:solidFill>
              <a:srgbClr val="FF7C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8" name="Freeform 14"/>
            <p:cNvSpPr>
              <a:spLocks noEditPoints="1"/>
            </p:cNvSpPr>
            <p:nvPr/>
          </p:nvSpPr>
          <p:spPr bwMode="auto">
            <a:xfrm>
              <a:off x="7453313" y="2762250"/>
              <a:ext cx="244475" cy="215900"/>
            </a:xfrm>
            <a:custGeom>
              <a:avLst/>
              <a:gdLst>
                <a:gd name="T0" fmla="*/ 37 w 77"/>
                <a:gd name="T1" fmla="*/ 67 h 68"/>
                <a:gd name="T2" fmla="*/ 8 w 77"/>
                <a:gd name="T3" fmla="*/ 38 h 68"/>
                <a:gd name="T4" fmla="*/ 1 w 77"/>
                <a:gd name="T5" fmla="*/ 28 h 68"/>
                <a:gd name="T6" fmla="*/ 2 w 77"/>
                <a:gd name="T7" fmla="*/ 16 h 68"/>
                <a:gd name="T8" fmla="*/ 8 w 77"/>
                <a:gd name="T9" fmla="*/ 7 h 68"/>
                <a:gd name="T10" fmla="*/ 17 w 77"/>
                <a:gd name="T11" fmla="*/ 1 h 68"/>
                <a:gd name="T12" fmla="*/ 29 w 77"/>
                <a:gd name="T13" fmla="*/ 1 h 68"/>
                <a:gd name="T14" fmla="*/ 39 w 77"/>
                <a:gd name="T15" fmla="*/ 6 h 68"/>
                <a:gd name="T16" fmla="*/ 48 w 77"/>
                <a:gd name="T17" fmla="*/ 1 h 68"/>
                <a:gd name="T18" fmla="*/ 60 w 77"/>
                <a:gd name="T19" fmla="*/ 1 h 68"/>
                <a:gd name="T20" fmla="*/ 70 w 77"/>
                <a:gd name="T21" fmla="*/ 7 h 68"/>
                <a:gd name="T22" fmla="*/ 76 w 77"/>
                <a:gd name="T23" fmla="*/ 16 h 68"/>
                <a:gd name="T24" fmla="*/ 76 w 77"/>
                <a:gd name="T25" fmla="*/ 16 h 68"/>
                <a:gd name="T26" fmla="*/ 76 w 77"/>
                <a:gd name="T27" fmla="*/ 28 h 68"/>
                <a:gd name="T28" fmla="*/ 70 w 77"/>
                <a:gd name="T29" fmla="*/ 38 h 68"/>
                <a:gd name="T30" fmla="*/ 70 w 77"/>
                <a:gd name="T31" fmla="*/ 38 h 68"/>
                <a:gd name="T32" fmla="*/ 41 w 77"/>
                <a:gd name="T33" fmla="*/ 67 h 68"/>
                <a:gd name="T34" fmla="*/ 37 w 77"/>
                <a:gd name="T35" fmla="*/ 67 h 68"/>
                <a:gd name="T36" fmla="*/ 37 w 77"/>
                <a:gd name="T37" fmla="*/ 67 h 68"/>
                <a:gd name="T38" fmla="*/ 42 w 77"/>
                <a:gd name="T39" fmla="*/ 10 h 68"/>
                <a:gd name="T40" fmla="*/ 42 w 77"/>
                <a:gd name="T41" fmla="*/ 10 h 68"/>
                <a:gd name="T42" fmla="*/ 42 w 77"/>
                <a:gd name="T43" fmla="*/ 10 h 68"/>
                <a:gd name="T44" fmla="*/ 33 w 77"/>
                <a:gd name="T45" fmla="*/ 20 h 68"/>
                <a:gd name="T46" fmla="*/ 30 w 77"/>
                <a:gd name="T47" fmla="*/ 20 h 68"/>
                <a:gd name="T48" fmla="*/ 30 w 77"/>
                <a:gd name="T49" fmla="*/ 17 h 68"/>
                <a:gd name="T50" fmla="*/ 36 w 77"/>
                <a:gd name="T51" fmla="*/ 11 h 68"/>
                <a:gd name="T52" fmla="*/ 36 w 77"/>
                <a:gd name="T53" fmla="*/ 11 h 68"/>
                <a:gd name="T54" fmla="*/ 28 w 77"/>
                <a:gd name="T55" fmla="*/ 6 h 68"/>
                <a:gd name="T56" fmla="*/ 19 w 77"/>
                <a:gd name="T57" fmla="*/ 6 h 68"/>
                <a:gd name="T58" fmla="*/ 12 w 77"/>
                <a:gd name="T59" fmla="*/ 11 h 68"/>
                <a:gd name="T60" fmla="*/ 7 w 77"/>
                <a:gd name="T61" fmla="*/ 18 h 68"/>
                <a:gd name="T62" fmla="*/ 7 w 77"/>
                <a:gd name="T63" fmla="*/ 26 h 68"/>
                <a:gd name="T64" fmla="*/ 12 w 77"/>
                <a:gd name="T65" fmla="*/ 34 h 68"/>
                <a:gd name="T66" fmla="*/ 39 w 77"/>
                <a:gd name="T67" fmla="*/ 61 h 68"/>
                <a:gd name="T68" fmla="*/ 65 w 77"/>
                <a:gd name="T69" fmla="*/ 34 h 68"/>
                <a:gd name="T70" fmla="*/ 66 w 77"/>
                <a:gd name="T71" fmla="*/ 34 h 68"/>
                <a:gd name="T72" fmla="*/ 70 w 77"/>
                <a:gd name="T73" fmla="*/ 26 h 68"/>
                <a:gd name="T74" fmla="*/ 70 w 77"/>
                <a:gd name="T75" fmla="*/ 18 h 68"/>
                <a:gd name="T76" fmla="*/ 70 w 77"/>
                <a:gd name="T77" fmla="*/ 18 h 68"/>
                <a:gd name="T78" fmla="*/ 66 w 77"/>
                <a:gd name="T79" fmla="*/ 11 h 68"/>
                <a:gd name="T80" fmla="*/ 58 w 77"/>
                <a:gd name="T81" fmla="*/ 6 h 68"/>
                <a:gd name="T82" fmla="*/ 50 w 77"/>
                <a:gd name="T83" fmla="*/ 6 h 68"/>
                <a:gd name="T84" fmla="*/ 42 w 77"/>
                <a:gd name="T85"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68">
                  <a:moveTo>
                    <a:pt x="37" y="67"/>
                  </a:moveTo>
                  <a:cubicBezTo>
                    <a:pt x="8" y="38"/>
                    <a:pt x="8" y="38"/>
                    <a:pt x="8" y="38"/>
                  </a:cubicBezTo>
                  <a:cubicBezTo>
                    <a:pt x="5" y="35"/>
                    <a:pt x="2" y="32"/>
                    <a:pt x="1" y="28"/>
                  </a:cubicBezTo>
                  <a:cubicBezTo>
                    <a:pt x="0" y="24"/>
                    <a:pt x="0" y="20"/>
                    <a:pt x="2" y="16"/>
                  </a:cubicBezTo>
                  <a:cubicBezTo>
                    <a:pt x="3" y="12"/>
                    <a:pt x="5" y="9"/>
                    <a:pt x="8" y="7"/>
                  </a:cubicBezTo>
                  <a:cubicBezTo>
                    <a:pt x="10" y="4"/>
                    <a:pt x="14" y="2"/>
                    <a:pt x="17" y="1"/>
                  </a:cubicBezTo>
                  <a:cubicBezTo>
                    <a:pt x="21" y="0"/>
                    <a:pt x="25" y="0"/>
                    <a:pt x="29" y="1"/>
                  </a:cubicBezTo>
                  <a:cubicBezTo>
                    <a:pt x="33" y="1"/>
                    <a:pt x="36" y="3"/>
                    <a:pt x="39" y="6"/>
                  </a:cubicBezTo>
                  <a:cubicBezTo>
                    <a:pt x="42" y="3"/>
                    <a:pt x="45" y="2"/>
                    <a:pt x="48" y="1"/>
                  </a:cubicBezTo>
                  <a:cubicBezTo>
                    <a:pt x="52" y="0"/>
                    <a:pt x="56" y="0"/>
                    <a:pt x="60" y="1"/>
                  </a:cubicBezTo>
                  <a:cubicBezTo>
                    <a:pt x="64" y="2"/>
                    <a:pt x="67" y="4"/>
                    <a:pt x="70" y="7"/>
                  </a:cubicBezTo>
                  <a:cubicBezTo>
                    <a:pt x="72" y="9"/>
                    <a:pt x="74" y="12"/>
                    <a:pt x="76" y="16"/>
                  </a:cubicBezTo>
                  <a:cubicBezTo>
                    <a:pt x="76" y="16"/>
                    <a:pt x="76" y="16"/>
                    <a:pt x="76" y="16"/>
                  </a:cubicBezTo>
                  <a:cubicBezTo>
                    <a:pt x="77" y="20"/>
                    <a:pt x="77" y="24"/>
                    <a:pt x="76" y="28"/>
                  </a:cubicBezTo>
                  <a:cubicBezTo>
                    <a:pt x="75" y="32"/>
                    <a:pt x="73" y="35"/>
                    <a:pt x="70" y="38"/>
                  </a:cubicBezTo>
                  <a:cubicBezTo>
                    <a:pt x="70" y="38"/>
                    <a:pt x="70" y="38"/>
                    <a:pt x="70" y="38"/>
                  </a:cubicBezTo>
                  <a:cubicBezTo>
                    <a:pt x="41" y="67"/>
                    <a:pt x="41" y="67"/>
                    <a:pt x="41" y="67"/>
                  </a:cubicBezTo>
                  <a:cubicBezTo>
                    <a:pt x="40" y="68"/>
                    <a:pt x="38" y="68"/>
                    <a:pt x="37" y="67"/>
                  </a:cubicBezTo>
                  <a:cubicBezTo>
                    <a:pt x="37" y="67"/>
                    <a:pt x="37" y="67"/>
                    <a:pt x="37" y="67"/>
                  </a:cubicBezTo>
                  <a:close/>
                  <a:moveTo>
                    <a:pt x="42" y="10"/>
                  </a:moveTo>
                  <a:cubicBezTo>
                    <a:pt x="42" y="10"/>
                    <a:pt x="42" y="10"/>
                    <a:pt x="42" y="10"/>
                  </a:cubicBezTo>
                  <a:cubicBezTo>
                    <a:pt x="42" y="10"/>
                    <a:pt x="42" y="10"/>
                    <a:pt x="42" y="10"/>
                  </a:cubicBezTo>
                  <a:cubicBezTo>
                    <a:pt x="33" y="20"/>
                    <a:pt x="33" y="20"/>
                    <a:pt x="33" y="20"/>
                  </a:cubicBezTo>
                  <a:cubicBezTo>
                    <a:pt x="32" y="20"/>
                    <a:pt x="31" y="20"/>
                    <a:pt x="30" y="20"/>
                  </a:cubicBezTo>
                  <a:cubicBezTo>
                    <a:pt x="30" y="19"/>
                    <a:pt x="30" y="18"/>
                    <a:pt x="30" y="17"/>
                  </a:cubicBezTo>
                  <a:cubicBezTo>
                    <a:pt x="36" y="11"/>
                    <a:pt x="36" y="11"/>
                    <a:pt x="36" y="11"/>
                  </a:cubicBezTo>
                  <a:cubicBezTo>
                    <a:pt x="36" y="11"/>
                    <a:pt x="36" y="11"/>
                    <a:pt x="36" y="11"/>
                  </a:cubicBezTo>
                  <a:cubicBezTo>
                    <a:pt x="34" y="9"/>
                    <a:pt x="31" y="7"/>
                    <a:pt x="28" y="6"/>
                  </a:cubicBezTo>
                  <a:cubicBezTo>
                    <a:pt x="25" y="5"/>
                    <a:pt x="22" y="5"/>
                    <a:pt x="19" y="6"/>
                  </a:cubicBezTo>
                  <a:cubicBezTo>
                    <a:pt x="16" y="7"/>
                    <a:pt x="14" y="9"/>
                    <a:pt x="12" y="11"/>
                  </a:cubicBezTo>
                  <a:cubicBezTo>
                    <a:pt x="10" y="13"/>
                    <a:pt x="8" y="15"/>
                    <a:pt x="7" y="18"/>
                  </a:cubicBezTo>
                  <a:cubicBezTo>
                    <a:pt x="6" y="21"/>
                    <a:pt x="6" y="23"/>
                    <a:pt x="7" y="26"/>
                  </a:cubicBezTo>
                  <a:cubicBezTo>
                    <a:pt x="8" y="29"/>
                    <a:pt x="9" y="32"/>
                    <a:pt x="12" y="34"/>
                  </a:cubicBezTo>
                  <a:cubicBezTo>
                    <a:pt x="39" y="61"/>
                    <a:pt x="39" y="61"/>
                    <a:pt x="39" y="61"/>
                  </a:cubicBezTo>
                  <a:cubicBezTo>
                    <a:pt x="65" y="34"/>
                    <a:pt x="65" y="34"/>
                    <a:pt x="65" y="34"/>
                  </a:cubicBezTo>
                  <a:cubicBezTo>
                    <a:pt x="66" y="34"/>
                    <a:pt x="66" y="34"/>
                    <a:pt x="66" y="34"/>
                  </a:cubicBezTo>
                  <a:cubicBezTo>
                    <a:pt x="68" y="32"/>
                    <a:pt x="70" y="29"/>
                    <a:pt x="70" y="26"/>
                  </a:cubicBezTo>
                  <a:cubicBezTo>
                    <a:pt x="71" y="23"/>
                    <a:pt x="71" y="21"/>
                    <a:pt x="70" y="18"/>
                  </a:cubicBezTo>
                  <a:cubicBezTo>
                    <a:pt x="70" y="18"/>
                    <a:pt x="70" y="18"/>
                    <a:pt x="70" y="18"/>
                  </a:cubicBezTo>
                  <a:cubicBezTo>
                    <a:pt x="69" y="15"/>
                    <a:pt x="68" y="13"/>
                    <a:pt x="66" y="11"/>
                  </a:cubicBezTo>
                  <a:cubicBezTo>
                    <a:pt x="64" y="9"/>
                    <a:pt x="61" y="7"/>
                    <a:pt x="58" y="6"/>
                  </a:cubicBezTo>
                  <a:cubicBezTo>
                    <a:pt x="55" y="5"/>
                    <a:pt x="52" y="5"/>
                    <a:pt x="50" y="6"/>
                  </a:cubicBezTo>
                  <a:cubicBezTo>
                    <a:pt x="47" y="7"/>
                    <a:pt x="44" y="8"/>
                    <a:pt x="4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nvGrpSpPr>
          <p:cNvPr id="12" name="组合 11"/>
          <p:cNvGrpSpPr/>
          <p:nvPr/>
        </p:nvGrpSpPr>
        <p:grpSpPr>
          <a:xfrm>
            <a:off x="4368851" y="4899392"/>
            <a:ext cx="658284" cy="658283"/>
            <a:chOff x="1158875" y="1709738"/>
            <a:chExt cx="493713" cy="493712"/>
          </a:xfrm>
        </p:grpSpPr>
        <p:sp>
          <p:nvSpPr>
            <p:cNvPr id="13" name="Oval 9"/>
            <p:cNvSpPr>
              <a:spLocks noChangeArrowheads="1"/>
            </p:cNvSpPr>
            <p:nvPr/>
          </p:nvSpPr>
          <p:spPr bwMode="auto">
            <a:xfrm>
              <a:off x="1158875" y="1709738"/>
              <a:ext cx="493713" cy="49371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14" name="Freeform 16"/>
            <p:cNvSpPr>
              <a:spLocks noEditPoints="1"/>
            </p:cNvSpPr>
            <p:nvPr/>
          </p:nvSpPr>
          <p:spPr bwMode="auto">
            <a:xfrm>
              <a:off x="1282700" y="1820863"/>
              <a:ext cx="246063" cy="246062"/>
            </a:xfrm>
            <a:custGeom>
              <a:avLst/>
              <a:gdLst>
                <a:gd name="T0" fmla="*/ 64 w 77"/>
                <a:gd name="T1" fmla="*/ 63 h 77"/>
                <a:gd name="T2" fmla="*/ 51 w 77"/>
                <a:gd name="T3" fmla="*/ 52 h 77"/>
                <a:gd name="T4" fmla="*/ 54 w 77"/>
                <a:gd name="T5" fmla="*/ 50 h 77"/>
                <a:gd name="T6" fmla="*/ 60 w 77"/>
                <a:gd name="T7" fmla="*/ 0 h 77"/>
                <a:gd name="T8" fmla="*/ 63 w 77"/>
                <a:gd name="T9" fmla="*/ 0 h 77"/>
                <a:gd name="T10" fmla="*/ 68 w 77"/>
                <a:gd name="T11" fmla="*/ 5 h 77"/>
                <a:gd name="T12" fmla="*/ 67 w 77"/>
                <a:gd name="T13" fmla="*/ 6 h 77"/>
                <a:gd name="T14" fmla="*/ 61 w 77"/>
                <a:gd name="T15" fmla="*/ 14 h 77"/>
                <a:gd name="T16" fmla="*/ 63 w 77"/>
                <a:gd name="T17" fmla="*/ 16 h 77"/>
                <a:gd name="T18" fmla="*/ 71 w 77"/>
                <a:gd name="T19" fmla="*/ 9 h 77"/>
                <a:gd name="T20" fmla="*/ 75 w 77"/>
                <a:gd name="T21" fmla="*/ 11 h 77"/>
                <a:gd name="T22" fmla="*/ 76 w 77"/>
                <a:gd name="T23" fmla="*/ 14 h 77"/>
                <a:gd name="T24" fmla="*/ 77 w 77"/>
                <a:gd name="T25" fmla="*/ 17 h 77"/>
                <a:gd name="T26" fmla="*/ 60 w 77"/>
                <a:gd name="T27" fmla="*/ 34 h 77"/>
                <a:gd name="T28" fmla="*/ 55 w 77"/>
                <a:gd name="T29" fmla="*/ 37 h 77"/>
                <a:gd name="T30" fmla="*/ 73 w 77"/>
                <a:gd name="T31" fmla="*/ 55 h 77"/>
                <a:gd name="T32" fmla="*/ 73 w 77"/>
                <a:gd name="T33" fmla="*/ 72 h 77"/>
                <a:gd name="T34" fmla="*/ 73 w 77"/>
                <a:gd name="T35" fmla="*/ 72 h 77"/>
                <a:gd name="T36" fmla="*/ 56 w 77"/>
                <a:gd name="T37" fmla="*/ 72 h 77"/>
                <a:gd name="T38" fmla="*/ 20 w 77"/>
                <a:gd name="T39" fmla="*/ 73 h 77"/>
                <a:gd name="T40" fmla="*/ 4 w 77"/>
                <a:gd name="T41" fmla="*/ 72 h 77"/>
                <a:gd name="T42" fmla="*/ 2 w 77"/>
                <a:gd name="T43" fmla="*/ 69 h 77"/>
                <a:gd name="T44" fmla="*/ 4 w 77"/>
                <a:gd name="T45" fmla="*/ 56 h 77"/>
                <a:gd name="T46" fmla="*/ 17 w 77"/>
                <a:gd name="T47" fmla="*/ 29 h 77"/>
                <a:gd name="T48" fmla="*/ 9 w 77"/>
                <a:gd name="T49" fmla="*/ 25 h 77"/>
                <a:gd name="T50" fmla="*/ 3 w 77"/>
                <a:gd name="T51" fmla="*/ 7 h 77"/>
                <a:gd name="T52" fmla="*/ 8 w 77"/>
                <a:gd name="T53" fmla="*/ 2 h 77"/>
                <a:gd name="T54" fmla="*/ 26 w 77"/>
                <a:gd name="T55" fmla="*/ 7 h 77"/>
                <a:gd name="T56" fmla="*/ 30 w 77"/>
                <a:gd name="T57" fmla="*/ 16 h 77"/>
                <a:gd name="T58" fmla="*/ 43 w 77"/>
                <a:gd name="T59" fmla="*/ 18 h 77"/>
                <a:gd name="T60" fmla="*/ 43 w 77"/>
                <a:gd name="T61" fmla="*/ 17 h 77"/>
                <a:gd name="T62" fmla="*/ 48 w 77"/>
                <a:gd name="T63" fmla="*/ 5 h 77"/>
                <a:gd name="T64" fmla="*/ 51 w 77"/>
                <a:gd name="T65" fmla="*/ 41 h 77"/>
                <a:gd name="T66" fmla="*/ 42 w 77"/>
                <a:gd name="T67" fmla="*/ 50 h 77"/>
                <a:gd name="T68" fmla="*/ 65 w 77"/>
                <a:gd name="T69" fmla="*/ 70 h 77"/>
                <a:gd name="T70" fmla="*/ 69 w 77"/>
                <a:gd name="T71" fmla="*/ 68 h 77"/>
                <a:gd name="T72" fmla="*/ 69 w 77"/>
                <a:gd name="T73" fmla="*/ 59 h 77"/>
                <a:gd name="T74" fmla="*/ 51 w 77"/>
                <a:gd name="T75" fmla="*/ 41 h 77"/>
                <a:gd name="T76" fmla="*/ 28 w 77"/>
                <a:gd name="T77" fmla="*/ 32 h 77"/>
                <a:gd name="T78" fmla="*/ 25 w 77"/>
                <a:gd name="T79" fmla="*/ 20 h 77"/>
                <a:gd name="T80" fmla="*/ 23 w 77"/>
                <a:gd name="T81" fmla="*/ 12 h 77"/>
                <a:gd name="T82" fmla="*/ 9 w 77"/>
                <a:gd name="T83" fmla="*/ 8 h 77"/>
                <a:gd name="T84" fmla="*/ 13 w 77"/>
                <a:gd name="T85" fmla="*/ 22 h 77"/>
                <a:gd name="T86" fmla="*/ 21 w 77"/>
                <a:gd name="T87" fmla="*/ 24 h 77"/>
                <a:gd name="T88" fmla="*/ 59 w 77"/>
                <a:gd name="T89" fmla="*/ 6 h 77"/>
                <a:gd name="T90" fmla="*/ 52 w 77"/>
                <a:gd name="T91" fmla="*/ 9 h 77"/>
                <a:gd name="T92" fmla="*/ 48 w 77"/>
                <a:gd name="T93" fmla="*/ 17 h 77"/>
                <a:gd name="T94" fmla="*/ 48 w 77"/>
                <a:gd name="T95" fmla="*/ 18 h 77"/>
                <a:gd name="T96" fmla="*/ 48 w 77"/>
                <a:gd name="T97" fmla="*/ 19 h 77"/>
                <a:gd name="T98" fmla="*/ 8 w 77"/>
                <a:gd name="T99" fmla="*/ 61 h 77"/>
                <a:gd name="T100" fmla="*/ 7 w 77"/>
                <a:gd name="T101" fmla="*/ 66 h 77"/>
                <a:gd name="T102" fmla="*/ 10 w 77"/>
                <a:gd name="T103" fmla="*/ 70 h 77"/>
                <a:gd name="T104" fmla="*/ 36 w 77"/>
                <a:gd name="T105" fmla="*/ 48 h 77"/>
                <a:gd name="T106" fmla="*/ 49 w 77"/>
                <a:gd name="T107" fmla="*/ 35 h 77"/>
                <a:gd name="T108" fmla="*/ 55 w 77"/>
                <a:gd name="T109" fmla="*/ 29 h 77"/>
                <a:gd name="T110" fmla="*/ 58 w 77"/>
                <a:gd name="T111" fmla="*/ 28 h 77"/>
                <a:gd name="T112" fmla="*/ 60 w 77"/>
                <a:gd name="T113" fmla="*/ 28 h 77"/>
                <a:gd name="T114" fmla="*/ 68 w 77"/>
                <a:gd name="T115" fmla="*/ 25 h 77"/>
                <a:gd name="T116" fmla="*/ 67 w 77"/>
                <a:gd name="T117" fmla="*/ 21 h 77"/>
                <a:gd name="T118" fmla="*/ 61 w 77"/>
                <a:gd name="T119" fmla="*/ 21 h 77"/>
                <a:gd name="T120" fmla="*/ 56 w 77"/>
                <a:gd name="T121" fmla="*/ 18 h 77"/>
                <a:gd name="T122" fmla="*/ 54 w 77"/>
                <a:gd name="T123" fmla="*/ 13 h 77"/>
                <a:gd name="T124" fmla="*/ 59 w 77"/>
                <a:gd name="T125"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7">
                  <a:moveTo>
                    <a:pt x="64" y="60"/>
                  </a:moveTo>
                  <a:cubicBezTo>
                    <a:pt x="65" y="61"/>
                    <a:pt x="65" y="62"/>
                    <a:pt x="64" y="63"/>
                  </a:cubicBezTo>
                  <a:cubicBezTo>
                    <a:pt x="64" y="64"/>
                    <a:pt x="63" y="64"/>
                    <a:pt x="62" y="63"/>
                  </a:cubicBezTo>
                  <a:cubicBezTo>
                    <a:pt x="51" y="52"/>
                    <a:pt x="51" y="52"/>
                    <a:pt x="51" y="52"/>
                  </a:cubicBezTo>
                  <a:cubicBezTo>
                    <a:pt x="50" y="51"/>
                    <a:pt x="50" y="50"/>
                    <a:pt x="51" y="50"/>
                  </a:cubicBezTo>
                  <a:cubicBezTo>
                    <a:pt x="52" y="49"/>
                    <a:pt x="53" y="49"/>
                    <a:pt x="54" y="50"/>
                  </a:cubicBezTo>
                  <a:cubicBezTo>
                    <a:pt x="64" y="60"/>
                    <a:pt x="64" y="60"/>
                    <a:pt x="64" y="60"/>
                  </a:cubicBezTo>
                  <a:close/>
                  <a:moveTo>
                    <a:pt x="60" y="0"/>
                  </a:moveTo>
                  <a:cubicBezTo>
                    <a:pt x="60" y="0"/>
                    <a:pt x="60" y="0"/>
                    <a:pt x="60" y="0"/>
                  </a:cubicBezTo>
                  <a:cubicBezTo>
                    <a:pt x="61" y="0"/>
                    <a:pt x="62" y="0"/>
                    <a:pt x="63" y="0"/>
                  </a:cubicBezTo>
                  <a:cubicBezTo>
                    <a:pt x="64" y="0"/>
                    <a:pt x="65" y="1"/>
                    <a:pt x="66" y="1"/>
                  </a:cubicBezTo>
                  <a:cubicBezTo>
                    <a:pt x="68" y="2"/>
                    <a:pt x="68" y="4"/>
                    <a:pt x="68" y="5"/>
                  </a:cubicBezTo>
                  <a:cubicBezTo>
                    <a:pt x="68" y="5"/>
                    <a:pt x="67" y="6"/>
                    <a:pt x="67" y="6"/>
                  </a:cubicBezTo>
                  <a:cubicBezTo>
                    <a:pt x="67" y="6"/>
                    <a:pt x="67" y="6"/>
                    <a:pt x="67" y="6"/>
                  </a:cubicBezTo>
                  <a:cubicBezTo>
                    <a:pt x="65" y="8"/>
                    <a:pt x="63" y="10"/>
                    <a:pt x="61" y="13"/>
                  </a:cubicBezTo>
                  <a:cubicBezTo>
                    <a:pt x="61" y="14"/>
                    <a:pt x="61" y="14"/>
                    <a:pt x="61" y="14"/>
                  </a:cubicBezTo>
                  <a:cubicBezTo>
                    <a:pt x="61" y="15"/>
                    <a:pt x="61" y="15"/>
                    <a:pt x="61" y="15"/>
                  </a:cubicBezTo>
                  <a:cubicBezTo>
                    <a:pt x="63" y="16"/>
                    <a:pt x="63" y="16"/>
                    <a:pt x="63" y="16"/>
                  </a:cubicBezTo>
                  <a:cubicBezTo>
                    <a:pt x="64" y="16"/>
                    <a:pt x="64" y="16"/>
                    <a:pt x="64" y="16"/>
                  </a:cubicBezTo>
                  <a:cubicBezTo>
                    <a:pt x="66" y="14"/>
                    <a:pt x="68" y="12"/>
                    <a:pt x="71" y="9"/>
                  </a:cubicBezTo>
                  <a:cubicBezTo>
                    <a:pt x="72" y="8"/>
                    <a:pt x="74" y="8"/>
                    <a:pt x="75" y="9"/>
                  </a:cubicBezTo>
                  <a:cubicBezTo>
                    <a:pt x="75" y="10"/>
                    <a:pt x="75" y="10"/>
                    <a:pt x="75" y="11"/>
                  </a:cubicBezTo>
                  <a:cubicBezTo>
                    <a:pt x="76" y="12"/>
                    <a:pt x="76" y="13"/>
                    <a:pt x="76" y="14"/>
                  </a:cubicBezTo>
                  <a:cubicBezTo>
                    <a:pt x="76" y="14"/>
                    <a:pt x="76" y="14"/>
                    <a:pt x="76" y="14"/>
                  </a:cubicBezTo>
                  <a:cubicBezTo>
                    <a:pt x="76" y="14"/>
                    <a:pt x="76" y="14"/>
                    <a:pt x="76" y="14"/>
                  </a:cubicBezTo>
                  <a:cubicBezTo>
                    <a:pt x="77" y="15"/>
                    <a:pt x="77" y="16"/>
                    <a:pt x="77" y="17"/>
                  </a:cubicBezTo>
                  <a:cubicBezTo>
                    <a:pt x="77" y="22"/>
                    <a:pt x="75" y="26"/>
                    <a:pt x="72" y="29"/>
                  </a:cubicBezTo>
                  <a:cubicBezTo>
                    <a:pt x="69" y="32"/>
                    <a:pt x="64" y="34"/>
                    <a:pt x="60" y="34"/>
                  </a:cubicBezTo>
                  <a:cubicBezTo>
                    <a:pt x="59" y="34"/>
                    <a:pt x="59" y="34"/>
                    <a:pt x="59" y="34"/>
                  </a:cubicBezTo>
                  <a:cubicBezTo>
                    <a:pt x="55" y="37"/>
                    <a:pt x="55" y="37"/>
                    <a:pt x="55" y="37"/>
                  </a:cubicBezTo>
                  <a:cubicBezTo>
                    <a:pt x="73" y="55"/>
                    <a:pt x="73" y="55"/>
                    <a:pt x="73" y="55"/>
                  </a:cubicBezTo>
                  <a:cubicBezTo>
                    <a:pt x="73" y="55"/>
                    <a:pt x="73" y="55"/>
                    <a:pt x="73" y="55"/>
                  </a:cubicBezTo>
                  <a:cubicBezTo>
                    <a:pt x="76" y="58"/>
                    <a:pt x="77" y="61"/>
                    <a:pt x="77" y="64"/>
                  </a:cubicBezTo>
                  <a:cubicBezTo>
                    <a:pt x="77" y="67"/>
                    <a:pt x="76" y="70"/>
                    <a:pt x="73" y="72"/>
                  </a:cubicBezTo>
                  <a:cubicBezTo>
                    <a:pt x="73" y="72"/>
                    <a:pt x="73" y="72"/>
                    <a:pt x="73" y="72"/>
                  </a:cubicBezTo>
                  <a:cubicBezTo>
                    <a:pt x="73" y="72"/>
                    <a:pt x="73" y="72"/>
                    <a:pt x="73" y="72"/>
                  </a:cubicBezTo>
                  <a:cubicBezTo>
                    <a:pt x="71" y="74"/>
                    <a:pt x="68" y="76"/>
                    <a:pt x="65" y="76"/>
                  </a:cubicBezTo>
                  <a:cubicBezTo>
                    <a:pt x="62" y="76"/>
                    <a:pt x="58" y="74"/>
                    <a:pt x="56" y="72"/>
                  </a:cubicBezTo>
                  <a:cubicBezTo>
                    <a:pt x="38" y="54"/>
                    <a:pt x="38" y="54"/>
                    <a:pt x="38" y="54"/>
                  </a:cubicBezTo>
                  <a:cubicBezTo>
                    <a:pt x="20" y="73"/>
                    <a:pt x="20" y="73"/>
                    <a:pt x="20" y="73"/>
                  </a:cubicBezTo>
                  <a:cubicBezTo>
                    <a:pt x="16" y="76"/>
                    <a:pt x="12" y="77"/>
                    <a:pt x="8" y="75"/>
                  </a:cubicBezTo>
                  <a:cubicBezTo>
                    <a:pt x="7" y="74"/>
                    <a:pt x="5" y="74"/>
                    <a:pt x="4" y="72"/>
                  </a:cubicBezTo>
                  <a:cubicBezTo>
                    <a:pt x="4" y="72"/>
                    <a:pt x="4" y="72"/>
                    <a:pt x="4" y="72"/>
                  </a:cubicBezTo>
                  <a:cubicBezTo>
                    <a:pt x="3" y="71"/>
                    <a:pt x="2" y="70"/>
                    <a:pt x="2" y="69"/>
                  </a:cubicBezTo>
                  <a:cubicBezTo>
                    <a:pt x="0" y="65"/>
                    <a:pt x="0" y="60"/>
                    <a:pt x="4" y="57"/>
                  </a:cubicBezTo>
                  <a:cubicBezTo>
                    <a:pt x="4" y="56"/>
                    <a:pt x="4" y="56"/>
                    <a:pt x="4" y="56"/>
                  </a:cubicBezTo>
                  <a:cubicBezTo>
                    <a:pt x="24" y="36"/>
                    <a:pt x="24" y="36"/>
                    <a:pt x="24" y="36"/>
                  </a:cubicBezTo>
                  <a:cubicBezTo>
                    <a:pt x="17" y="29"/>
                    <a:pt x="17" y="29"/>
                    <a:pt x="17" y="29"/>
                  </a:cubicBezTo>
                  <a:cubicBezTo>
                    <a:pt x="10" y="27"/>
                    <a:pt x="10" y="27"/>
                    <a:pt x="10" y="27"/>
                  </a:cubicBezTo>
                  <a:cubicBezTo>
                    <a:pt x="10" y="27"/>
                    <a:pt x="9" y="26"/>
                    <a:pt x="9" y="25"/>
                  </a:cubicBezTo>
                  <a:cubicBezTo>
                    <a:pt x="2" y="10"/>
                    <a:pt x="2" y="10"/>
                    <a:pt x="2" y="10"/>
                  </a:cubicBezTo>
                  <a:cubicBezTo>
                    <a:pt x="2" y="9"/>
                    <a:pt x="2" y="8"/>
                    <a:pt x="3" y="7"/>
                  </a:cubicBezTo>
                  <a:cubicBezTo>
                    <a:pt x="5" y="4"/>
                    <a:pt x="5" y="4"/>
                    <a:pt x="5" y="4"/>
                  </a:cubicBezTo>
                  <a:cubicBezTo>
                    <a:pt x="8" y="2"/>
                    <a:pt x="8" y="2"/>
                    <a:pt x="8" y="2"/>
                  </a:cubicBezTo>
                  <a:cubicBezTo>
                    <a:pt x="9" y="1"/>
                    <a:pt x="10" y="1"/>
                    <a:pt x="11" y="1"/>
                  </a:cubicBezTo>
                  <a:cubicBezTo>
                    <a:pt x="26" y="7"/>
                    <a:pt x="26" y="7"/>
                    <a:pt x="26" y="7"/>
                  </a:cubicBezTo>
                  <a:cubicBezTo>
                    <a:pt x="27" y="8"/>
                    <a:pt x="28" y="8"/>
                    <a:pt x="28" y="9"/>
                  </a:cubicBezTo>
                  <a:cubicBezTo>
                    <a:pt x="30" y="16"/>
                    <a:pt x="30" y="16"/>
                    <a:pt x="30" y="16"/>
                  </a:cubicBezTo>
                  <a:cubicBezTo>
                    <a:pt x="37" y="23"/>
                    <a:pt x="37" y="23"/>
                    <a:pt x="37" y="23"/>
                  </a:cubicBezTo>
                  <a:cubicBezTo>
                    <a:pt x="43" y="18"/>
                    <a:pt x="43" y="18"/>
                    <a:pt x="43" y="18"/>
                  </a:cubicBezTo>
                  <a:cubicBezTo>
                    <a:pt x="43" y="18"/>
                    <a:pt x="42" y="17"/>
                    <a:pt x="42" y="17"/>
                  </a:cubicBezTo>
                  <a:cubicBezTo>
                    <a:pt x="43" y="17"/>
                    <a:pt x="43" y="17"/>
                    <a:pt x="43" y="17"/>
                  </a:cubicBezTo>
                  <a:cubicBezTo>
                    <a:pt x="43" y="12"/>
                    <a:pt x="44" y="8"/>
                    <a:pt x="48" y="5"/>
                  </a:cubicBezTo>
                  <a:cubicBezTo>
                    <a:pt x="48" y="5"/>
                    <a:pt x="48" y="5"/>
                    <a:pt x="48" y="5"/>
                  </a:cubicBezTo>
                  <a:cubicBezTo>
                    <a:pt x="51" y="2"/>
                    <a:pt x="55" y="0"/>
                    <a:pt x="60" y="0"/>
                  </a:cubicBezTo>
                  <a:close/>
                  <a:moveTo>
                    <a:pt x="51" y="41"/>
                  </a:moveTo>
                  <a:cubicBezTo>
                    <a:pt x="51" y="41"/>
                    <a:pt x="51" y="41"/>
                    <a:pt x="51" y="41"/>
                  </a:cubicBezTo>
                  <a:cubicBezTo>
                    <a:pt x="42" y="50"/>
                    <a:pt x="42" y="50"/>
                    <a:pt x="42" y="50"/>
                  </a:cubicBezTo>
                  <a:cubicBezTo>
                    <a:pt x="60" y="68"/>
                    <a:pt x="60" y="68"/>
                    <a:pt x="60" y="68"/>
                  </a:cubicBezTo>
                  <a:cubicBezTo>
                    <a:pt x="61" y="69"/>
                    <a:pt x="63" y="70"/>
                    <a:pt x="65" y="70"/>
                  </a:cubicBezTo>
                  <a:cubicBezTo>
                    <a:pt x="66" y="70"/>
                    <a:pt x="68" y="69"/>
                    <a:pt x="69" y="68"/>
                  </a:cubicBezTo>
                  <a:cubicBezTo>
                    <a:pt x="69" y="68"/>
                    <a:pt x="69" y="68"/>
                    <a:pt x="69" y="68"/>
                  </a:cubicBezTo>
                  <a:cubicBezTo>
                    <a:pt x="70" y="67"/>
                    <a:pt x="71" y="65"/>
                    <a:pt x="71" y="64"/>
                  </a:cubicBezTo>
                  <a:cubicBezTo>
                    <a:pt x="71" y="62"/>
                    <a:pt x="70" y="61"/>
                    <a:pt x="69" y="59"/>
                  </a:cubicBezTo>
                  <a:cubicBezTo>
                    <a:pt x="69" y="59"/>
                    <a:pt x="69" y="59"/>
                    <a:pt x="69" y="59"/>
                  </a:cubicBezTo>
                  <a:cubicBezTo>
                    <a:pt x="51" y="41"/>
                    <a:pt x="51" y="41"/>
                    <a:pt x="51" y="41"/>
                  </a:cubicBezTo>
                  <a:close/>
                  <a:moveTo>
                    <a:pt x="28" y="32"/>
                  </a:moveTo>
                  <a:cubicBezTo>
                    <a:pt x="28" y="32"/>
                    <a:pt x="28" y="32"/>
                    <a:pt x="28" y="32"/>
                  </a:cubicBezTo>
                  <a:cubicBezTo>
                    <a:pt x="33" y="28"/>
                    <a:pt x="33" y="28"/>
                    <a:pt x="33" y="28"/>
                  </a:cubicBezTo>
                  <a:cubicBezTo>
                    <a:pt x="25" y="20"/>
                    <a:pt x="25" y="20"/>
                    <a:pt x="25" y="20"/>
                  </a:cubicBezTo>
                  <a:cubicBezTo>
                    <a:pt x="25" y="19"/>
                    <a:pt x="24" y="19"/>
                    <a:pt x="24" y="18"/>
                  </a:cubicBezTo>
                  <a:cubicBezTo>
                    <a:pt x="23" y="12"/>
                    <a:pt x="23" y="12"/>
                    <a:pt x="23" y="12"/>
                  </a:cubicBezTo>
                  <a:cubicBezTo>
                    <a:pt x="11" y="7"/>
                    <a:pt x="11" y="7"/>
                    <a:pt x="11" y="7"/>
                  </a:cubicBezTo>
                  <a:cubicBezTo>
                    <a:pt x="9" y="8"/>
                    <a:pt x="9" y="8"/>
                    <a:pt x="9" y="8"/>
                  </a:cubicBezTo>
                  <a:cubicBezTo>
                    <a:pt x="8" y="10"/>
                    <a:pt x="8" y="10"/>
                    <a:pt x="8" y="10"/>
                  </a:cubicBezTo>
                  <a:cubicBezTo>
                    <a:pt x="13" y="22"/>
                    <a:pt x="13" y="22"/>
                    <a:pt x="13" y="22"/>
                  </a:cubicBezTo>
                  <a:cubicBezTo>
                    <a:pt x="19" y="23"/>
                    <a:pt x="19" y="23"/>
                    <a:pt x="19" y="23"/>
                  </a:cubicBezTo>
                  <a:cubicBezTo>
                    <a:pt x="20" y="24"/>
                    <a:pt x="20" y="24"/>
                    <a:pt x="21" y="24"/>
                  </a:cubicBezTo>
                  <a:cubicBezTo>
                    <a:pt x="28" y="32"/>
                    <a:pt x="28" y="32"/>
                    <a:pt x="28" y="32"/>
                  </a:cubicBezTo>
                  <a:close/>
                  <a:moveTo>
                    <a:pt x="59" y="6"/>
                  </a:moveTo>
                  <a:cubicBezTo>
                    <a:pt x="59" y="6"/>
                    <a:pt x="59" y="6"/>
                    <a:pt x="59" y="6"/>
                  </a:cubicBezTo>
                  <a:cubicBezTo>
                    <a:pt x="56" y="6"/>
                    <a:pt x="54" y="7"/>
                    <a:pt x="52" y="9"/>
                  </a:cubicBezTo>
                  <a:cubicBezTo>
                    <a:pt x="52" y="9"/>
                    <a:pt x="52" y="9"/>
                    <a:pt x="52" y="9"/>
                  </a:cubicBezTo>
                  <a:cubicBezTo>
                    <a:pt x="50" y="11"/>
                    <a:pt x="48" y="14"/>
                    <a:pt x="48" y="17"/>
                  </a:cubicBezTo>
                  <a:cubicBezTo>
                    <a:pt x="48" y="17"/>
                    <a:pt x="48" y="17"/>
                    <a:pt x="48" y="17"/>
                  </a:cubicBezTo>
                  <a:cubicBezTo>
                    <a:pt x="48" y="17"/>
                    <a:pt x="48" y="18"/>
                    <a:pt x="48" y="18"/>
                  </a:cubicBezTo>
                  <a:cubicBezTo>
                    <a:pt x="48" y="18"/>
                    <a:pt x="48" y="18"/>
                    <a:pt x="48" y="18"/>
                  </a:cubicBezTo>
                  <a:cubicBezTo>
                    <a:pt x="48" y="19"/>
                    <a:pt x="48" y="19"/>
                    <a:pt x="48" y="19"/>
                  </a:cubicBezTo>
                  <a:cubicBezTo>
                    <a:pt x="49" y="19"/>
                    <a:pt x="48" y="20"/>
                    <a:pt x="48" y="21"/>
                  </a:cubicBezTo>
                  <a:cubicBezTo>
                    <a:pt x="8" y="61"/>
                    <a:pt x="8" y="61"/>
                    <a:pt x="8" y="61"/>
                  </a:cubicBezTo>
                  <a:cubicBezTo>
                    <a:pt x="8" y="61"/>
                    <a:pt x="8" y="61"/>
                    <a:pt x="8" y="61"/>
                  </a:cubicBezTo>
                  <a:cubicBezTo>
                    <a:pt x="6" y="62"/>
                    <a:pt x="6" y="65"/>
                    <a:pt x="7" y="66"/>
                  </a:cubicBezTo>
                  <a:cubicBezTo>
                    <a:pt x="7" y="67"/>
                    <a:pt x="8" y="68"/>
                    <a:pt x="8" y="68"/>
                  </a:cubicBezTo>
                  <a:cubicBezTo>
                    <a:pt x="9" y="69"/>
                    <a:pt x="10" y="69"/>
                    <a:pt x="10" y="70"/>
                  </a:cubicBezTo>
                  <a:cubicBezTo>
                    <a:pt x="12" y="70"/>
                    <a:pt x="14" y="70"/>
                    <a:pt x="16" y="68"/>
                  </a:cubicBezTo>
                  <a:cubicBezTo>
                    <a:pt x="36" y="48"/>
                    <a:pt x="36" y="48"/>
                    <a:pt x="36" y="48"/>
                  </a:cubicBezTo>
                  <a:cubicBezTo>
                    <a:pt x="36" y="48"/>
                    <a:pt x="36" y="48"/>
                    <a:pt x="36" y="48"/>
                  </a:cubicBezTo>
                  <a:cubicBezTo>
                    <a:pt x="49" y="35"/>
                    <a:pt x="49" y="35"/>
                    <a:pt x="49" y="35"/>
                  </a:cubicBezTo>
                  <a:cubicBezTo>
                    <a:pt x="49" y="35"/>
                    <a:pt x="49" y="35"/>
                    <a:pt x="49" y="35"/>
                  </a:cubicBezTo>
                  <a:cubicBezTo>
                    <a:pt x="55" y="29"/>
                    <a:pt x="55" y="29"/>
                    <a:pt x="55" y="29"/>
                  </a:cubicBezTo>
                  <a:cubicBezTo>
                    <a:pt x="55" y="29"/>
                    <a:pt x="55" y="29"/>
                    <a:pt x="55" y="29"/>
                  </a:cubicBezTo>
                  <a:cubicBezTo>
                    <a:pt x="56" y="28"/>
                    <a:pt x="57" y="28"/>
                    <a:pt x="58" y="28"/>
                  </a:cubicBezTo>
                  <a:cubicBezTo>
                    <a:pt x="58" y="28"/>
                    <a:pt x="58" y="28"/>
                    <a:pt x="59" y="28"/>
                  </a:cubicBezTo>
                  <a:cubicBezTo>
                    <a:pt x="59" y="28"/>
                    <a:pt x="59" y="28"/>
                    <a:pt x="60" y="28"/>
                  </a:cubicBezTo>
                  <a:cubicBezTo>
                    <a:pt x="63" y="28"/>
                    <a:pt x="66" y="27"/>
                    <a:pt x="68" y="25"/>
                  </a:cubicBezTo>
                  <a:cubicBezTo>
                    <a:pt x="68" y="25"/>
                    <a:pt x="68" y="25"/>
                    <a:pt x="68" y="25"/>
                  </a:cubicBezTo>
                  <a:cubicBezTo>
                    <a:pt x="69" y="23"/>
                    <a:pt x="71" y="20"/>
                    <a:pt x="71" y="17"/>
                  </a:cubicBezTo>
                  <a:cubicBezTo>
                    <a:pt x="70" y="19"/>
                    <a:pt x="68" y="20"/>
                    <a:pt x="67" y="21"/>
                  </a:cubicBezTo>
                  <a:cubicBezTo>
                    <a:pt x="66" y="22"/>
                    <a:pt x="65" y="22"/>
                    <a:pt x="64" y="22"/>
                  </a:cubicBezTo>
                  <a:cubicBezTo>
                    <a:pt x="61" y="21"/>
                    <a:pt x="61" y="21"/>
                    <a:pt x="61" y="21"/>
                  </a:cubicBezTo>
                  <a:cubicBezTo>
                    <a:pt x="58" y="21"/>
                    <a:pt x="58" y="21"/>
                    <a:pt x="58" y="21"/>
                  </a:cubicBezTo>
                  <a:cubicBezTo>
                    <a:pt x="57" y="20"/>
                    <a:pt x="56" y="20"/>
                    <a:pt x="56" y="18"/>
                  </a:cubicBezTo>
                  <a:cubicBezTo>
                    <a:pt x="55" y="15"/>
                    <a:pt x="55" y="15"/>
                    <a:pt x="55" y="15"/>
                  </a:cubicBezTo>
                  <a:cubicBezTo>
                    <a:pt x="54" y="13"/>
                    <a:pt x="54" y="13"/>
                    <a:pt x="54" y="13"/>
                  </a:cubicBezTo>
                  <a:cubicBezTo>
                    <a:pt x="54" y="12"/>
                    <a:pt x="54" y="10"/>
                    <a:pt x="55" y="10"/>
                  </a:cubicBezTo>
                  <a:cubicBezTo>
                    <a:pt x="57" y="8"/>
                    <a:pt x="58" y="7"/>
                    <a:pt x="59"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grpSp>
        <p:nvGrpSpPr>
          <p:cNvPr id="32" name="组合 31"/>
          <p:cNvGrpSpPr/>
          <p:nvPr/>
        </p:nvGrpSpPr>
        <p:grpSpPr>
          <a:xfrm>
            <a:off x="1848503" y="1926906"/>
            <a:ext cx="658284" cy="658283"/>
            <a:chOff x="1158875" y="1709738"/>
            <a:chExt cx="493713" cy="493712"/>
          </a:xfrm>
        </p:grpSpPr>
        <p:sp>
          <p:nvSpPr>
            <p:cNvPr id="33" name="Oval 9"/>
            <p:cNvSpPr>
              <a:spLocks noChangeArrowheads="1"/>
            </p:cNvSpPr>
            <p:nvPr/>
          </p:nvSpPr>
          <p:spPr bwMode="auto">
            <a:xfrm>
              <a:off x="1158875" y="1709738"/>
              <a:ext cx="493713" cy="49371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sp>
          <p:nvSpPr>
            <p:cNvPr id="34" name="Freeform 16"/>
            <p:cNvSpPr>
              <a:spLocks noEditPoints="1"/>
            </p:cNvSpPr>
            <p:nvPr/>
          </p:nvSpPr>
          <p:spPr bwMode="auto">
            <a:xfrm>
              <a:off x="1282700" y="1820863"/>
              <a:ext cx="246063" cy="246062"/>
            </a:xfrm>
            <a:custGeom>
              <a:avLst/>
              <a:gdLst>
                <a:gd name="T0" fmla="*/ 64 w 77"/>
                <a:gd name="T1" fmla="*/ 63 h 77"/>
                <a:gd name="T2" fmla="*/ 51 w 77"/>
                <a:gd name="T3" fmla="*/ 52 h 77"/>
                <a:gd name="T4" fmla="*/ 54 w 77"/>
                <a:gd name="T5" fmla="*/ 50 h 77"/>
                <a:gd name="T6" fmla="*/ 60 w 77"/>
                <a:gd name="T7" fmla="*/ 0 h 77"/>
                <a:gd name="T8" fmla="*/ 63 w 77"/>
                <a:gd name="T9" fmla="*/ 0 h 77"/>
                <a:gd name="T10" fmla="*/ 68 w 77"/>
                <a:gd name="T11" fmla="*/ 5 h 77"/>
                <a:gd name="T12" fmla="*/ 67 w 77"/>
                <a:gd name="T13" fmla="*/ 6 h 77"/>
                <a:gd name="T14" fmla="*/ 61 w 77"/>
                <a:gd name="T15" fmla="*/ 14 h 77"/>
                <a:gd name="T16" fmla="*/ 63 w 77"/>
                <a:gd name="T17" fmla="*/ 16 h 77"/>
                <a:gd name="T18" fmla="*/ 71 w 77"/>
                <a:gd name="T19" fmla="*/ 9 h 77"/>
                <a:gd name="T20" fmla="*/ 75 w 77"/>
                <a:gd name="T21" fmla="*/ 11 h 77"/>
                <a:gd name="T22" fmla="*/ 76 w 77"/>
                <a:gd name="T23" fmla="*/ 14 h 77"/>
                <a:gd name="T24" fmla="*/ 77 w 77"/>
                <a:gd name="T25" fmla="*/ 17 h 77"/>
                <a:gd name="T26" fmla="*/ 60 w 77"/>
                <a:gd name="T27" fmla="*/ 34 h 77"/>
                <a:gd name="T28" fmla="*/ 55 w 77"/>
                <a:gd name="T29" fmla="*/ 37 h 77"/>
                <a:gd name="T30" fmla="*/ 73 w 77"/>
                <a:gd name="T31" fmla="*/ 55 h 77"/>
                <a:gd name="T32" fmla="*/ 73 w 77"/>
                <a:gd name="T33" fmla="*/ 72 h 77"/>
                <a:gd name="T34" fmla="*/ 73 w 77"/>
                <a:gd name="T35" fmla="*/ 72 h 77"/>
                <a:gd name="T36" fmla="*/ 56 w 77"/>
                <a:gd name="T37" fmla="*/ 72 h 77"/>
                <a:gd name="T38" fmla="*/ 20 w 77"/>
                <a:gd name="T39" fmla="*/ 73 h 77"/>
                <a:gd name="T40" fmla="*/ 4 w 77"/>
                <a:gd name="T41" fmla="*/ 72 h 77"/>
                <a:gd name="T42" fmla="*/ 2 w 77"/>
                <a:gd name="T43" fmla="*/ 69 h 77"/>
                <a:gd name="T44" fmla="*/ 4 w 77"/>
                <a:gd name="T45" fmla="*/ 56 h 77"/>
                <a:gd name="T46" fmla="*/ 17 w 77"/>
                <a:gd name="T47" fmla="*/ 29 h 77"/>
                <a:gd name="T48" fmla="*/ 9 w 77"/>
                <a:gd name="T49" fmla="*/ 25 h 77"/>
                <a:gd name="T50" fmla="*/ 3 w 77"/>
                <a:gd name="T51" fmla="*/ 7 h 77"/>
                <a:gd name="T52" fmla="*/ 8 w 77"/>
                <a:gd name="T53" fmla="*/ 2 h 77"/>
                <a:gd name="T54" fmla="*/ 26 w 77"/>
                <a:gd name="T55" fmla="*/ 7 h 77"/>
                <a:gd name="T56" fmla="*/ 30 w 77"/>
                <a:gd name="T57" fmla="*/ 16 h 77"/>
                <a:gd name="T58" fmla="*/ 43 w 77"/>
                <a:gd name="T59" fmla="*/ 18 h 77"/>
                <a:gd name="T60" fmla="*/ 43 w 77"/>
                <a:gd name="T61" fmla="*/ 17 h 77"/>
                <a:gd name="T62" fmla="*/ 48 w 77"/>
                <a:gd name="T63" fmla="*/ 5 h 77"/>
                <a:gd name="T64" fmla="*/ 51 w 77"/>
                <a:gd name="T65" fmla="*/ 41 h 77"/>
                <a:gd name="T66" fmla="*/ 42 w 77"/>
                <a:gd name="T67" fmla="*/ 50 h 77"/>
                <a:gd name="T68" fmla="*/ 65 w 77"/>
                <a:gd name="T69" fmla="*/ 70 h 77"/>
                <a:gd name="T70" fmla="*/ 69 w 77"/>
                <a:gd name="T71" fmla="*/ 68 h 77"/>
                <a:gd name="T72" fmla="*/ 69 w 77"/>
                <a:gd name="T73" fmla="*/ 59 h 77"/>
                <a:gd name="T74" fmla="*/ 51 w 77"/>
                <a:gd name="T75" fmla="*/ 41 h 77"/>
                <a:gd name="T76" fmla="*/ 28 w 77"/>
                <a:gd name="T77" fmla="*/ 32 h 77"/>
                <a:gd name="T78" fmla="*/ 25 w 77"/>
                <a:gd name="T79" fmla="*/ 20 h 77"/>
                <a:gd name="T80" fmla="*/ 23 w 77"/>
                <a:gd name="T81" fmla="*/ 12 h 77"/>
                <a:gd name="T82" fmla="*/ 9 w 77"/>
                <a:gd name="T83" fmla="*/ 8 h 77"/>
                <a:gd name="T84" fmla="*/ 13 w 77"/>
                <a:gd name="T85" fmla="*/ 22 h 77"/>
                <a:gd name="T86" fmla="*/ 21 w 77"/>
                <a:gd name="T87" fmla="*/ 24 h 77"/>
                <a:gd name="T88" fmla="*/ 59 w 77"/>
                <a:gd name="T89" fmla="*/ 6 h 77"/>
                <a:gd name="T90" fmla="*/ 52 w 77"/>
                <a:gd name="T91" fmla="*/ 9 h 77"/>
                <a:gd name="T92" fmla="*/ 48 w 77"/>
                <a:gd name="T93" fmla="*/ 17 h 77"/>
                <a:gd name="T94" fmla="*/ 48 w 77"/>
                <a:gd name="T95" fmla="*/ 18 h 77"/>
                <a:gd name="T96" fmla="*/ 48 w 77"/>
                <a:gd name="T97" fmla="*/ 19 h 77"/>
                <a:gd name="T98" fmla="*/ 8 w 77"/>
                <a:gd name="T99" fmla="*/ 61 h 77"/>
                <a:gd name="T100" fmla="*/ 7 w 77"/>
                <a:gd name="T101" fmla="*/ 66 h 77"/>
                <a:gd name="T102" fmla="*/ 10 w 77"/>
                <a:gd name="T103" fmla="*/ 70 h 77"/>
                <a:gd name="T104" fmla="*/ 36 w 77"/>
                <a:gd name="T105" fmla="*/ 48 h 77"/>
                <a:gd name="T106" fmla="*/ 49 w 77"/>
                <a:gd name="T107" fmla="*/ 35 h 77"/>
                <a:gd name="T108" fmla="*/ 55 w 77"/>
                <a:gd name="T109" fmla="*/ 29 h 77"/>
                <a:gd name="T110" fmla="*/ 58 w 77"/>
                <a:gd name="T111" fmla="*/ 28 h 77"/>
                <a:gd name="T112" fmla="*/ 60 w 77"/>
                <a:gd name="T113" fmla="*/ 28 h 77"/>
                <a:gd name="T114" fmla="*/ 68 w 77"/>
                <a:gd name="T115" fmla="*/ 25 h 77"/>
                <a:gd name="T116" fmla="*/ 67 w 77"/>
                <a:gd name="T117" fmla="*/ 21 h 77"/>
                <a:gd name="T118" fmla="*/ 61 w 77"/>
                <a:gd name="T119" fmla="*/ 21 h 77"/>
                <a:gd name="T120" fmla="*/ 56 w 77"/>
                <a:gd name="T121" fmla="*/ 18 h 77"/>
                <a:gd name="T122" fmla="*/ 54 w 77"/>
                <a:gd name="T123" fmla="*/ 13 h 77"/>
                <a:gd name="T124" fmla="*/ 59 w 77"/>
                <a:gd name="T125"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7">
                  <a:moveTo>
                    <a:pt x="64" y="60"/>
                  </a:moveTo>
                  <a:cubicBezTo>
                    <a:pt x="65" y="61"/>
                    <a:pt x="65" y="62"/>
                    <a:pt x="64" y="63"/>
                  </a:cubicBezTo>
                  <a:cubicBezTo>
                    <a:pt x="64" y="64"/>
                    <a:pt x="63" y="64"/>
                    <a:pt x="62" y="63"/>
                  </a:cubicBezTo>
                  <a:cubicBezTo>
                    <a:pt x="51" y="52"/>
                    <a:pt x="51" y="52"/>
                    <a:pt x="51" y="52"/>
                  </a:cubicBezTo>
                  <a:cubicBezTo>
                    <a:pt x="50" y="51"/>
                    <a:pt x="50" y="50"/>
                    <a:pt x="51" y="50"/>
                  </a:cubicBezTo>
                  <a:cubicBezTo>
                    <a:pt x="52" y="49"/>
                    <a:pt x="53" y="49"/>
                    <a:pt x="54" y="50"/>
                  </a:cubicBezTo>
                  <a:cubicBezTo>
                    <a:pt x="64" y="60"/>
                    <a:pt x="64" y="60"/>
                    <a:pt x="64" y="60"/>
                  </a:cubicBezTo>
                  <a:close/>
                  <a:moveTo>
                    <a:pt x="60" y="0"/>
                  </a:moveTo>
                  <a:cubicBezTo>
                    <a:pt x="60" y="0"/>
                    <a:pt x="60" y="0"/>
                    <a:pt x="60" y="0"/>
                  </a:cubicBezTo>
                  <a:cubicBezTo>
                    <a:pt x="61" y="0"/>
                    <a:pt x="62" y="0"/>
                    <a:pt x="63" y="0"/>
                  </a:cubicBezTo>
                  <a:cubicBezTo>
                    <a:pt x="64" y="0"/>
                    <a:pt x="65" y="1"/>
                    <a:pt x="66" y="1"/>
                  </a:cubicBezTo>
                  <a:cubicBezTo>
                    <a:pt x="68" y="2"/>
                    <a:pt x="68" y="4"/>
                    <a:pt x="68" y="5"/>
                  </a:cubicBezTo>
                  <a:cubicBezTo>
                    <a:pt x="68" y="5"/>
                    <a:pt x="67" y="6"/>
                    <a:pt x="67" y="6"/>
                  </a:cubicBezTo>
                  <a:cubicBezTo>
                    <a:pt x="67" y="6"/>
                    <a:pt x="67" y="6"/>
                    <a:pt x="67" y="6"/>
                  </a:cubicBezTo>
                  <a:cubicBezTo>
                    <a:pt x="65" y="8"/>
                    <a:pt x="63" y="10"/>
                    <a:pt x="61" y="13"/>
                  </a:cubicBezTo>
                  <a:cubicBezTo>
                    <a:pt x="61" y="14"/>
                    <a:pt x="61" y="14"/>
                    <a:pt x="61" y="14"/>
                  </a:cubicBezTo>
                  <a:cubicBezTo>
                    <a:pt x="61" y="15"/>
                    <a:pt x="61" y="15"/>
                    <a:pt x="61" y="15"/>
                  </a:cubicBezTo>
                  <a:cubicBezTo>
                    <a:pt x="63" y="16"/>
                    <a:pt x="63" y="16"/>
                    <a:pt x="63" y="16"/>
                  </a:cubicBezTo>
                  <a:cubicBezTo>
                    <a:pt x="64" y="16"/>
                    <a:pt x="64" y="16"/>
                    <a:pt x="64" y="16"/>
                  </a:cubicBezTo>
                  <a:cubicBezTo>
                    <a:pt x="66" y="14"/>
                    <a:pt x="68" y="12"/>
                    <a:pt x="71" y="9"/>
                  </a:cubicBezTo>
                  <a:cubicBezTo>
                    <a:pt x="72" y="8"/>
                    <a:pt x="74" y="8"/>
                    <a:pt x="75" y="9"/>
                  </a:cubicBezTo>
                  <a:cubicBezTo>
                    <a:pt x="75" y="10"/>
                    <a:pt x="75" y="10"/>
                    <a:pt x="75" y="11"/>
                  </a:cubicBezTo>
                  <a:cubicBezTo>
                    <a:pt x="76" y="12"/>
                    <a:pt x="76" y="13"/>
                    <a:pt x="76" y="14"/>
                  </a:cubicBezTo>
                  <a:cubicBezTo>
                    <a:pt x="76" y="14"/>
                    <a:pt x="76" y="14"/>
                    <a:pt x="76" y="14"/>
                  </a:cubicBezTo>
                  <a:cubicBezTo>
                    <a:pt x="76" y="14"/>
                    <a:pt x="76" y="14"/>
                    <a:pt x="76" y="14"/>
                  </a:cubicBezTo>
                  <a:cubicBezTo>
                    <a:pt x="77" y="15"/>
                    <a:pt x="77" y="16"/>
                    <a:pt x="77" y="17"/>
                  </a:cubicBezTo>
                  <a:cubicBezTo>
                    <a:pt x="77" y="22"/>
                    <a:pt x="75" y="26"/>
                    <a:pt x="72" y="29"/>
                  </a:cubicBezTo>
                  <a:cubicBezTo>
                    <a:pt x="69" y="32"/>
                    <a:pt x="64" y="34"/>
                    <a:pt x="60" y="34"/>
                  </a:cubicBezTo>
                  <a:cubicBezTo>
                    <a:pt x="59" y="34"/>
                    <a:pt x="59" y="34"/>
                    <a:pt x="59" y="34"/>
                  </a:cubicBezTo>
                  <a:cubicBezTo>
                    <a:pt x="55" y="37"/>
                    <a:pt x="55" y="37"/>
                    <a:pt x="55" y="37"/>
                  </a:cubicBezTo>
                  <a:cubicBezTo>
                    <a:pt x="73" y="55"/>
                    <a:pt x="73" y="55"/>
                    <a:pt x="73" y="55"/>
                  </a:cubicBezTo>
                  <a:cubicBezTo>
                    <a:pt x="73" y="55"/>
                    <a:pt x="73" y="55"/>
                    <a:pt x="73" y="55"/>
                  </a:cubicBezTo>
                  <a:cubicBezTo>
                    <a:pt x="76" y="58"/>
                    <a:pt x="77" y="61"/>
                    <a:pt x="77" y="64"/>
                  </a:cubicBezTo>
                  <a:cubicBezTo>
                    <a:pt x="77" y="67"/>
                    <a:pt x="76" y="70"/>
                    <a:pt x="73" y="72"/>
                  </a:cubicBezTo>
                  <a:cubicBezTo>
                    <a:pt x="73" y="72"/>
                    <a:pt x="73" y="72"/>
                    <a:pt x="73" y="72"/>
                  </a:cubicBezTo>
                  <a:cubicBezTo>
                    <a:pt x="73" y="72"/>
                    <a:pt x="73" y="72"/>
                    <a:pt x="73" y="72"/>
                  </a:cubicBezTo>
                  <a:cubicBezTo>
                    <a:pt x="71" y="74"/>
                    <a:pt x="68" y="76"/>
                    <a:pt x="65" y="76"/>
                  </a:cubicBezTo>
                  <a:cubicBezTo>
                    <a:pt x="62" y="76"/>
                    <a:pt x="58" y="74"/>
                    <a:pt x="56" y="72"/>
                  </a:cubicBezTo>
                  <a:cubicBezTo>
                    <a:pt x="38" y="54"/>
                    <a:pt x="38" y="54"/>
                    <a:pt x="38" y="54"/>
                  </a:cubicBezTo>
                  <a:cubicBezTo>
                    <a:pt x="20" y="73"/>
                    <a:pt x="20" y="73"/>
                    <a:pt x="20" y="73"/>
                  </a:cubicBezTo>
                  <a:cubicBezTo>
                    <a:pt x="16" y="76"/>
                    <a:pt x="12" y="77"/>
                    <a:pt x="8" y="75"/>
                  </a:cubicBezTo>
                  <a:cubicBezTo>
                    <a:pt x="7" y="74"/>
                    <a:pt x="5" y="74"/>
                    <a:pt x="4" y="72"/>
                  </a:cubicBezTo>
                  <a:cubicBezTo>
                    <a:pt x="4" y="72"/>
                    <a:pt x="4" y="72"/>
                    <a:pt x="4" y="72"/>
                  </a:cubicBezTo>
                  <a:cubicBezTo>
                    <a:pt x="3" y="71"/>
                    <a:pt x="2" y="70"/>
                    <a:pt x="2" y="69"/>
                  </a:cubicBezTo>
                  <a:cubicBezTo>
                    <a:pt x="0" y="65"/>
                    <a:pt x="0" y="60"/>
                    <a:pt x="4" y="57"/>
                  </a:cubicBezTo>
                  <a:cubicBezTo>
                    <a:pt x="4" y="56"/>
                    <a:pt x="4" y="56"/>
                    <a:pt x="4" y="56"/>
                  </a:cubicBezTo>
                  <a:cubicBezTo>
                    <a:pt x="24" y="36"/>
                    <a:pt x="24" y="36"/>
                    <a:pt x="24" y="36"/>
                  </a:cubicBezTo>
                  <a:cubicBezTo>
                    <a:pt x="17" y="29"/>
                    <a:pt x="17" y="29"/>
                    <a:pt x="17" y="29"/>
                  </a:cubicBezTo>
                  <a:cubicBezTo>
                    <a:pt x="10" y="27"/>
                    <a:pt x="10" y="27"/>
                    <a:pt x="10" y="27"/>
                  </a:cubicBezTo>
                  <a:cubicBezTo>
                    <a:pt x="10" y="27"/>
                    <a:pt x="9" y="26"/>
                    <a:pt x="9" y="25"/>
                  </a:cubicBezTo>
                  <a:cubicBezTo>
                    <a:pt x="2" y="10"/>
                    <a:pt x="2" y="10"/>
                    <a:pt x="2" y="10"/>
                  </a:cubicBezTo>
                  <a:cubicBezTo>
                    <a:pt x="2" y="9"/>
                    <a:pt x="2" y="8"/>
                    <a:pt x="3" y="7"/>
                  </a:cubicBezTo>
                  <a:cubicBezTo>
                    <a:pt x="5" y="4"/>
                    <a:pt x="5" y="4"/>
                    <a:pt x="5" y="4"/>
                  </a:cubicBezTo>
                  <a:cubicBezTo>
                    <a:pt x="8" y="2"/>
                    <a:pt x="8" y="2"/>
                    <a:pt x="8" y="2"/>
                  </a:cubicBezTo>
                  <a:cubicBezTo>
                    <a:pt x="9" y="1"/>
                    <a:pt x="10" y="1"/>
                    <a:pt x="11" y="1"/>
                  </a:cubicBezTo>
                  <a:cubicBezTo>
                    <a:pt x="26" y="7"/>
                    <a:pt x="26" y="7"/>
                    <a:pt x="26" y="7"/>
                  </a:cubicBezTo>
                  <a:cubicBezTo>
                    <a:pt x="27" y="8"/>
                    <a:pt x="28" y="8"/>
                    <a:pt x="28" y="9"/>
                  </a:cubicBezTo>
                  <a:cubicBezTo>
                    <a:pt x="30" y="16"/>
                    <a:pt x="30" y="16"/>
                    <a:pt x="30" y="16"/>
                  </a:cubicBezTo>
                  <a:cubicBezTo>
                    <a:pt x="37" y="23"/>
                    <a:pt x="37" y="23"/>
                    <a:pt x="37" y="23"/>
                  </a:cubicBezTo>
                  <a:cubicBezTo>
                    <a:pt x="43" y="18"/>
                    <a:pt x="43" y="18"/>
                    <a:pt x="43" y="18"/>
                  </a:cubicBezTo>
                  <a:cubicBezTo>
                    <a:pt x="43" y="18"/>
                    <a:pt x="42" y="17"/>
                    <a:pt x="42" y="17"/>
                  </a:cubicBezTo>
                  <a:cubicBezTo>
                    <a:pt x="43" y="17"/>
                    <a:pt x="43" y="17"/>
                    <a:pt x="43" y="17"/>
                  </a:cubicBezTo>
                  <a:cubicBezTo>
                    <a:pt x="43" y="12"/>
                    <a:pt x="44" y="8"/>
                    <a:pt x="48" y="5"/>
                  </a:cubicBezTo>
                  <a:cubicBezTo>
                    <a:pt x="48" y="5"/>
                    <a:pt x="48" y="5"/>
                    <a:pt x="48" y="5"/>
                  </a:cubicBezTo>
                  <a:cubicBezTo>
                    <a:pt x="51" y="2"/>
                    <a:pt x="55" y="0"/>
                    <a:pt x="60" y="0"/>
                  </a:cubicBezTo>
                  <a:close/>
                  <a:moveTo>
                    <a:pt x="51" y="41"/>
                  </a:moveTo>
                  <a:cubicBezTo>
                    <a:pt x="51" y="41"/>
                    <a:pt x="51" y="41"/>
                    <a:pt x="51" y="41"/>
                  </a:cubicBezTo>
                  <a:cubicBezTo>
                    <a:pt x="42" y="50"/>
                    <a:pt x="42" y="50"/>
                    <a:pt x="42" y="50"/>
                  </a:cubicBezTo>
                  <a:cubicBezTo>
                    <a:pt x="60" y="68"/>
                    <a:pt x="60" y="68"/>
                    <a:pt x="60" y="68"/>
                  </a:cubicBezTo>
                  <a:cubicBezTo>
                    <a:pt x="61" y="69"/>
                    <a:pt x="63" y="70"/>
                    <a:pt x="65" y="70"/>
                  </a:cubicBezTo>
                  <a:cubicBezTo>
                    <a:pt x="66" y="70"/>
                    <a:pt x="68" y="69"/>
                    <a:pt x="69" y="68"/>
                  </a:cubicBezTo>
                  <a:cubicBezTo>
                    <a:pt x="69" y="68"/>
                    <a:pt x="69" y="68"/>
                    <a:pt x="69" y="68"/>
                  </a:cubicBezTo>
                  <a:cubicBezTo>
                    <a:pt x="70" y="67"/>
                    <a:pt x="71" y="65"/>
                    <a:pt x="71" y="64"/>
                  </a:cubicBezTo>
                  <a:cubicBezTo>
                    <a:pt x="71" y="62"/>
                    <a:pt x="70" y="61"/>
                    <a:pt x="69" y="59"/>
                  </a:cubicBezTo>
                  <a:cubicBezTo>
                    <a:pt x="69" y="59"/>
                    <a:pt x="69" y="59"/>
                    <a:pt x="69" y="59"/>
                  </a:cubicBezTo>
                  <a:cubicBezTo>
                    <a:pt x="51" y="41"/>
                    <a:pt x="51" y="41"/>
                    <a:pt x="51" y="41"/>
                  </a:cubicBezTo>
                  <a:close/>
                  <a:moveTo>
                    <a:pt x="28" y="32"/>
                  </a:moveTo>
                  <a:cubicBezTo>
                    <a:pt x="28" y="32"/>
                    <a:pt x="28" y="32"/>
                    <a:pt x="28" y="32"/>
                  </a:cubicBezTo>
                  <a:cubicBezTo>
                    <a:pt x="33" y="28"/>
                    <a:pt x="33" y="28"/>
                    <a:pt x="33" y="28"/>
                  </a:cubicBezTo>
                  <a:cubicBezTo>
                    <a:pt x="25" y="20"/>
                    <a:pt x="25" y="20"/>
                    <a:pt x="25" y="20"/>
                  </a:cubicBezTo>
                  <a:cubicBezTo>
                    <a:pt x="25" y="19"/>
                    <a:pt x="24" y="19"/>
                    <a:pt x="24" y="18"/>
                  </a:cubicBezTo>
                  <a:cubicBezTo>
                    <a:pt x="23" y="12"/>
                    <a:pt x="23" y="12"/>
                    <a:pt x="23" y="12"/>
                  </a:cubicBezTo>
                  <a:cubicBezTo>
                    <a:pt x="11" y="7"/>
                    <a:pt x="11" y="7"/>
                    <a:pt x="11" y="7"/>
                  </a:cubicBezTo>
                  <a:cubicBezTo>
                    <a:pt x="9" y="8"/>
                    <a:pt x="9" y="8"/>
                    <a:pt x="9" y="8"/>
                  </a:cubicBezTo>
                  <a:cubicBezTo>
                    <a:pt x="8" y="10"/>
                    <a:pt x="8" y="10"/>
                    <a:pt x="8" y="10"/>
                  </a:cubicBezTo>
                  <a:cubicBezTo>
                    <a:pt x="13" y="22"/>
                    <a:pt x="13" y="22"/>
                    <a:pt x="13" y="22"/>
                  </a:cubicBezTo>
                  <a:cubicBezTo>
                    <a:pt x="19" y="23"/>
                    <a:pt x="19" y="23"/>
                    <a:pt x="19" y="23"/>
                  </a:cubicBezTo>
                  <a:cubicBezTo>
                    <a:pt x="20" y="24"/>
                    <a:pt x="20" y="24"/>
                    <a:pt x="21" y="24"/>
                  </a:cubicBezTo>
                  <a:cubicBezTo>
                    <a:pt x="28" y="32"/>
                    <a:pt x="28" y="32"/>
                    <a:pt x="28" y="32"/>
                  </a:cubicBezTo>
                  <a:close/>
                  <a:moveTo>
                    <a:pt x="59" y="6"/>
                  </a:moveTo>
                  <a:cubicBezTo>
                    <a:pt x="59" y="6"/>
                    <a:pt x="59" y="6"/>
                    <a:pt x="59" y="6"/>
                  </a:cubicBezTo>
                  <a:cubicBezTo>
                    <a:pt x="56" y="6"/>
                    <a:pt x="54" y="7"/>
                    <a:pt x="52" y="9"/>
                  </a:cubicBezTo>
                  <a:cubicBezTo>
                    <a:pt x="52" y="9"/>
                    <a:pt x="52" y="9"/>
                    <a:pt x="52" y="9"/>
                  </a:cubicBezTo>
                  <a:cubicBezTo>
                    <a:pt x="50" y="11"/>
                    <a:pt x="48" y="14"/>
                    <a:pt x="48" y="17"/>
                  </a:cubicBezTo>
                  <a:cubicBezTo>
                    <a:pt x="48" y="17"/>
                    <a:pt x="48" y="17"/>
                    <a:pt x="48" y="17"/>
                  </a:cubicBezTo>
                  <a:cubicBezTo>
                    <a:pt x="48" y="17"/>
                    <a:pt x="48" y="18"/>
                    <a:pt x="48" y="18"/>
                  </a:cubicBezTo>
                  <a:cubicBezTo>
                    <a:pt x="48" y="18"/>
                    <a:pt x="48" y="18"/>
                    <a:pt x="48" y="18"/>
                  </a:cubicBezTo>
                  <a:cubicBezTo>
                    <a:pt x="48" y="19"/>
                    <a:pt x="48" y="19"/>
                    <a:pt x="48" y="19"/>
                  </a:cubicBezTo>
                  <a:cubicBezTo>
                    <a:pt x="49" y="19"/>
                    <a:pt x="48" y="20"/>
                    <a:pt x="48" y="21"/>
                  </a:cubicBezTo>
                  <a:cubicBezTo>
                    <a:pt x="8" y="61"/>
                    <a:pt x="8" y="61"/>
                    <a:pt x="8" y="61"/>
                  </a:cubicBezTo>
                  <a:cubicBezTo>
                    <a:pt x="8" y="61"/>
                    <a:pt x="8" y="61"/>
                    <a:pt x="8" y="61"/>
                  </a:cubicBezTo>
                  <a:cubicBezTo>
                    <a:pt x="6" y="62"/>
                    <a:pt x="6" y="65"/>
                    <a:pt x="7" y="66"/>
                  </a:cubicBezTo>
                  <a:cubicBezTo>
                    <a:pt x="7" y="67"/>
                    <a:pt x="8" y="68"/>
                    <a:pt x="8" y="68"/>
                  </a:cubicBezTo>
                  <a:cubicBezTo>
                    <a:pt x="9" y="69"/>
                    <a:pt x="10" y="69"/>
                    <a:pt x="10" y="70"/>
                  </a:cubicBezTo>
                  <a:cubicBezTo>
                    <a:pt x="12" y="70"/>
                    <a:pt x="14" y="70"/>
                    <a:pt x="16" y="68"/>
                  </a:cubicBezTo>
                  <a:cubicBezTo>
                    <a:pt x="36" y="48"/>
                    <a:pt x="36" y="48"/>
                    <a:pt x="36" y="48"/>
                  </a:cubicBezTo>
                  <a:cubicBezTo>
                    <a:pt x="36" y="48"/>
                    <a:pt x="36" y="48"/>
                    <a:pt x="36" y="48"/>
                  </a:cubicBezTo>
                  <a:cubicBezTo>
                    <a:pt x="49" y="35"/>
                    <a:pt x="49" y="35"/>
                    <a:pt x="49" y="35"/>
                  </a:cubicBezTo>
                  <a:cubicBezTo>
                    <a:pt x="49" y="35"/>
                    <a:pt x="49" y="35"/>
                    <a:pt x="49" y="35"/>
                  </a:cubicBezTo>
                  <a:cubicBezTo>
                    <a:pt x="55" y="29"/>
                    <a:pt x="55" y="29"/>
                    <a:pt x="55" y="29"/>
                  </a:cubicBezTo>
                  <a:cubicBezTo>
                    <a:pt x="55" y="29"/>
                    <a:pt x="55" y="29"/>
                    <a:pt x="55" y="29"/>
                  </a:cubicBezTo>
                  <a:cubicBezTo>
                    <a:pt x="56" y="28"/>
                    <a:pt x="57" y="28"/>
                    <a:pt x="58" y="28"/>
                  </a:cubicBezTo>
                  <a:cubicBezTo>
                    <a:pt x="58" y="28"/>
                    <a:pt x="58" y="28"/>
                    <a:pt x="59" y="28"/>
                  </a:cubicBezTo>
                  <a:cubicBezTo>
                    <a:pt x="59" y="28"/>
                    <a:pt x="59" y="28"/>
                    <a:pt x="60" y="28"/>
                  </a:cubicBezTo>
                  <a:cubicBezTo>
                    <a:pt x="63" y="28"/>
                    <a:pt x="66" y="27"/>
                    <a:pt x="68" y="25"/>
                  </a:cubicBezTo>
                  <a:cubicBezTo>
                    <a:pt x="68" y="25"/>
                    <a:pt x="68" y="25"/>
                    <a:pt x="68" y="25"/>
                  </a:cubicBezTo>
                  <a:cubicBezTo>
                    <a:pt x="69" y="23"/>
                    <a:pt x="71" y="20"/>
                    <a:pt x="71" y="17"/>
                  </a:cubicBezTo>
                  <a:cubicBezTo>
                    <a:pt x="70" y="19"/>
                    <a:pt x="68" y="20"/>
                    <a:pt x="67" y="21"/>
                  </a:cubicBezTo>
                  <a:cubicBezTo>
                    <a:pt x="66" y="22"/>
                    <a:pt x="65" y="22"/>
                    <a:pt x="64" y="22"/>
                  </a:cubicBezTo>
                  <a:cubicBezTo>
                    <a:pt x="61" y="21"/>
                    <a:pt x="61" y="21"/>
                    <a:pt x="61" y="21"/>
                  </a:cubicBezTo>
                  <a:cubicBezTo>
                    <a:pt x="58" y="21"/>
                    <a:pt x="58" y="21"/>
                    <a:pt x="58" y="21"/>
                  </a:cubicBezTo>
                  <a:cubicBezTo>
                    <a:pt x="57" y="20"/>
                    <a:pt x="56" y="20"/>
                    <a:pt x="56" y="18"/>
                  </a:cubicBezTo>
                  <a:cubicBezTo>
                    <a:pt x="55" y="15"/>
                    <a:pt x="55" y="15"/>
                    <a:pt x="55" y="15"/>
                  </a:cubicBezTo>
                  <a:cubicBezTo>
                    <a:pt x="54" y="13"/>
                    <a:pt x="54" y="13"/>
                    <a:pt x="54" y="13"/>
                  </a:cubicBezTo>
                  <a:cubicBezTo>
                    <a:pt x="54" y="12"/>
                    <a:pt x="54" y="10"/>
                    <a:pt x="55" y="10"/>
                  </a:cubicBezTo>
                  <a:cubicBezTo>
                    <a:pt x="57" y="8"/>
                    <a:pt x="58" y="7"/>
                    <a:pt x="59"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75000"/>
                    <a:lumOff val="25000"/>
                  </a:schemeClr>
                </a:solidFill>
                <a:cs typeface="+mn-ea"/>
                <a:sym typeface="+mn-lt"/>
              </a:endParaRPr>
            </a:p>
          </p:txBody>
        </p:sp>
      </p:grpSp>
      <p:sp>
        <p:nvSpPr>
          <p:cNvPr id="35" name="文本框 34"/>
          <p:cNvSpPr txBox="1"/>
          <p:nvPr/>
        </p:nvSpPr>
        <p:spPr>
          <a:xfrm>
            <a:off x="1491184" y="2669549"/>
            <a:ext cx="2656115" cy="1077218"/>
          </a:xfrm>
          <a:prstGeom prst="rect">
            <a:avLst/>
          </a:prstGeom>
          <a:noFill/>
        </p:spPr>
        <p:txBody>
          <a:bodyPr wrap="square" rtlCol="0">
            <a:spAutoFit/>
          </a:bodyPr>
          <a:lstStyle/>
          <a:p>
            <a:r>
              <a:rPr lang="zh-CN" altLang="en-US" sz="3200" dirty="0">
                <a:solidFill>
                  <a:srgbClr val="C00000"/>
                </a:solidFill>
                <a:cs typeface="+mn-ea"/>
                <a:sym typeface="+mn-lt"/>
              </a:rPr>
              <a:t>第四次</a:t>
            </a:r>
            <a:endParaRPr lang="en-US" altLang="zh-CN" sz="3200" dirty="0">
              <a:solidFill>
                <a:srgbClr val="C00000"/>
              </a:solidFill>
              <a:cs typeface="+mn-ea"/>
              <a:sym typeface="+mn-lt"/>
            </a:endParaRPr>
          </a:p>
          <a:p>
            <a:r>
              <a:rPr lang="zh-CN" altLang="en-US" sz="3200" dirty="0">
                <a:solidFill>
                  <a:srgbClr val="C00000"/>
                </a:solidFill>
                <a:cs typeface="+mn-ea"/>
                <a:sym typeface="+mn-lt"/>
              </a:rPr>
              <a:t>反围剿</a:t>
            </a:r>
          </a:p>
        </p:txBody>
      </p:sp>
      <p:sp>
        <p:nvSpPr>
          <p:cNvPr id="36" name="文本框 35"/>
          <p:cNvSpPr txBox="1"/>
          <p:nvPr/>
        </p:nvSpPr>
        <p:spPr>
          <a:xfrm>
            <a:off x="4017208" y="3903401"/>
            <a:ext cx="2656115" cy="1077218"/>
          </a:xfrm>
          <a:prstGeom prst="rect">
            <a:avLst/>
          </a:prstGeom>
          <a:noFill/>
        </p:spPr>
        <p:txBody>
          <a:bodyPr wrap="square" rtlCol="0">
            <a:spAutoFit/>
          </a:bodyPr>
          <a:lstStyle/>
          <a:p>
            <a:r>
              <a:rPr lang="zh-CN" altLang="en-US" sz="3200" dirty="0">
                <a:solidFill>
                  <a:srgbClr val="C00000"/>
                </a:solidFill>
                <a:cs typeface="+mn-ea"/>
                <a:sym typeface="+mn-lt"/>
              </a:rPr>
              <a:t>第五次</a:t>
            </a:r>
            <a:endParaRPr lang="en-US" altLang="zh-CN" sz="3200" dirty="0">
              <a:solidFill>
                <a:srgbClr val="C00000"/>
              </a:solidFill>
              <a:cs typeface="+mn-ea"/>
              <a:sym typeface="+mn-lt"/>
            </a:endParaRPr>
          </a:p>
          <a:p>
            <a:r>
              <a:rPr lang="zh-CN" altLang="en-US" sz="3200" dirty="0">
                <a:solidFill>
                  <a:srgbClr val="C00000"/>
                </a:solidFill>
                <a:cs typeface="+mn-ea"/>
                <a:sym typeface="+mn-lt"/>
              </a:rPr>
              <a:t>反围剿</a:t>
            </a:r>
          </a:p>
        </p:txBody>
      </p:sp>
      <p:sp>
        <p:nvSpPr>
          <p:cNvPr id="37" name="文本框 36"/>
          <p:cNvSpPr txBox="1"/>
          <p:nvPr/>
        </p:nvSpPr>
        <p:spPr>
          <a:xfrm>
            <a:off x="3666709" y="2166514"/>
            <a:ext cx="2299635" cy="1477328"/>
          </a:xfrm>
          <a:prstGeom prst="rect">
            <a:avLst/>
          </a:prstGeom>
          <a:noFill/>
        </p:spPr>
        <p:txBody>
          <a:bodyPr wrap="square" rtlCol="0">
            <a:spAutoFit/>
          </a:bodyPr>
          <a:lstStyle/>
          <a:p>
            <a:r>
              <a:rPr lang="zh-CN" altLang="en-US" dirty="0">
                <a:cs typeface="+mn-ea"/>
                <a:sym typeface="+mn-lt"/>
              </a:rPr>
              <a:t>第一次反“围剿”为第二次国内革命战争时期</a:t>
            </a:r>
            <a:r>
              <a:rPr lang="en-US" altLang="zh-CN" dirty="0">
                <a:cs typeface="+mn-ea"/>
                <a:sym typeface="+mn-lt"/>
              </a:rPr>
              <a:t>,</a:t>
            </a:r>
            <a:r>
              <a:rPr lang="zh-CN" altLang="en-US" dirty="0">
                <a:cs typeface="+mn-ea"/>
                <a:sym typeface="+mn-lt"/>
              </a:rPr>
              <a:t>中央革命根据地军民粉碎国民党军队进攻的战役。</a:t>
            </a:r>
          </a:p>
        </p:txBody>
      </p:sp>
      <p:sp>
        <p:nvSpPr>
          <p:cNvPr id="38" name="文本框 37"/>
          <p:cNvSpPr txBox="1"/>
          <p:nvPr/>
        </p:nvSpPr>
        <p:spPr>
          <a:xfrm>
            <a:off x="1155547" y="4196293"/>
            <a:ext cx="2299635" cy="1754326"/>
          </a:xfrm>
          <a:prstGeom prst="rect">
            <a:avLst/>
          </a:prstGeom>
          <a:noFill/>
        </p:spPr>
        <p:txBody>
          <a:bodyPr wrap="square" rtlCol="0">
            <a:spAutoFit/>
          </a:bodyPr>
          <a:lstStyle/>
          <a:p>
            <a:r>
              <a:rPr lang="zh-CN" altLang="en-US" dirty="0">
                <a:cs typeface="+mn-ea"/>
                <a:sym typeface="+mn-lt"/>
              </a:rPr>
              <a:t>第二次反围剿是指第二次国内革命战争时期，于</a:t>
            </a:r>
            <a:r>
              <a:rPr lang="en-US" altLang="zh-CN" dirty="0">
                <a:cs typeface="+mn-ea"/>
                <a:sym typeface="+mn-lt"/>
              </a:rPr>
              <a:t>1931</a:t>
            </a:r>
            <a:r>
              <a:rPr lang="zh-CN" altLang="en-US" dirty="0">
                <a:cs typeface="+mn-ea"/>
                <a:sym typeface="+mn-lt"/>
              </a:rPr>
              <a:t>年</a:t>
            </a:r>
            <a:r>
              <a:rPr lang="en-US" altLang="zh-CN" dirty="0">
                <a:cs typeface="+mn-ea"/>
                <a:sym typeface="+mn-lt"/>
              </a:rPr>
              <a:t>4</a:t>
            </a:r>
            <a:r>
              <a:rPr lang="zh-CN" altLang="en-US" dirty="0">
                <a:cs typeface="+mn-ea"/>
                <a:sym typeface="+mn-lt"/>
              </a:rPr>
              <a:t>月发动的第二次“围剿”。最终红军反“围剿”成功。</a:t>
            </a:r>
          </a:p>
        </p:txBody>
      </p:sp>
      <p:pic>
        <p:nvPicPr>
          <p:cNvPr id="39" name="图片 38"/>
          <p:cNvPicPr>
            <a:picLocks noChangeAspect="1"/>
          </p:cNvPicPr>
          <p:nvPr/>
        </p:nvPicPr>
        <p:blipFill>
          <a:blip r:embed="rId2" cstate="screen"/>
          <a:stretch>
            <a:fillRect/>
          </a:stretch>
        </p:blipFill>
        <p:spPr>
          <a:xfrm>
            <a:off x="7703174" y="1571584"/>
            <a:ext cx="4302640" cy="3475975"/>
          </a:xfrm>
          <a:prstGeom prst="roundRect">
            <a:avLst>
              <a:gd name="adj" fmla="val 50000"/>
            </a:avLst>
          </a:prstGeom>
          <a:noFill/>
          <a:ln w="9525">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45"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ppt_w</p:attrName>
                                        </p:attrNameLst>
                                      </p:cBhvr>
                                      <p:tavLst>
                                        <p:tav tm="0" fmla="#ppt_w*sin(2.5*pi*$)">
                                          <p:val>
                                            <p:fltVal val="0"/>
                                          </p:val>
                                        </p:tav>
                                        <p:tav tm="100000">
                                          <p:val>
                                            <p:fltVal val="1"/>
                                          </p:val>
                                        </p:tav>
                                      </p:tavLst>
                                    </p:anim>
                                    <p:anim calcmode="lin" valueType="num">
                                      <p:cBhvr>
                                        <p:cTn id="17" dur="500" fill="hold"/>
                                        <p:tgtEl>
                                          <p:spTgt spid="32"/>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500"/>
                                        <p:tgtEl>
                                          <p:spTgt spid="3"/>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p:tgtEl>
                                          <p:spTgt spid="35"/>
                                        </p:tgtEl>
                                        <p:attrNameLst>
                                          <p:attrName>ppt_y</p:attrName>
                                        </p:attrNameLst>
                                      </p:cBhvr>
                                      <p:tavLst>
                                        <p:tav tm="0">
                                          <p:val>
                                            <p:strVal val="#ppt_y+#ppt_h*1.125000"/>
                                          </p:val>
                                        </p:tav>
                                        <p:tav tm="100000">
                                          <p:val>
                                            <p:strVal val="#ppt_y"/>
                                          </p:val>
                                        </p:tav>
                                      </p:tavLst>
                                    </p:anim>
                                    <p:animEffect transition="in" filter="wipe(up)">
                                      <p:cBhvr>
                                        <p:cTn id="26" dur="500"/>
                                        <p:tgtEl>
                                          <p:spTgt spid="3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3000"/>
                            </p:stCondLst>
                            <p:childTnLst>
                              <p:par>
                                <p:cTn id="32" presetID="45"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ppt_w</p:attrName>
                                        </p:attrNameLst>
                                      </p:cBhvr>
                                      <p:tavLst>
                                        <p:tav tm="0" fmla="#ppt_w*sin(2.5*pi*$)">
                                          <p:val>
                                            <p:fltVal val="0"/>
                                          </p:val>
                                        </p:tav>
                                        <p:tav tm="100000">
                                          <p:val>
                                            <p:fltVal val="1"/>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21" presetClass="entr" presetSubtype="1"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500"/>
                                        <p:tgtEl>
                                          <p:spTgt spid="4"/>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p:tgtEl>
                                          <p:spTgt spid="36"/>
                                        </p:tgtEl>
                                        <p:attrNameLst>
                                          <p:attrName>ppt_y</p:attrName>
                                        </p:attrNameLst>
                                      </p:cBhvr>
                                      <p:tavLst>
                                        <p:tav tm="0">
                                          <p:val>
                                            <p:strVal val="#ppt_y+#ppt_h*1.125000"/>
                                          </p:val>
                                        </p:tav>
                                        <p:tav tm="100000">
                                          <p:val>
                                            <p:strVal val="#ppt_y"/>
                                          </p:val>
                                        </p:tav>
                                      </p:tavLst>
                                    </p:anim>
                                    <p:animEffect transition="in" filter="wipe(up)">
                                      <p:cBhvr>
                                        <p:cTn id="45" dur="500"/>
                                        <p:tgtEl>
                                          <p:spTgt spid="36"/>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childTnLst>
                          </p:cTn>
                        </p:par>
                        <p:par>
                          <p:cTn id="50" fill="hold">
                            <p:stCondLst>
                              <p:cond delay="5000"/>
                            </p:stCondLst>
                            <p:childTnLst>
                              <p:par>
                                <p:cTn id="51" presetID="14" presetClass="entr" presetSubtype="10"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26"/>
          <p:cNvCxnSpPr/>
          <p:nvPr/>
        </p:nvCxnSpPr>
        <p:spPr>
          <a:xfrm rot="16200000" flipH="1">
            <a:off x="3686016" y="2368437"/>
            <a:ext cx="1763355" cy="8809"/>
          </a:xfrm>
          <a:prstGeom prst="line">
            <a:avLst/>
          </a:prstGeom>
          <a:noFill/>
          <a:ln w="6350" cap="flat" cmpd="sng" algn="ctr">
            <a:solidFill>
              <a:sysClr val="window" lastClr="FFFFFF">
                <a:lumMod val="75000"/>
              </a:sysClr>
            </a:solidFill>
            <a:prstDash val="solid"/>
            <a:miter lim="800000"/>
          </a:ln>
          <a:effectLst/>
        </p:spPr>
      </p:cxnSp>
      <p:cxnSp>
        <p:nvCxnSpPr>
          <p:cNvPr id="11" name="Straight Connector 38"/>
          <p:cNvCxnSpPr/>
          <p:nvPr/>
        </p:nvCxnSpPr>
        <p:spPr>
          <a:xfrm rot="16200000" flipH="1">
            <a:off x="6757850" y="2368437"/>
            <a:ext cx="1763355" cy="8809"/>
          </a:xfrm>
          <a:prstGeom prst="line">
            <a:avLst/>
          </a:prstGeom>
          <a:noFill/>
          <a:ln w="6350" cap="flat" cmpd="sng" algn="ctr">
            <a:solidFill>
              <a:sysClr val="window" lastClr="FFFFFF">
                <a:lumMod val="75000"/>
              </a:sysClr>
            </a:solidFill>
            <a:prstDash val="solid"/>
            <a:miter lim="800000"/>
          </a:ln>
          <a:effectLst/>
        </p:spPr>
      </p:cxnSp>
      <p:cxnSp>
        <p:nvCxnSpPr>
          <p:cNvPr id="14" name="Straight Connector 34"/>
          <p:cNvCxnSpPr/>
          <p:nvPr/>
        </p:nvCxnSpPr>
        <p:spPr>
          <a:xfrm rot="5400000">
            <a:off x="5599934" y="2789379"/>
            <a:ext cx="928694" cy="1588"/>
          </a:xfrm>
          <a:prstGeom prst="line">
            <a:avLst/>
          </a:prstGeom>
          <a:noFill/>
          <a:ln w="6350" cap="flat" cmpd="sng" algn="ctr">
            <a:solidFill>
              <a:sysClr val="window" lastClr="FFFFFF">
                <a:lumMod val="75000"/>
              </a:sysClr>
            </a:solidFill>
            <a:prstDash val="solid"/>
            <a:miter lim="800000"/>
          </a:ln>
          <a:effectLst/>
        </p:spPr>
      </p:cxnSp>
      <p:sp>
        <p:nvSpPr>
          <p:cNvPr id="40" name="文本框 39"/>
          <p:cNvSpPr txBox="1"/>
          <p:nvPr/>
        </p:nvSpPr>
        <p:spPr>
          <a:xfrm>
            <a:off x="4005982" y="1234983"/>
            <a:ext cx="738160" cy="2062103"/>
          </a:xfrm>
          <a:prstGeom prst="rect">
            <a:avLst/>
          </a:prstGeom>
          <a:noFill/>
        </p:spPr>
        <p:txBody>
          <a:bodyPr wrap="square" rtlCol="0">
            <a:spAutoFit/>
          </a:bodyPr>
          <a:lstStyle/>
          <a:p>
            <a:r>
              <a:rPr lang="zh-CN" altLang="en-US" sz="3200" dirty="0">
                <a:solidFill>
                  <a:srgbClr val="C00000"/>
                </a:solidFill>
                <a:cs typeface="+mn-ea"/>
                <a:sym typeface="+mn-lt"/>
              </a:rPr>
              <a:t>长征之路</a:t>
            </a:r>
          </a:p>
        </p:txBody>
      </p:sp>
      <p:sp>
        <p:nvSpPr>
          <p:cNvPr id="41" name="文本框 40"/>
          <p:cNvSpPr txBox="1"/>
          <p:nvPr/>
        </p:nvSpPr>
        <p:spPr>
          <a:xfrm>
            <a:off x="1003147" y="3770521"/>
            <a:ext cx="10630053" cy="1754326"/>
          </a:xfrm>
          <a:prstGeom prst="rect">
            <a:avLst/>
          </a:prstGeom>
          <a:noFill/>
        </p:spPr>
        <p:txBody>
          <a:bodyPr wrap="square" rtlCol="0">
            <a:spAutoFit/>
          </a:bodyPr>
          <a:lstStyle/>
          <a:p>
            <a:r>
              <a:rPr lang="zh-CN" altLang="en-US" dirty="0">
                <a:cs typeface="+mn-ea"/>
                <a:sym typeface="+mn-lt"/>
              </a:rPr>
              <a:t>在长征的历史上，过广西的这一段虽然短暂，但却是极为重要的关键一段。在桂北，中央红军首先进行了长征以来的第一场大战</a:t>
            </a:r>
            <a:r>
              <a:rPr lang="en-US" altLang="zh-CN" dirty="0">
                <a:cs typeface="+mn-ea"/>
                <a:sym typeface="+mn-lt"/>
              </a:rPr>
              <a:t>-</a:t>
            </a:r>
            <a:r>
              <a:rPr lang="zh-CN" altLang="en-US" dirty="0">
                <a:cs typeface="+mn-ea"/>
                <a:sym typeface="+mn-lt"/>
              </a:rPr>
              <a:t>湘江战役， 冲破了敌人精心设置的第 四道封锁线，渡过了湘江， 彻底粉碎了敌人妄图全歼中央红军于湘江以东的阴谋，赢得了战略上的胜利，为中国共产党历史上发生的第次伟大转 折提供了契机</a:t>
            </a:r>
            <a:r>
              <a:rPr lang="en-US" altLang="zh-CN" dirty="0">
                <a:cs typeface="+mn-ea"/>
                <a:sym typeface="+mn-lt"/>
              </a:rPr>
              <a:t>; </a:t>
            </a:r>
            <a:r>
              <a:rPr lang="zh-CN" altLang="en-US" dirty="0">
                <a:cs typeface="+mn-ea"/>
                <a:sym typeface="+mn-lt"/>
              </a:rPr>
              <a:t>其次在湘江战役中的被动挨打和惨重损失，彻底暴露了王明“左”倾冒险主义错误路线的严重危害，引发了党的高层领导和广大红军将士对第五次反“围剿”以来军事路线和军事指挥的深刻反思</a:t>
            </a:r>
            <a:r>
              <a:rPr lang="en-US" altLang="zh-CN" dirty="0">
                <a:cs typeface="+mn-ea"/>
                <a:sym typeface="+mn-lt"/>
              </a:rPr>
              <a:t>; </a:t>
            </a:r>
          </a:p>
        </p:txBody>
      </p:sp>
      <p:sp>
        <p:nvSpPr>
          <p:cNvPr id="42" name="文本框 41"/>
          <p:cNvSpPr txBox="1"/>
          <p:nvPr/>
        </p:nvSpPr>
        <p:spPr>
          <a:xfrm>
            <a:off x="5445043" y="1234983"/>
            <a:ext cx="738160" cy="2062103"/>
          </a:xfrm>
          <a:prstGeom prst="rect">
            <a:avLst/>
          </a:prstGeom>
          <a:noFill/>
        </p:spPr>
        <p:txBody>
          <a:bodyPr wrap="square" rtlCol="0">
            <a:spAutoFit/>
          </a:bodyPr>
          <a:lstStyle/>
          <a:p>
            <a:r>
              <a:rPr lang="zh-CN" altLang="en-US" sz="3200" dirty="0">
                <a:solidFill>
                  <a:srgbClr val="C00000"/>
                </a:solidFill>
                <a:cs typeface="+mn-ea"/>
                <a:sym typeface="+mn-lt"/>
              </a:rPr>
              <a:t>血战湘江</a:t>
            </a:r>
          </a:p>
        </p:txBody>
      </p:sp>
      <p:sp>
        <p:nvSpPr>
          <p:cNvPr id="43" name="文本框 42"/>
          <p:cNvSpPr txBox="1"/>
          <p:nvPr/>
        </p:nvSpPr>
        <p:spPr>
          <a:xfrm>
            <a:off x="6845333" y="1234983"/>
            <a:ext cx="738160" cy="2062103"/>
          </a:xfrm>
          <a:prstGeom prst="rect">
            <a:avLst/>
          </a:prstGeom>
          <a:noFill/>
        </p:spPr>
        <p:txBody>
          <a:bodyPr wrap="square" rtlCol="0">
            <a:spAutoFit/>
          </a:bodyPr>
          <a:lstStyle/>
          <a:p>
            <a:r>
              <a:rPr lang="zh-CN" altLang="en-US" sz="3200" dirty="0">
                <a:solidFill>
                  <a:srgbClr val="C00000"/>
                </a:solidFill>
                <a:cs typeface="+mn-ea"/>
                <a:sym typeface="+mn-lt"/>
              </a:rPr>
              <a:t>四渡赤水</a:t>
            </a:r>
          </a:p>
        </p:txBody>
      </p:sp>
      <p:grpSp>
        <p:nvGrpSpPr>
          <p:cNvPr id="20" name="组合 19"/>
          <p:cNvGrpSpPr/>
          <p:nvPr/>
        </p:nvGrpSpPr>
        <p:grpSpPr>
          <a:xfrm>
            <a:off x="4081582" y="3297086"/>
            <a:ext cx="3562350" cy="0"/>
            <a:chOff x="4000500" y="1809750"/>
            <a:chExt cx="3562350" cy="0"/>
          </a:xfrm>
        </p:grpSpPr>
        <p:cxnSp>
          <p:nvCxnSpPr>
            <p:cNvPr id="21" name="直接连接符 20"/>
            <p:cNvCxnSpPr/>
            <p:nvPr/>
          </p:nvCxnSpPr>
          <p:spPr>
            <a:xfrm>
              <a:off x="4000500" y="1809750"/>
              <a:ext cx="3562350"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114925" y="1809750"/>
              <a:ext cx="1333500" cy="0"/>
            </a:xfrm>
            <a:prstGeom prst="line">
              <a:avLst/>
            </a:prstGeom>
            <a:ln w="127000">
              <a:solidFill>
                <a:srgbClr val="FF5050"/>
              </a:solidFill>
            </a:ln>
          </p:spPr>
          <p:style>
            <a:lnRef idx="1">
              <a:schemeClr val="accent1"/>
            </a:lnRef>
            <a:fillRef idx="0">
              <a:schemeClr val="accent1"/>
            </a:fillRef>
            <a:effectRef idx="0">
              <a:schemeClr val="accent1"/>
            </a:effectRef>
            <a:fontRef idx="minor">
              <a:schemeClr val="tx1"/>
            </a:fontRef>
          </p:style>
        </p:cxnSp>
      </p:grpSp>
      <p:pic>
        <p:nvPicPr>
          <p:cNvPr id="23" name="图片 22"/>
          <p:cNvPicPr>
            <a:picLocks noChangeAspect="1"/>
          </p:cNvPicPr>
          <p:nvPr/>
        </p:nvPicPr>
        <p:blipFill>
          <a:blip r:embed="rId2" cstate="screen">
            <a:clrChange>
              <a:clrFrom>
                <a:srgbClr val="F5F5F5"/>
              </a:clrFrom>
              <a:clrTo>
                <a:srgbClr val="F5F5F5">
                  <a:alpha val="0"/>
                </a:srgbClr>
              </a:clrTo>
            </a:clrChange>
          </a:blip>
          <a:stretch>
            <a:fillRect/>
          </a:stretch>
        </p:blipFill>
        <p:spPr>
          <a:xfrm>
            <a:off x="1176002" y="1546045"/>
            <a:ext cx="2479529" cy="1751041"/>
          </a:xfrm>
          <a:prstGeom prst="rect">
            <a:avLst/>
          </a:prstGeom>
        </p:spPr>
      </p:pic>
      <p:pic>
        <p:nvPicPr>
          <p:cNvPr id="24" name="图片 23"/>
          <p:cNvPicPr>
            <a:picLocks noChangeAspect="1"/>
          </p:cNvPicPr>
          <p:nvPr/>
        </p:nvPicPr>
        <p:blipFill>
          <a:blip r:embed="rId2" cstate="screen">
            <a:clrChange>
              <a:clrFrom>
                <a:srgbClr val="F5F5F5"/>
              </a:clrFrom>
              <a:clrTo>
                <a:srgbClr val="F5F5F5">
                  <a:alpha val="0"/>
                </a:srgbClr>
              </a:clrTo>
            </a:clrChange>
          </a:blip>
          <a:stretch>
            <a:fillRect/>
          </a:stretch>
        </p:blipFill>
        <p:spPr>
          <a:xfrm flipH="1">
            <a:off x="7959758" y="1567328"/>
            <a:ext cx="2479529" cy="17510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p:tgtEl>
                                          <p:spTgt spid="40"/>
                                        </p:tgtEl>
                                        <p:attrNameLst>
                                          <p:attrName>ppt_y</p:attrName>
                                        </p:attrNameLst>
                                      </p:cBhvr>
                                      <p:tavLst>
                                        <p:tav tm="0">
                                          <p:val>
                                            <p:strVal val="#ppt_y+#ppt_h*1.125000"/>
                                          </p:val>
                                        </p:tav>
                                        <p:tav tm="100000">
                                          <p:val>
                                            <p:strVal val="#ppt_y"/>
                                          </p:val>
                                        </p:tav>
                                      </p:tavLst>
                                    </p:anim>
                                    <p:animEffect transition="in" filter="wipe(up)">
                                      <p:cBhvr>
                                        <p:cTn id="20" dur="500"/>
                                        <p:tgtEl>
                                          <p:spTgt spid="40"/>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p:tgtEl>
                                          <p:spTgt spid="42"/>
                                        </p:tgtEl>
                                        <p:attrNameLst>
                                          <p:attrName>ppt_y</p:attrName>
                                        </p:attrNameLst>
                                      </p:cBhvr>
                                      <p:tavLst>
                                        <p:tav tm="0">
                                          <p:val>
                                            <p:strVal val="#ppt_y+#ppt_h*1.125000"/>
                                          </p:val>
                                        </p:tav>
                                        <p:tav tm="100000">
                                          <p:val>
                                            <p:strVal val="#ppt_y"/>
                                          </p:val>
                                        </p:tav>
                                      </p:tavLst>
                                    </p:anim>
                                    <p:animEffect transition="in" filter="wipe(up)">
                                      <p:cBhvr>
                                        <p:cTn id="29" dur="500"/>
                                        <p:tgtEl>
                                          <p:spTgt spid="42"/>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3500"/>
                            </p:stCondLst>
                            <p:childTnLst>
                              <p:par>
                                <p:cTn id="35" presetID="1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ppt_y</p:attrName>
                                        </p:attrNameLst>
                                      </p:cBhvr>
                                      <p:tavLst>
                                        <p:tav tm="0">
                                          <p:val>
                                            <p:strVal val="#ppt_y+#ppt_h*1.125000"/>
                                          </p:val>
                                        </p:tav>
                                        <p:tav tm="100000">
                                          <p:val>
                                            <p:strVal val="#ppt_y"/>
                                          </p:val>
                                        </p:tav>
                                      </p:tavLst>
                                    </p:anim>
                                    <p:animEffect transition="in" filter="wipe(up)">
                                      <p:cBhvr>
                                        <p:cTn id="38" dur="500"/>
                                        <p:tgtEl>
                                          <p:spTgt spid="43"/>
                                        </p:tgtEl>
                                      </p:cBhvr>
                                    </p:animEffect>
                                  </p:childTnLst>
                                </p:cTn>
                              </p:par>
                            </p:childTnLst>
                          </p:cTn>
                        </p:par>
                        <p:par>
                          <p:cTn id="39" fill="hold">
                            <p:stCondLst>
                              <p:cond delay="4000"/>
                            </p:stCondLst>
                            <p:childTnLst>
                              <p:par>
                                <p:cTn id="40" presetID="16" presetClass="entr" presetSubtype="37"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outVertical)">
                                      <p:cBhvr>
                                        <p:cTn id="42" dur="500"/>
                                        <p:tgtEl>
                                          <p:spTgt spid="20"/>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cstate="screen"/>
          <a:stretch>
            <a:fillRect/>
          </a:stretch>
        </p:blipFill>
        <p:spPr>
          <a:xfrm>
            <a:off x="1036430" y="1806589"/>
            <a:ext cx="3329347" cy="3892366"/>
          </a:xfrm>
          <a:prstGeom prst="rect">
            <a:avLst/>
          </a:prstGeom>
          <a:ln>
            <a:noFill/>
          </a:ln>
          <a:effectLst>
            <a:outerShdw blurRad="292100" dist="139700" dir="2700000" algn="tl" rotWithShape="0">
              <a:srgbClr val="333333">
                <a:alpha val="65000"/>
              </a:srgbClr>
            </a:outerShdw>
          </a:effectLst>
        </p:spPr>
      </p:pic>
      <p:grpSp>
        <p:nvGrpSpPr>
          <p:cNvPr id="12" name="组合 11"/>
          <p:cNvGrpSpPr/>
          <p:nvPr/>
        </p:nvGrpSpPr>
        <p:grpSpPr>
          <a:xfrm>
            <a:off x="4586355" y="1963077"/>
            <a:ext cx="1944603" cy="1571799"/>
            <a:chOff x="5724243" y="1647788"/>
            <a:chExt cx="2747312" cy="2220619"/>
          </a:xfrm>
        </p:grpSpPr>
        <p:grpSp>
          <p:nvGrpSpPr>
            <p:cNvPr id="13" name="组合 12"/>
            <p:cNvGrpSpPr/>
            <p:nvPr/>
          </p:nvGrpSpPr>
          <p:grpSpPr>
            <a:xfrm>
              <a:off x="5987591" y="1647788"/>
              <a:ext cx="2220619" cy="2220619"/>
              <a:chOff x="5938887" y="1794331"/>
              <a:chExt cx="1885360" cy="1885360"/>
            </a:xfrm>
          </p:grpSpPr>
          <p:sp>
            <p:nvSpPr>
              <p:cNvPr id="15" name="椭圆 14"/>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椭圆 15"/>
              <p:cNvSpPr/>
              <p:nvPr/>
            </p:nvSpPr>
            <p:spPr>
              <a:xfrm>
                <a:off x="5938887" y="1794331"/>
                <a:ext cx="1885360" cy="1885360"/>
              </a:xfrm>
              <a:prstGeom prst="ellipse">
                <a:avLst/>
              </a:prstGeom>
              <a:no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4" name="文本框 13"/>
            <p:cNvSpPr txBox="1"/>
            <p:nvPr/>
          </p:nvSpPr>
          <p:spPr>
            <a:xfrm>
              <a:off x="5724243" y="2060975"/>
              <a:ext cx="2747312" cy="1569660"/>
            </a:xfrm>
            <a:prstGeom prst="rect">
              <a:avLst/>
            </a:prstGeom>
            <a:noFill/>
          </p:spPr>
          <p:txBody>
            <a:bodyPr wrap="square" rtlCol="0">
              <a:spAutoFit/>
            </a:bodyPr>
            <a:lstStyle>
              <a:defPPr>
                <a:defRPr lang="zh-CN"/>
              </a:defPPr>
              <a:lvl1pPr>
                <a:lnSpc>
                  <a:spcPts val="2300"/>
                </a:lnSpc>
                <a:defRPr sz="1200"/>
              </a:lvl1pPr>
            </a:lstStyle>
            <a:p>
              <a:pPr algn="ctr">
                <a:lnSpc>
                  <a:spcPct val="100000"/>
                </a:lnSpc>
              </a:pPr>
              <a:r>
                <a:rPr lang="zh-CN" altLang="en-US" sz="3200" dirty="0">
                  <a:cs typeface="+mn-ea"/>
                  <a:sym typeface="+mn-lt"/>
                </a:rPr>
                <a:t>长征顺利结束</a:t>
              </a:r>
              <a:endParaRPr lang="en-US" altLang="zh-CN" sz="3200" dirty="0">
                <a:cs typeface="+mn-ea"/>
                <a:sym typeface="+mn-lt"/>
              </a:endParaRPr>
            </a:p>
          </p:txBody>
        </p:sp>
      </p:grpSp>
      <p:grpSp>
        <p:nvGrpSpPr>
          <p:cNvPr id="17" name="组合 16"/>
          <p:cNvGrpSpPr/>
          <p:nvPr/>
        </p:nvGrpSpPr>
        <p:grpSpPr>
          <a:xfrm>
            <a:off x="4772758" y="3939234"/>
            <a:ext cx="1571799" cy="1500900"/>
            <a:chOff x="5370287" y="4079360"/>
            <a:chExt cx="2322286" cy="2322286"/>
          </a:xfrm>
        </p:grpSpPr>
        <p:grpSp>
          <p:nvGrpSpPr>
            <p:cNvPr id="18" name="组合 17"/>
            <p:cNvGrpSpPr/>
            <p:nvPr/>
          </p:nvGrpSpPr>
          <p:grpSpPr>
            <a:xfrm>
              <a:off x="5370287" y="4079360"/>
              <a:ext cx="2322286" cy="2322286"/>
              <a:chOff x="5938887" y="1794331"/>
              <a:chExt cx="1885360" cy="1885360"/>
            </a:xfrm>
          </p:grpSpPr>
          <p:sp>
            <p:nvSpPr>
              <p:cNvPr id="20" name="椭圆 19"/>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椭圆 20"/>
              <p:cNvSpPr/>
              <p:nvPr/>
            </p:nvSpPr>
            <p:spPr>
              <a:xfrm>
                <a:off x="5938887" y="1794331"/>
                <a:ext cx="1885360" cy="1885360"/>
              </a:xfrm>
              <a:prstGeom prst="ellipse">
                <a:avLst/>
              </a:prstGeom>
              <a:no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9" name="文本框 18"/>
            <p:cNvSpPr txBox="1"/>
            <p:nvPr/>
          </p:nvSpPr>
          <p:spPr>
            <a:xfrm>
              <a:off x="5517904" y="4558640"/>
              <a:ext cx="2039297" cy="1666739"/>
            </a:xfrm>
            <a:prstGeom prst="rect">
              <a:avLst/>
            </a:prstGeom>
            <a:noFill/>
          </p:spPr>
          <p:txBody>
            <a:bodyPr wrap="square" rtlCol="0">
              <a:spAutoFit/>
            </a:bodyPr>
            <a:lstStyle>
              <a:defPPr>
                <a:defRPr lang="zh-CN"/>
              </a:defPPr>
              <a:lvl1pPr algn="ctr">
                <a:lnSpc>
                  <a:spcPts val="2300"/>
                </a:lnSpc>
                <a:defRPr sz="1200"/>
              </a:lvl1pPr>
            </a:lstStyle>
            <a:p>
              <a:pPr>
                <a:lnSpc>
                  <a:spcPct val="100000"/>
                </a:lnSpc>
              </a:pPr>
              <a:r>
                <a:rPr lang="zh-CN" altLang="en-US" sz="3200" dirty="0">
                  <a:cs typeface="+mn-ea"/>
                  <a:sym typeface="+mn-lt"/>
                </a:rPr>
                <a:t>胜利意义</a:t>
              </a:r>
              <a:endParaRPr lang="en-US" altLang="zh-CN" sz="3200" dirty="0">
                <a:cs typeface="+mn-ea"/>
                <a:sym typeface="+mn-lt"/>
              </a:endParaRPr>
            </a:p>
          </p:txBody>
        </p:sp>
      </p:grpSp>
      <p:sp>
        <p:nvSpPr>
          <p:cNvPr id="30" name="文本框 29"/>
          <p:cNvSpPr txBox="1"/>
          <p:nvPr/>
        </p:nvSpPr>
        <p:spPr>
          <a:xfrm>
            <a:off x="6530959" y="2169444"/>
            <a:ext cx="4441841" cy="1200329"/>
          </a:xfrm>
          <a:prstGeom prst="rect">
            <a:avLst/>
          </a:prstGeom>
          <a:noFill/>
        </p:spPr>
        <p:txBody>
          <a:bodyPr wrap="square" rtlCol="0">
            <a:spAutoFit/>
          </a:bodyPr>
          <a:lstStyle/>
          <a:p>
            <a:r>
              <a:rPr lang="en-US" altLang="zh-CN" dirty="0">
                <a:cs typeface="+mn-ea"/>
                <a:sym typeface="+mn-lt"/>
              </a:rPr>
              <a:t>1936</a:t>
            </a:r>
            <a:r>
              <a:rPr lang="zh-CN" altLang="en-US" dirty="0">
                <a:cs typeface="+mn-ea"/>
                <a:sym typeface="+mn-lt"/>
              </a:rPr>
              <a:t>年</a:t>
            </a:r>
            <a:r>
              <a:rPr lang="en-US" altLang="zh-CN" dirty="0">
                <a:cs typeface="+mn-ea"/>
                <a:sym typeface="+mn-lt"/>
              </a:rPr>
              <a:t>10</a:t>
            </a:r>
            <a:r>
              <a:rPr lang="zh-CN" altLang="en-US" dirty="0">
                <a:cs typeface="+mn-ea"/>
                <a:sym typeface="+mn-lt"/>
              </a:rPr>
              <a:t>月。红二方面军和红四方面军经过长征到达甘肃会宁，同红一方面军会师。红军三大主力的会师，宣告红军二万五千里长征胜利结束。</a:t>
            </a:r>
          </a:p>
        </p:txBody>
      </p:sp>
      <p:sp>
        <p:nvSpPr>
          <p:cNvPr id="31" name="文本框 30"/>
          <p:cNvSpPr txBox="1"/>
          <p:nvPr/>
        </p:nvSpPr>
        <p:spPr>
          <a:xfrm>
            <a:off x="6526806" y="4248994"/>
            <a:ext cx="4441840" cy="923330"/>
          </a:xfrm>
          <a:prstGeom prst="rect">
            <a:avLst/>
          </a:prstGeom>
          <a:noFill/>
        </p:spPr>
        <p:txBody>
          <a:bodyPr wrap="square" rtlCol="0">
            <a:spAutoFit/>
          </a:bodyPr>
          <a:lstStyle/>
          <a:p>
            <a:r>
              <a:rPr lang="zh-CN" altLang="en-US" dirty="0">
                <a:cs typeface="+mn-ea"/>
                <a:sym typeface="+mn-lt"/>
              </a:rPr>
              <a:t>粉碎了国民党反动派妄图扼杀中国革命的目的</a:t>
            </a:r>
            <a:r>
              <a:rPr lang="en-US" altLang="zh-CN" dirty="0">
                <a:cs typeface="+mn-ea"/>
                <a:sym typeface="+mn-lt"/>
              </a:rPr>
              <a:t>,</a:t>
            </a:r>
            <a:r>
              <a:rPr lang="zh-CN" altLang="en-US" dirty="0">
                <a:cs typeface="+mn-ea"/>
                <a:sym typeface="+mn-lt"/>
              </a:rPr>
              <a:t>保存了党和红军的骨干力量，中国革命转危为安，中国革命的新局面将来</a:t>
            </a:r>
          </a:p>
        </p:txBody>
      </p:sp>
      <p:sp>
        <p:nvSpPr>
          <p:cNvPr id="23" name="TextBox 22"/>
          <p:cNvSpPr txBox="1"/>
          <p:nvPr/>
        </p:nvSpPr>
        <p:spPr>
          <a:xfrm>
            <a:off x="10435302" y="6739570"/>
            <a:ext cx="1440159" cy="121920"/>
          </a:xfrm>
          <a:prstGeom prst="rect">
            <a:avLst/>
          </a:prstGeom>
          <a:noFill/>
        </p:spPr>
        <p:txBody>
          <a:bodyPr wrap="square" rtlCol="0">
            <a:spAutoFit/>
          </a:bodyPr>
          <a:lstStyle/>
          <a:p>
            <a:pPr>
              <a:lnSpc>
                <a:spcPct val="200000"/>
              </a:lnSpc>
            </a:pPr>
            <a:r>
              <a:rPr lang="zh-CN" altLang="en-US" sz="100" smtClean="0">
                <a:solidFill>
                  <a:schemeClr val="accent4">
                    <a:lumMod val="20000"/>
                    <a:lumOff val="80000"/>
                  </a:schemeClr>
                </a:solidFill>
                <a:ea typeface="微软雅黑" panose="020B0503020204020204" pitchFamily="34" charset="-122"/>
              </a:rPr>
              <a:t>节日</a:t>
            </a:r>
            <a:r>
              <a:rPr lang="en-US" altLang="zh-CN" sz="100" smtClean="0">
                <a:solidFill>
                  <a:schemeClr val="accent4">
                    <a:lumMod val="20000"/>
                    <a:lumOff val="80000"/>
                  </a:schemeClr>
                </a:solidFill>
                <a:ea typeface="微软雅黑" panose="020B0503020204020204" pitchFamily="34" charset="-122"/>
              </a:rPr>
              <a:t>PPT</a:t>
            </a:r>
            <a:r>
              <a:rPr lang="zh-CN" altLang="en-US" sz="100" smtClean="0">
                <a:solidFill>
                  <a:schemeClr val="accent4">
                    <a:lumMod val="20000"/>
                    <a:lumOff val="80000"/>
                  </a:schemeClr>
                </a:solidFill>
                <a:ea typeface="微软雅黑" panose="020B0503020204020204" pitchFamily="34" charset="-122"/>
              </a:rPr>
              <a:t>模板 </a:t>
            </a:r>
            <a:r>
              <a:rPr lang="en-US" altLang="zh-CN" sz="100" smtClean="0">
                <a:solidFill>
                  <a:schemeClr val="accent4">
                    <a:lumMod val="20000"/>
                    <a:lumOff val="80000"/>
                  </a:schemeClr>
                </a:solidFill>
                <a:ea typeface="微软雅黑" panose="020B0503020204020204" pitchFamily="34" charset="-122"/>
              </a:rPr>
              <a:t>http:// www.PPT818.com/jieri/</a:t>
            </a:r>
            <a:endParaRPr lang="en-US" altLang="zh-CN" sz="100" dirty="0" smtClean="0">
              <a:solidFill>
                <a:schemeClr val="accent4">
                  <a:lumMod val="20000"/>
                  <a:lumOff val="80000"/>
                </a:schemeClr>
              </a:solidFill>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1"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500"/>
                                        <p:tgtEl>
                                          <p:spTgt spid="1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10400" y="1764759"/>
            <a:ext cx="4755323" cy="584775"/>
          </a:xfrm>
          <a:prstGeom prst="rect">
            <a:avLst/>
          </a:prstGeom>
          <a:noFill/>
        </p:spPr>
        <p:txBody>
          <a:bodyPr wrap="square" rtlCol="0">
            <a:spAutoFit/>
          </a:bodyPr>
          <a:lstStyle/>
          <a:p>
            <a:r>
              <a:rPr lang="zh-CN" altLang="en-US" sz="3200" dirty="0">
                <a:cs typeface="+mn-ea"/>
                <a:sym typeface="+mn-lt"/>
              </a:rPr>
              <a:t>主力红军改编为八路军</a:t>
            </a:r>
          </a:p>
        </p:txBody>
      </p:sp>
      <p:grpSp>
        <p:nvGrpSpPr>
          <p:cNvPr id="3" name="组合 2"/>
          <p:cNvGrpSpPr/>
          <p:nvPr/>
        </p:nvGrpSpPr>
        <p:grpSpPr>
          <a:xfrm>
            <a:off x="7200073" y="2349534"/>
            <a:ext cx="3562350" cy="0"/>
            <a:chOff x="4000500" y="1809750"/>
            <a:chExt cx="3562350" cy="0"/>
          </a:xfrm>
        </p:grpSpPr>
        <p:cxnSp>
          <p:nvCxnSpPr>
            <p:cNvPr id="4" name="直接连接符 3"/>
            <p:cNvCxnSpPr/>
            <p:nvPr/>
          </p:nvCxnSpPr>
          <p:spPr>
            <a:xfrm>
              <a:off x="4000500" y="1809750"/>
              <a:ext cx="3562350"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114925" y="1809750"/>
              <a:ext cx="1333500" cy="0"/>
            </a:xfrm>
            <a:prstGeom prst="line">
              <a:avLst/>
            </a:prstGeom>
            <a:ln w="127000">
              <a:solidFill>
                <a:srgbClr val="FF5050"/>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5886867" y="3215804"/>
            <a:ext cx="6162259" cy="2585323"/>
          </a:xfrm>
          <a:prstGeom prst="rect">
            <a:avLst/>
          </a:prstGeom>
          <a:noFill/>
        </p:spPr>
        <p:txBody>
          <a:bodyPr wrap="square" rtlCol="0">
            <a:spAutoFit/>
          </a:bodyPr>
          <a:lstStyle/>
          <a:p>
            <a:r>
              <a:rPr lang="zh-CN" altLang="en-US" dirty="0">
                <a:cs typeface="+mn-ea"/>
                <a:sym typeface="+mn-lt"/>
              </a:rPr>
              <a:t>中共中央从全民族的利益和抗日大局出发，多次作出重大让步，主动提出“红军改名为国民革命军，直接受南京中央政府与军事委员会之指导”</a:t>
            </a:r>
            <a:r>
              <a:rPr lang="en-US" altLang="zh-CN" dirty="0">
                <a:cs typeface="+mn-ea"/>
                <a:sym typeface="+mn-lt"/>
              </a:rPr>
              <a:t>(《</a:t>
            </a:r>
            <a:r>
              <a:rPr lang="zh-CN" altLang="en-US" dirty="0">
                <a:cs typeface="+mn-ea"/>
                <a:sym typeface="+mn-lt"/>
              </a:rPr>
              <a:t>中共中央给中国国民党三中全会电</a:t>
            </a:r>
            <a:r>
              <a:rPr lang="en-US" altLang="zh-CN" dirty="0">
                <a:cs typeface="+mn-ea"/>
                <a:sym typeface="+mn-lt"/>
              </a:rPr>
              <a:t>》</a:t>
            </a:r>
            <a:r>
              <a:rPr lang="zh-CN" altLang="en-US" dirty="0">
                <a:cs typeface="+mn-ea"/>
                <a:sym typeface="+mn-lt"/>
              </a:rPr>
              <a:t>，</a:t>
            </a:r>
            <a:r>
              <a:rPr lang="en-US" altLang="zh-CN" dirty="0">
                <a:cs typeface="+mn-ea"/>
                <a:sym typeface="+mn-lt"/>
              </a:rPr>
              <a:t>《</a:t>
            </a:r>
            <a:r>
              <a:rPr lang="zh-CN" altLang="en-US" dirty="0">
                <a:cs typeface="+mn-ea"/>
                <a:sym typeface="+mn-lt"/>
              </a:rPr>
              <a:t>六大以来</a:t>
            </a:r>
            <a:r>
              <a:rPr lang="en-US" altLang="zh-CN" dirty="0">
                <a:cs typeface="+mn-ea"/>
                <a:sym typeface="+mn-lt"/>
              </a:rPr>
              <a:t>》(</a:t>
            </a:r>
            <a:r>
              <a:rPr lang="zh-CN" altLang="en-US" dirty="0">
                <a:cs typeface="+mn-ea"/>
                <a:sym typeface="+mn-lt"/>
              </a:rPr>
              <a:t>上</a:t>
            </a:r>
            <a:r>
              <a:rPr lang="en-US" altLang="zh-CN" dirty="0">
                <a:cs typeface="+mn-ea"/>
                <a:sym typeface="+mn-lt"/>
              </a:rPr>
              <a:t>) </a:t>
            </a:r>
            <a:r>
              <a:rPr lang="zh-CN" altLang="en-US" dirty="0">
                <a:cs typeface="+mn-ea"/>
                <a:sym typeface="+mn-lt"/>
              </a:rPr>
              <a:t>，第</a:t>
            </a:r>
            <a:r>
              <a:rPr lang="en-US" altLang="zh-CN" dirty="0">
                <a:cs typeface="+mn-ea"/>
                <a:sym typeface="+mn-lt"/>
              </a:rPr>
              <a:t>798</a:t>
            </a:r>
            <a:r>
              <a:rPr lang="zh-CN" altLang="en-US" dirty="0">
                <a:cs typeface="+mn-ea"/>
                <a:sym typeface="+mn-lt"/>
              </a:rPr>
              <a:t>页，人民出版社</a:t>
            </a:r>
            <a:r>
              <a:rPr lang="en-US" altLang="zh-CN" dirty="0">
                <a:cs typeface="+mn-ea"/>
                <a:sym typeface="+mn-lt"/>
              </a:rPr>
              <a:t>1980</a:t>
            </a:r>
            <a:r>
              <a:rPr lang="zh-CN" altLang="en-US" dirty="0">
                <a:cs typeface="+mn-ea"/>
                <a:sym typeface="+mn-lt"/>
              </a:rPr>
              <a:t>年版。</a:t>
            </a:r>
            <a:r>
              <a:rPr lang="en-US" altLang="zh-CN" dirty="0">
                <a:cs typeface="+mn-ea"/>
                <a:sym typeface="+mn-lt"/>
              </a:rPr>
              <a:t>)</a:t>
            </a:r>
            <a:r>
              <a:rPr lang="zh-CN" altLang="en-US" dirty="0">
                <a:cs typeface="+mn-ea"/>
                <a:sym typeface="+mn-lt"/>
              </a:rPr>
              <a:t>等。然而，蒋介石国民党坚持将红军人数限定在</a:t>
            </a:r>
            <a:r>
              <a:rPr lang="en-US" altLang="zh-CN" dirty="0">
                <a:cs typeface="+mn-ea"/>
                <a:sym typeface="+mn-lt"/>
              </a:rPr>
              <a:t>3</a:t>
            </a:r>
            <a:r>
              <a:rPr lang="zh-CN" altLang="en-US" dirty="0">
                <a:cs typeface="+mn-ea"/>
                <a:sym typeface="+mn-lt"/>
              </a:rPr>
              <a:t>万人，并且不能设总指挥部，由他们派人担任师参谋长和政训处主任，甚至荒谬地要求毛泽东和朱德出国留洋。对此，中共谈判代表在坚持原则的前提下，适当作出让步，将红军改编人数先是由</a:t>
            </a:r>
            <a:r>
              <a:rPr lang="en-US" altLang="zh-CN" dirty="0">
                <a:cs typeface="+mn-ea"/>
                <a:sym typeface="+mn-lt"/>
              </a:rPr>
              <a:t>12</a:t>
            </a:r>
            <a:r>
              <a:rPr lang="zh-CN" altLang="en-US" dirty="0">
                <a:cs typeface="+mn-ea"/>
                <a:sym typeface="+mn-lt"/>
              </a:rPr>
              <a:t>个师降至</a:t>
            </a:r>
            <a:r>
              <a:rPr lang="en-US" altLang="zh-CN" dirty="0">
                <a:cs typeface="+mn-ea"/>
                <a:sym typeface="+mn-lt"/>
              </a:rPr>
              <a:t>4</a:t>
            </a:r>
            <a:r>
              <a:rPr lang="zh-CN" altLang="en-US" dirty="0">
                <a:cs typeface="+mn-ea"/>
                <a:sym typeface="+mn-lt"/>
              </a:rPr>
              <a:t>个师六七万人。</a:t>
            </a:r>
          </a:p>
        </p:txBody>
      </p:sp>
      <p:pic>
        <p:nvPicPr>
          <p:cNvPr id="8" name="图片 7"/>
          <p:cNvPicPr>
            <a:picLocks noChangeAspect="1"/>
          </p:cNvPicPr>
          <p:nvPr/>
        </p:nvPicPr>
        <p:blipFill>
          <a:blip r:embed="rId2" cstate="screen">
            <a:duotone>
              <a:prstClr val="black"/>
              <a:srgbClr val="FF5050">
                <a:tint val="45000"/>
                <a:satMod val="400000"/>
              </a:srgbClr>
            </a:duotone>
          </a:blip>
          <a:stretch>
            <a:fillRect/>
          </a:stretch>
        </p:blipFill>
        <p:spPr>
          <a:xfrm>
            <a:off x="-1034721" y="1168398"/>
            <a:ext cx="7157446" cy="50545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43023" y="3787842"/>
            <a:ext cx="980998" cy="794747"/>
            <a:chOff x="3225809" y="2349618"/>
            <a:chExt cx="613133" cy="496724"/>
          </a:xfrm>
        </p:grpSpPr>
        <p:sp>
          <p:nvSpPr>
            <p:cNvPr id="9" name="矩形 8"/>
            <p:cNvSpPr/>
            <p:nvPr/>
          </p:nvSpPr>
          <p:spPr>
            <a:xfrm>
              <a:off x="3225809" y="2349618"/>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3225809" y="2365434"/>
              <a:ext cx="613133" cy="480908"/>
            </a:xfrm>
            <a:prstGeom prst="rect">
              <a:avLst/>
            </a:prstGeom>
            <a:noFill/>
          </p:spPr>
          <p:txBody>
            <a:bodyPr wrap="square" rtlCol="0">
              <a:spAutoFit/>
            </a:bodyPr>
            <a:lstStyle/>
            <a:p>
              <a:r>
                <a:rPr lang="en-US" altLang="zh-CN" sz="4400" dirty="0">
                  <a:solidFill>
                    <a:schemeClr val="bg1"/>
                  </a:solidFill>
                  <a:cs typeface="+mn-ea"/>
                  <a:sym typeface="+mn-lt"/>
                </a:rPr>
                <a:t>03</a:t>
              </a:r>
              <a:endParaRPr lang="zh-CN" altLang="en-US" sz="4400" dirty="0">
                <a:solidFill>
                  <a:schemeClr val="bg1"/>
                </a:solidFill>
                <a:cs typeface="+mn-ea"/>
                <a:sym typeface="+mn-lt"/>
              </a:endParaRPr>
            </a:p>
          </p:txBody>
        </p:sp>
      </p:grpSp>
      <p:sp>
        <p:nvSpPr>
          <p:cNvPr id="11" name="文本框 10"/>
          <p:cNvSpPr txBox="1"/>
          <p:nvPr/>
        </p:nvSpPr>
        <p:spPr>
          <a:xfrm>
            <a:off x="4325602" y="3791978"/>
            <a:ext cx="4790994" cy="923330"/>
          </a:xfrm>
          <a:prstGeom prst="rect">
            <a:avLst/>
          </a:prstGeom>
          <a:noFill/>
        </p:spPr>
        <p:txBody>
          <a:bodyPr wrap="square" rtlCol="0">
            <a:spAutoFit/>
          </a:bodyPr>
          <a:lstStyle/>
          <a:p>
            <a:r>
              <a:rPr lang="zh-CN" altLang="en-US" sz="5400" dirty="0">
                <a:cs typeface="+mn-ea"/>
                <a:sym typeface="+mn-lt"/>
              </a:rPr>
              <a:t>国防建设意义</a:t>
            </a:r>
          </a:p>
        </p:txBody>
      </p:sp>
      <p:pic>
        <p:nvPicPr>
          <p:cNvPr id="6" name="图片 5"/>
          <p:cNvPicPr>
            <a:picLocks noChangeAspect="1"/>
          </p:cNvPicPr>
          <p:nvPr/>
        </p:nvPicPr>
        <p:blipFill rotWithShape="1">
          <a:blip r:embed="rId2" cstate="screen">
            <a:clrChange>
              <a:clrFrom>
                <a:srgbClr val="FFFFFF"/>
              </a:clrFrom>
              <a:clrTo>
                <a:srgbClr val="FFFFFF">
                  <a:alpha val="0"/>
                </a:srgbClr>
              </a:clrTo>
            </a:clrChange>
          </a:blip>
          <a:srcRect/>
          <a:stretch>
            <a:fillRect/>
          </a:stretch>
        </p:blipFill>
        <p:spPr>
          <a:xfrm>
            <a:off x="4424021" y="455777"/>
            <a:ext cx="3574603" cy="2973223"/>
          </a:xfrm>
          <a:prstGeom prst="rect">
            <a:avLst/>
          </a:prstGeom>
          <a:effectLst>
            <a:softEdge rad="127000"/>
          </a:effectLst>
        </p:spPr>
      </p:pic>
      <p:pic>
        <p:nvPicPr>
          <p:cNvPr id="20" name="图片 19" descr="E:\素材\国庆\880b2ac99188b02cf87e81c19afe429b.png880b2ac99188b02cf87e81c19afe429b"/>
          <p:cNvPicPr>
            <a:picLocks noChangeAspect="1"/>
          </p:cNvPicPr>
          <p:nvPr/>
        </p:nvPicPr>
        <p:blipFill>
          <a:blip r:embed="rId3" cstate="screen"/>
          <a:srcRect/>
          <a:stretch>
            <a:fillRect/>
          </a:stretch>
        </p:blipFill>
        <p:spPr>
          <a:xfrm>
            <a:off x="4049626" y="818755"/>
            <a:ext cx="2247265" cy="2247265"/>
          </a:xfrm>
          <a:prstGeom prst="rect">
            <a:avLst/>
          </a:prstGeom>
        </p:spPr>
      </p:pic>
      <p:pic>
        <p:nvPicPr>
          <p:cNvPr id="12" name="图片 11"/>
          <p:cNvPicPr>
            <a:picLocks noChangeAspect="1"/>
          </p:cNvPicPr>
          <p:nvPr/>
        </p:nvPicPr>
        <p:blipFill rotWithShape="1">
          <a:blip r:embed="rId4">
            <a:clrChange>
              <a:clrFrom>
                <a:srgbClr val="FFFFFF"/>
              </a:clrFrom>
              <a:clrTo>
                <a:srgbClr val="FFFFFF">
                  <a:alpha val="0"/>
                </a:srgbClr>
              </a:clrTo>
            </a:clrChange>
          </a:blip>
          <a:srcRect/>
          <a:stretch>
            <a:fillRect/>
          </a:stretch>
        </p:blipFill>
        <p:spPr>
          <a:xfrm>
            <a:off x="9968053" y="4158481"/>
            <a:ext cx="2396226" cy="2699519"/>
          </a:xfrm>
          <a:prstGeom prst="rect">
            <a:avLst/>
          </a:prstGeom>
        </p:spPr>
      </p:pic>
      <p:pic>
        <p:nvPicPr>
          <p:cNvPr id="13" name="图片 12"/>
          <p:cNvPicPr>
            <a:picLocks noChangeAspect="1"/>
          </p:cNvPicPr>
          <p:nvPr/>
        </p:nvPicPr>
        <p:blipFill rotWithShape="1">
          <a:blip r:embed="rId4">
            <a:clrChange>
              <a:clrFrom>
                <a:srgbClr val="FFFFFF"/>
              </a:clrFrom>
              <a:clrTo>
                <a:srgbClr val="FFFFFF">
                  <a:alpha val="0"/>
                </a:srgbClr>
              </a:clrTo>
            </a:clrChange>
          </a:blip>
          <a:srcRect/>
          <a:stretch>
            <a:fillRect/>
          </a:stretch>
        </p:blipFill>
        <p:spPr>
          <a:xfrm flipH="1">
            <a:off x="-172235" y="4158528"/>
            <a:ext cx="2396182" cy="2699471"/>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75997" y="2004961"/>
            <a:ext cx="3419578" cy="3419578"/>
            <a:chOff x="4375997" y="2004961"/>
            <a:chExt cx="3419578" cy="3419578"/>
          </a:xfrm>
        </p:grpSpPr>
        <p:sp>
          <p:nvSpPr>
            <p:cNvPr id="3" name="椭圆 2"/>
            <p:cNvSpPr/>
            <p:nvPr/>
          </p:nvSpPr>
          <p:spPr>
            <a:xfrm rot="2700000">
              <a:off x="4378802" y="2940279"/>
              <a:ext cx="3419578" cy="1548942"/>
            </a:xfrm>
            <a:prstGeom prst="ellipse">
              <a:avLst/>
            </a:prstGeom>
            <a:noFill/>
            <a:ln w="19050" cap="rnd">
              <a:solidFill>
                <a:srgbClr val="4040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13273F"/>
                </a:solidFill>
                <a:cs typeface="+mn-ea"/>
                <a:sym typeface="+mn-lt"/>
              </a:endParaRPr>
            </a:p>
          </p:txBody>
        </p:sp>
        <p:sp>
          <p:nvSpPr>
            <p:cNvPr id="4" name="椭圆 3"/>
            <p:cNvSpPr/>
            <p:nvPr/>
          </p:nvSpPr>
          <p:spPr>
            <a:xfrm rot="8100000">
              <a:off x="4375997" y="2937475"/>
              <a:ext cx="3419578" cy="1548942"/>
            </a:xfrm>
            <a:prstGeom prst="ellipse">
              <a:avLst/>
            </a:prstGeom>
            <a:noFill/>
            <a:ln w="19050" cap="rnd">
              <a:solidFill>
                <a:srgbClr val="4040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13273F"/>
                </a:solidFill>
                <a:cs typeface="+mn-ea"/>
                <a:sym typeface="+mn-lt"/>
              </a:endParaRPr>
            </a:p>
          </p:txBody>
        </p:sp>
      </p:grpSp>
      <p:sp>
        <p:nvSpPr>
          <p:cNvPr id="5" name="流程图: 决策 4"/>
          <p:cNvSpPr/>
          <p:nvPr/>
        </p:nvSpPr>
        <p:spPr>
          <a:xfrm>
            <a:off x="5339202" y="1718327"/>
            <a:ext cx="1496604" cy="1496604"/>
          </a:xfrm>
          <a:prstGeom prst="flowChartDecision">
            <a:avLst/>
          </a:prstGeom>
          <a:solidFill>
            <a:srgbClr val="C75050"/>
          </a:solidFill>
          <a:ln w="28575">
            <a:noFill/>
          </a:ln>
          <a:effectLst>
            <a:outerShdw blurRad="254000" dist="127000" dir="2700000" algn="tl" rotWithShape="0">
              <a:prstClr val="black">
                <a:alpha val="40000"/>
              </a:prstClr>
            </a:outerShdw>
          </a:effectLst>
        </p:spPr>
        <p:txBody>
          <a:bodyPr anchor="ctr"/>
          <a:lstStyle/>
          <a:p>
            <a:pPr algn="ctr"/>
            <a:r>
              <a:rPr lang="en-US" altLang="zh-CN" sz="3200" dirty="0">
                <a:solidFill>
                  <a:schemeClr val="bg1">
                    <a:lumMod val="95000"/>
                  </a:schemeClr>
                </a:solidFill>
                <a:cs typeface="+mn-ea"/>
                <a:sym typeface="+mn-lt"/>
              </a:rPr>
              <a:t>01</a:t>
            </a:r>
            <a:endParaRPr lang="zh-CN" altLang="en-US" sz="3200" dirty="0">
              <a:solidFill>
                <a:schemeClr val="bg1">
                  <a:lumMod val="95000"/>
                </a:schemeClr>
              </a:solidFill>
              <a:cs typeface="+mn-ea"/>
              <a:sym typeface="+mn-lt"/>
            </a:endParaRPr>
          </a:p>
        </p:txBody>
      </p:sp>
      <p:sp>
        <p:nvSpPr>
          <p:cNvPr id="6" name="流程图: 决策 5"/>
          <p:cNvSpPr/>
          <p:nvPr/>
        </p:nvSpPr>
        <p:spPr>
          <a:xfrm>
            <a:off x="6644859" y="3023984"/>
            <a:ext cx="1496604" cy="1496604"/>
          </a:xfrm>
          <a:prstGeom prst="flowChartDecision">
            <a:avLst/>
          </a:prstGeom>
          <a:solidFill>
            <a:schemeClr val="accent2">
              <a:lumMod val="60000"/>
              <a:lumOff val="40000"/>
            </a:schemeClr>
          </a:solidFill>
          <a:ln w="28575">
            <a:noFill/>
          </a:ln>
          <a:effectLst>
            <a:outerShdw blurRad="254000" dist="127000" dir="2700000" algn="tl" rotWithShape="0">
              <a:prstClr val="black">
                <a:alpha val="40000"/>
              </a:prstClr>
            </a:outerShdw>
          </a:effectLst>
        </p:spPr>
        <p:txBody>
          <a:bodyPr anchor="ctr"/>
          <a:lstStyle/>
          <a:p>
            <a:pPr algn="ctr"/>
            <a:r>
              <a:rPr lang="en-US" altLang="zh-CN" sz="3200" dirty="0">
                <a:solidFill>
                  <a:schemeClr val="bg1">
                    <a:lumMod val="95000"/>
                  </a:schemeClr>
                </a:solidFill>
                <a:cs typeface="+mn-ea"/>
                <a:sym typeface="+mn-lt"/>
              </a:rPr>
              <a:t>03</a:t>
            </a:r>
            <a:endParaRPr lang="zh-CN" altLang="en-US" sz="3200" dirty="0">
              <a:solidFill>
                <a:schemeClr val="bg1">
                  <a:lumMod val="95000"/>
                </a:schemeClr>
              </a:solidFill>
              <a:cs typeface="+mn-ea"/>
              <a:sym typeface="+mn-lt"/>
            </a:endParaRPr>
          </a:p>
        </p:txBody>
      </p:sp>
      <p:sp>
        <p:nvSpPr>
          <p:cNvPr id="7" name="流程图: 决策 6"/>
          <p:cNvSpPr/>
          <p:nvPr/>
        </p:nvSpPr>
        <p:spPr>
          <a:xfrm>
            <a:off x="5383481" y="3999612"/>
            <a:ext cx="1496604" cy="1496604"/>
          </a:xfrm>
          <a:prstGeom prst="flowChartDecision">
            <a:avLst/>
          </a:prstGeom>
          <a:solidFill>
            <a:srgbClr val="C75050"/>
          </a:solidFill>
          <a:ln w="28575">
            <a:noFill/>
          </a:ln>
          <a:effectLst>
            <a:outerShdw blurRad="254000" dist="127000" dir="2700000" algn="tl" rotWithShape="0">
              <a:prstClr val="black">
                <a:alpha val="40000"/>
              </a:prstClr>
            </a:outerShdw>
          </a:effectLst>
        </p:spPr>
        <p:txBody>
          <a:bodyPr anchor="ctr"/>
          <a:lstStyle/>
          <a:p>
            <a:pPr algn="ctr"/>
            <a:r>
              <a:rPr lang="en-US" altLang="zh-CN" sz="3200" dirty="0">
                <a:solidFill>
                  <a:schemeClr val="bg1">
                    <a:lumMod val="95000"/>
                  </a:schemeClr>
                </a:solidFill>
                <a:cs typeface="+mn-ea"/>
                <a:sym typeface="+mn-lt"/>
              </a:rPr>
              <a:t>04</a:t>
            </a:r>
            <a:endParaRPr lang="zh-CN" altLang="en-US" sz="3200" dirty="0">
              <a:solidFill>
                <a:schemeClr val="bg1">
                  <a:lumMod val="95000"/>
                </a:schemeClr>
              </a:solidFill>
              <a:cs typeface="+mn-ea"/>
              <a:sym typeface="+mn-lt"/>
            </a:endParaRPr>
          </a:p>
        </p:txBody>
      </p:sp>
      <p:sp>
        <p:nvSpPr>
          <p:cNvPr id="8" name="流程图: 决策 7"/>
          <p:cNvSpPr/>
          <p:nvPr/>
        </p:nvSpPr>
        <p:spPr>
          <a:xfrm>
            <a:off x="4066961" y="2990569"/>
            <a:ext cx="1496604" cy="1496604"/>
          </a:xfrm>
          <a:prstGeom prst="flowChartDecision">
            <a:avLst/>
          </a:prstGeom>
          <a:solidFill>
            <a:schemeClr val="accent2">
              <a:lumMod val="60000"/>
              <a:lumOff val="40000"/>
            </a:schemeClr>
          </a:solidFill>
          <a:ln w="28575">
            <a:noFill/>
          </a:ln>
          <a:effectLst>
            <a:outerShdw blurRad="254000" dist="127000" dir="2700000" algn="tl" rotWithShape="0">
              <a:prstClr val="black">
                <a:alpha val="40000"/>
              </a:prstClr>
            </a:outerShdw>
          </a:effectLst>
        </p:spPr>
        <p:txBody>
          <a:bodyPr anchor="ctr"/>
          <a:lstStyle/>
          <a:p>
            <a:pPr algn="ctr"/>
            <a:r>
              <a:rPr lang="en-US" altLang="zh-CN" sz="3200" dirty="0">
                <a:solidFill>
                  <a:schemeClr val="bg1">
                    <a:lumMod val="95000"/>
                  </a:schemeClr>
                </a:solidFill>
                <a:cs typeface="+mn-ea"/>
                <a:sym typeface="+mn-lt"/>
              </a:rPr>
              <a:t>02</a:t>
            </a:r>
            <a:endParaRPr lang="zh-CN" altLang="en-US" sz="3200" dirty="0">
              <a:solidFill>
                <a:schemeClr val="bg1">
                  <a:lumMod val="95000"/>
                </a:schemeClr>
              </a:solidFill>
              <a:cs typeface="+mn-ea"/>
              <a:sym typeface="+mn-lt"/>
            </a:endParaRPr>
          </a:p>
        </p:txBody>
      </p:sp>
      <p:sp>
        <p:nvSpPr>
          <p:cNvPr id="13" name="文本框 12"/>
          <p:cNvSpPr txBox="1"/>
          <p:nvPr/>
        </p:nvSpPr>
        <p:spPr>
          <a:xfrm>
            <a:off x="1739900" y="1734854"/>
            <a:ext cx="1879600" cy="584775"/>
          </a:xfrm>
          <a:prstGeom prst="rect">
            <a:avLst/>
          </a:prstGeom>
          <a:noFill/>
        </p:spPr>
        <p:txBody>
          <a:bodyPr wrap="square" rtlCol="0">
            <a:spAutoFit/>
          </a:bodyPr>
          <a:lstStyle/>
          <a:p>
            <a:r>
              <a:rPr lang="zh-CN" altLang="en-US" sz="3200" dirty="0">
                <a:solidFill>
                  <a:srgbClr val="C00000"/>
                </a:solidFill>
                <a:cs typeface="+mn-ea"/>
                <a:sym typeface="+mn-lt"/>
              </a:rPr>
              <a:t>内涵丰富</a:t>
            </a:r>
          </a:p>
        </p:txBody>
      </p:sp>
      <p:sp>
        <p:nvSpPr>
          <p:cNvPr id="14" name="文本框 13"/>
          <p:cNvSpPr txBox="1"/>
          <p:nvPr/>
        </p:nvSpPr>
        <p:spPr>
          <a:xfrm>
            <a:off x="727732" y="2365576"/>
            <a:ext cx="3903935" cy="1200329"/>
          </a:xfrm>
          <a:prstGeom prst="rect">
            <a:avLst/>
          </a:prstGeom>
          <a:noFill/>
        </p:spPr>
        <p:txBody>
          <a:bodyPr wrap="square" rtlCol="0">
            <a:spAutoFit/>
          </a:bodyPr>
          <a:lstStyle/>
          <a:p>
            <a:r>
              <a:rPr lang="zh-CN" altLang="en-US" dirty="0">
                <a:cs typeface="+mn-ea"/>
                <a:sym typeface="+mn-lt"/>
              </a:rPr>
              <a:t>国防和军队改革是全面改革的重要组成部分，是全面深化改革的重要标志。党的十八大报告提出的“构建中国特色现代军事力量体系”</a:t>
            </a:r>
          </a:p>
        </p:txBody>
      </p:sp>
      <p:sp>
        <p:nvSpPr>
          <p:cNvPr id="15" name="文本框 14"/>
          <p:cNvSpPr txBox="1"/>
          <p:nvPr/>
        </p:nvSpPr>
        <p:spPr>
          <a:xfrm>
            <a:off x="1478308" y="3985179"/>
            <a:ext cx="2929442" cy="584775"/>
          </a:xfrm>
          <a:prstGeom prst="rect">
            <a:avLst/>
          </a:prstGeom>
          <a:noFill/>
        </p:spPr>
        <p:txBody>
          <a:bodyPr wrap="square" rtlCol="0">
            <a:spAutoFit/>
          </a:bodyPr>
          <a:lstStyle/>
          <a:p>
            <a:r>
              <a:rPr lang="zh-CN" altLang="en-US" sz="3200" dirty="0">
                <a:solidFill>
                  <a:srgbClr val="C00000"/>
                </a:solidFill>
                <a:cs typeface="+mn-ea"/>
                <a:sym typeface="+mn-lt"/>
              </a:rPr>
              <a:t>科学理论体系</a:t>
            </a:r>
          </a:p>
        </p:txBody>
      </p:sp>
      <p:sp>
        <p:nvSpPr>
          <p:cNvPr id="16" name="文本框 15"/>
          <p:cNvSpPr txBox="1"/>
          <p:nvPr/>
        </p:nvSpPr>
        <p:spPr>
          <a:xfrm>
            <a:off x="8813664" y="3985179"/>
            <a:ext cx="1879600" cy="584775"/>
          </a:xfrm>
          <a:prstGeom prst="rect">
            <a:avLst/>
          </a:prstGeom>
          <a:noFill/>
        </p:spPr>
        <p:txBody>
          <a:bodyPr wrap="square" rtlCol="0">
            <a:spAutoFit/>
          </a:bodyPr>
          <a:lstStyle/>
          <a:p>
            <a:r>
              <a:rPr lang="zh-CN" altLang="en-US" sz="3200" dirty="0">
                <a:solidFill>
                  <a:srgbClr val="C00000"/>
                </a:solidFill>
                <a:cs typeface="+mn-ea"/>
                <a:sym typeface="+mn-lt"/>
              </a:rPr>
              <a:t>强军目标</a:t>
            </a:r>
          </a:p>
        </p:txBody>
      </p:sp>
      <p:sp>
        <p:nvSpPr>
          <p:cNvPr id="17" name="文本框 16"/>
          <p:cNvSpPr txBox="1"/>
          <p:nvPr/>
        </p:nvSpPr>
        <p:spPr>
          <a:xfrm>
            <a:off x="8813664" y="1718327"/>
            <a:ext cx="1879600" cy="584775"/>
          </a:xfrm>
          <a:prstGeom prst="rect">
            <a:avLst/>
          </a:prstGeom>
          <a:noFill/>
        </p:spPr>
        <p:txBody>
          <a:bodyPr wrap="square" rtlCol="0">
            <a:spAutoFit/>
          </a:bodyPr>
          <a:lstStyle/>
          <a:p>
            <a:r>
              <a:rPr lang="zh-CN" altLang="en-US" sz="3200" dirty="0">
                <a:solidFill>
                  <a:srgbClr val="C00000"/>
                </a:solidFill>
                <a:cs typeface="+mn-ea"/>
                <a:sym typeface="+mn-lt"/>
              </a:rPr>
              <a:t>思想深邃</a:t>
            </a:r>
          </a:p>
        </p:txBody>
      </p:sp>
      <p:sp>
        <p:nvSpPr>
          <p:cNvPr id="18" name="文本框 17"/>
          <p:cNvSpPr txBox="1"/>
          <p:nvPr/>
        </p:nvSpPr>
        <p:spPr>
          <a:xfrm>
            <a:off x="7842424" y="4593984"/>
            <a:ext cx="4008385" cy="1477328"/>
          </a:xfrm>
          <a:prstGeom prst="rect">
            <a:avLst/>
          </a:prstGeom>
          <a:noFill/>
        </p:spPr>
        <p:txBody>
          <a:bodyPr wrap="square" rtlCol="0">
            <a:spAutoFit/>
          </a:bodyPr>
          <a:lstStyle/>
          <a:p>
            <a:r>
              <a:rPr lang="zh-CN" altLang="en-US" dirty="0">
                <a:cs typeface="+mn-ea"/>
                <a:sym typeface="+mn-lt"/>
              </a:rPr>
              <a:t>深化国防和军队改革，坚持用强军目标审视改革、以强军目标引领改革、围绕强军目标推进改革。强军目标集中体现了我军的根本原则、根本职能、根本性质和宗旨</a:t>
            </a:r>
          </a:p>
        </p:txBody>
      </p:sp>
      <p:sp>
        <p:nvSpPr>
          <p:cNvPr id="19" name="文本框 18"/>
          <p:cNvSpPr txBox="1"/>
          <p:nvPr/>
        </p:nvSpPr>
        <p:spPr>
          <a:xfrm>
            <a:off x="7749746" y="2365575"/>
            <a:ext cx="4101063" cy="1200329"/>
          </a:xfrm>
          <a:prstGeom prst="rect">
            <a:avLst/>
          </a:prstGeom>
          <a:noFill/>
        </p:spPr>
        <p:txBody>
          <a:bodyPr wrap="square" rtlCol="0">
            <a:spAutoFit/>
          </a:bodyPr>
          <a:lstStyle/>
          <a:p>
            <a:r>
              <a:rPr lang="zh-CN" altLang="en-US" dirty="0">
                <a:cs typeface="+mn-ea"/>
                <a:sym typeface="+mn-lt"/>
              </a:rPr>
              <a:t>深化国防和军队改革，推动中国特色军事变革深入发展，构建中国特色现代军事力量体系，有助于解决军队建设面临的突出矛盾和问题</a:t>
            </a:r>
          </a:p>
        </p:txBody>
      </p:sp>
      <p:sp>
        <p:nvSpPr>
          <p:cNvPr id="20" name="文本框 19"/>
          <p:cNvSpPr txBox="1"/>
          <p:nvPr/>
        </p:nvSpPr>
        <p:spPr>
          <a:xfrm>
            <a:off x="727733" y="4593984"/>
            <a:ext cx="3903934" cy="1200329"/>
          </a:xfrm>
          <a:prstGeom prst="rect">
            <a:avLst/>
          </a:prstGeom>
          <a:noFill/>
        </p:spPr>
        <p:txBody>
          <a:bodyPr wrap="square" rtlCol="0">
            <a:spAutoFit/>
          </a:bodyPr>
          <a:lstStyle/>
          <a:p>
            <a:r>
              <a:rPr lang="zh-CN" altLang="en-US" dirty="0">
                <a:cs typeface="+mn-ea"/>
                <a:sym typeface="+mn-lt"/>
              </a:rPr>
              <a:t>在军队和国防建设中推进改革，就是要强化改革创新理念，不仅在武器装备上升级换代，更要看军事力量体系的架构重组。</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1000" fill="hold"/>
                                        <p:tgtEl>
                                          <p:spTgt spid="2"/>
                                        </p:tgtEl>
                                        <p:attrNameLst>
                                          <p:attrName>r</p:attrName>
                                        </p:attrNameLst>
                                      </p:cBhvr>
                                    </p:animRot>
                                  </p:childTnLst>
                                </p:cTn>
                              </p:par>
                            </p:childTnLst>
                          </p:cTn>
                        </p:par>
                        <p:par>
                          <p:cTn id="11" fill="hold">
                            <p:stCondLst>
                              <p:cond delay="15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3000"/>
                            </p:stCondLst>
                            <p:childTnLst>
                              <p:par>
                                <p:cTn id="38" presetID="1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ppt_y</p:attrName>
                                        </p:attrNameLst>
                                      </p:cBhvr>
                                      <p:tavLst>
                                        <p:tav tm="0">
                                          <p:val>
                                            <p:strVal val="#ppt_y+#ppt_h*1.125000"/>
                                          </p:val>
                                        </p:tav>
                                        <p:tav tm="100000">
                                          <p:val>
                                            <p:strVal val="#ppt_y"/>
                                          </p:val>
                                        </p:tav>
                                      </p:tavLst>
                                    </p:anim>
                                    <p:animEffect transition="in" filter="wipe(up)">
                                      <p:cBhvr>
                                        <p:cTn id="41" dur="500"/>
                                        <p:tgtEl>
                                          <p:spTgt spid="1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00"/>
                            </p:stCondLst>
                            <p:childTnLst>
                              <p:par>
                                <p:cTn id="47" presetID="1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p:tgtEl>
                                          <p:spTgt spid="17"/>
                                        </p:tgtEl>
                                        <p:attrNameLst>
                                          <p:attrName>ppt_y</p:attrName>
                                        </p:attrNameLst>
                                      </p:cBhvr>
                                      <p:tavLst>
                                        <p:tav tm="0">
                                          <p:val>
                                            <p:strVal val="#ppt_y+#ppt_h*1.125000"/>
                                          </p:val>
                                        </p:tav>
                                        <p:tav tm="100000">
                                          <p:val>
                                            <p:strVal val="#ppt_y"/>
                                          </p:val>
                                        </p:tav>
                                      </p:tavLst>
                                    </p:anim>
                                    <p:animEffect transition="in" filter="wipe(up)">
                                      <p:cBhvr>
                                        <p:cTn id="50" dur="500"/>
                                        <p:tgtEl>
                                          <p:spTgt spid="1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5000"/>
                            </p:stCondLst>
                            <p:childTnLst>
                              <p:par>
                                <p:cTn id="56" presetID="12" presetClass="entr" presetSubtype="4"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ppt_y</p:attrName>
                                        </p:attrNameLst>
                                      </p:cBhvr>
                                      <p:tavLst>
                                        <p:tav tm="0">
                                          <p:val>
                                            <p:strVal val="#ppt_y+#ppt_h*1.125000"/>
                                          </p:val>
                                        </p:tav>
                                        <p:tav tm="100000">
                                          <p:val>
                                            <p:strVal val="#ppt_y"/>
                                          </p:val>
                                        </p:tav>
                                      </p:tavLst>
                                    </p:anim>
                                    <p:animEffect transition="in" filter="wipe(up)">
                                      <p:cBhvr>
                                        <p:cTn id="59" dur="500"/>
                                        <p:tgtEl>
                                          <p:spTgt spid="16"/>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99004" y="1812898"/>
            <a:ext cx="4375052" cy="3800611"/>
            <a:chOff x="6583680" y="1927274"/>
            <a:chExt cx="4375052" cy="3800611"/>
          </a:xfrm>
        </p:grpSpPr>
        <p:sp>
          <p:nvSpPr>
            <p:cNvPr id="3" name="矩形 2"/>
            <p:cNvSpPr/>
            <p:nvPr/>
          </p:nvSpPr>
          <p:spPr>
            <a:xfrm>
              <a:off x="6583680" y="1927274"/>
              <a:ext cx="1153551" cy="1153551"/>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9805181" y="3250804"/>
              <a:ext cx="1153551" cy="1153551"/>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6583680" y="4574333"/>
              <a:ext cx="1153551" cy="1153551"/>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7889630" y="1927274"/>
              <a:ext cx="3069102" cy="1153551"/>
            </a:xfrm>
            <a:prstGeom prst="rect">
              <a:avLst/>
            </a:prstGeom>
            <a:solidFill>
              <a:srgbClr val="FF7C8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7889630" y="4574334"/>
              <a:ext cx="3069102" cy="1153551"/>
            </a:xfrm>
            <a:prstGeom prst="rect">
              <a:avLst/>
            </a:prstGeom>
            <a:solidFill>
              <a:srgbClr val="FF7C8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583680" y="3250805"/>
              <a:ext cx="3069102" cy="1153551"/>
            </a:xfrm>
            <a:prstGeom prst="rect">
              <a:avLst/>
            </a:prstGeom>
            <a:solidFill>
              <a:srgbClr val="FF7C8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1" name="图片 20"/>
          <p:cNvPicPr>
            <a:picLocks noChangeAspect="1"/>
          </p:cNvPicPr>
          <p:nvPr/>
        </p:nvPicPr>
        <p:blipFill rotWithShape="1">
          <a:blip r:embed="rId2" cstate="screen">
            <a:clrChange>
              <a:clrFrom>
                <a:srgbClr val="FAFAFA"/>
              </a:clrFrom>
              <a:clrTo>
                <a:srgbClr val="FAFAFA">
                  <a:alpha val="0"/>
                </a:srgbClr>
              </a:clrTo>
            </a:clrChange>
          </a:blip>
          <a:srcRect/>
          <a:stretch>
            <a:fillRect/>
          </a:stretch>
        </p:blipFill>
        <p:spPr>
          <a:xfrm>
            <a:off x="710103" y="1923963"/>
            <a:ext cx="1149082" cy="931420"/>
          </a:xfrm>
          <a:prstGeom prst="rect">
            <a:avLst/>
          </a:prstGeom>
        </p:spPr>
      </p:pic>
      <p:pic>
        <p:nvPicPr>
          <p:cNvPr id="22" name="图片 21"/>
          <p:cNvPicPr>
            <a:picLocks noChangeAspect="1"/>
          </p:cNvPicPr>
          <p:nvPr/>
        </p:nvPicPr>
        <p:blipFill rotWithShape="1">
          <a:blip r:embed="rId2" cstate="screen">
            <a:clrChange>
              <a:clrFrom>
                <a:srgbClr val="FAFAFA"/>
              </a:clrFrom>
              <a:clrTo>
                <a:srgbClr val="FAFAFA">
                  <a:alpha val="0"/>
                </a:srgbClr>
              </a:clrTo>
            </a:clrChange>
          </a:blip>
          <a:srcRect/>
          <a:stretch>
            <a:fillRect/>
          </a:stretch>
        </p:blipFill>
        <p:spPr>
          <a:xfrm>
            <a:off x="3907959" y="3247492"/>
            <a:ext cx="1149082" cy="931420"/>
          </a:xfrm>
          <a:prstGeom prst="rect">
            <a:avLst/>
          </a:prstGeom>
        </p:spPr>
      </p:pic>
      <p:pic>
        <p:nvPicPr>
          <p:cNvPr id="23" name="图片 22"/>
          <p:cNvPicPr>
            <a:picLocks noChangeAspect="1"/>
          </p:cNvPicPr>
          <p:nvPr/>
        </p:nvPicPr>
        <p:blipFill rotWithShape="1">
          <a:blip r:embed="rId2" cstate="screen">
            <a:clrChange>
              <a:clrFrom>
                <a:srgbClr val="FAFAFA"/>
              </a:clrFrom>
              <a:clrTo>
                <a:srgbClr val="FAFAFA">
                  <a:alpha val="0"/>
                </a:srgbClr>
              </a:clrTo>
            </a:clrChange>
          </a:blip>
          <a:srcRect/>
          <a:stretch>
            <a:fillRect/>
          </a:stretch>
        </p:blipFill>
        <p:spPr>
          <a:xfrm>
            <a:off x="710103" y="4571022"/>
            <a:ext cx="1149082" cy="931420"/>
          </a:xfrm>
          <a:prstGeom prst="rect">
            <a:avLst/>
          </a:prstGeom>
        </p:spPr>
      </p:pic>
      <p:sp>
        <p:nvSpPr>
          <p:cNvPr id="24" name="文本框 23"/>
          <p:cNvSpPr txBox="1"/>
          <p:nvPr/>
        </p:nvSpPr>
        <p:spPr>
          <a:xfrm>
            <a:off x="1393755" y="3476348"/>
            <a:ext cx="1879600" cy="584775"/>
          </a:xfrm>
          <a:prstGeom prst="rect">
            <a:avLst/>
          </a:prstGeom>
          <a:noFill/>
        </p:spPr>
        <p:txBody>
          <a:bodyPr wrap="square" rtlCol="0">
            <a:spAutoFit/>
          </a:bodyPr>
          <a:lstStyle/>
          <a:p>
            <a:r>
              <a:rPr lang="zh-CN" altLang="en-US" sz="3200" dirty="0">
                <a:solidFill>
                  <a:srgbClr val="C00000"/>
                </a:solidFill>
                <a:cs typeface="+mn-ea"/>
                <a:sym typeface="+mn-lt"/>
              </a:rPr>
              <a:t>强军之基</a:t>
            </a:r>
          </a:p>
        </p:txBody>
      </p:sp>
      <p:sp>
        <p:nvSpPr>
          <p:cNvPr id="25" name="文本框 24"/>
          <p:cNvSpPr txBox="1"/>
          <p:nvPr/>
        </p:nvSpPr>
        <p:spPr>
          <a:xfrm>
            <a:off x="5742676" y="2227785"/>
            <a:ext cx="5739221" cy="1477328"/>
          </a:xfrm>
          <a:prstGeom prst="rect">
            <a:avLst/>
          </a:prstGeom>
          <a:noFill/>
        </p:spPr>
        <p:txBody>
          <a:bodyPr wrap="square" rtlCol="0">
            <a:spAutoFit/>
          </a:bodyPr>
          <a:lstStyle/>
          <a:p>
            <a:r>
              <a:rPr lang="zh-CN" altLang="en-US" dirty="0">
                <a:cs typeface="+mn-ea"/>
                <a:sym typeface="+mn-lt"/>
              </a:rPr>
              <a:t>我军作为执行党的政治任务的武装集团，必须把听党指挥作为军队建设的首要。毫不动摇坚持党对军队的绝对领导关系我军性质和宗旨，关系社会主义前途命运，关系党和国家长治久安，是我军的立军之本、建军之魂，是我军生命所系、力量所在。</a:t>
            </a:r>
          </a:p>
        </p:txBody>
      </p:sp>
      <p:sp>
        <p:nvSpPr>
          <p:cNvPr id="26" name="文本框 25"/>
          <p:cNvSpPr txBox="1"/>
          <p:nvPr/>
        </p:nvSpPr>
        <p:spPr>
          <a:xfrm>
            <a:off x="2779667" y="2143007"/>
            <a:ext cx="1879600" cy="584775"/>
          </a:xfrm>
          <a:prstGeom prst="rect">
            <a:avLst/>
          </a:prstGeom>
          <a:noFill/>
        </p:spPr>
        <p:txBody>
          <a:bodyPr wrap="square" rtlCol="0">
            <a:spAutoFit/>
          </a:bodyPr>
          <a:lstStyle/>
          <a:p>
            <a:r>
              <a:rPr lang="zh-CN" altLang="en-US" sz="3200" dirty="0">
                <a:solidFill>
                  <a:srgbClr val="C00000"/>
                </a:solidFill>
                <a:cs typeface="+mn-ea"/>
                <a:sym typeface="+mn-lt"/>
              </a:rPr>
              <a:t>强军之魂</a:t>
            </a:r>
          </a:p>
        </p:txBody>
      </p:sp>
      <p:sp>
        <p:nvSpPr>
          <p:cNvPr id="27" name="文本框 26"/>
          <p:cNvSpPr txBox="1"/>
          <p:nvPr/>
        </p:nvSpPr>
        <p:spPr>
          <a:xfrm>
            <a:off x="2739953" y="4744344"/>
            <a:ext cx="1879600" cy="584775"/>
          </a:xfrm>
          <a:prstGeom prst="rect">
            <a:avLst/>
          </a:prstGeom>
          <a:noFill/>
        </p:spPr>
        <p:txBody>
          <a:bodyPr wrap="square" rtlCol="0">
            <a:spAutoFit/>
          </a:bodyPr>
          <a:lstStyle/>
          <a:p>
            <a:r>
              <a:rPr lang="zh-CN" altLang="en-US" sz="3200" dirty="0">
                <a:solidFill>
                  <a:srgbClr val="C00000"/>
                </a:solidFill>
                <a:cs typeface="+mn-ea"/>
                <a:sym typeface="+mn-lt"/>
              </a:rPr>
              <a:t>实干强军</a:t>
            </a:r>
          </a:p>
        </p:txBody>
      </p:sp>
      <p:sp>
        <p:nvSpPr>
          <p:cNvPr id="28" name="文本框 27"/>
          <p:cNvSpPr txBox="1"/>
          <p:nvPr/>
        </p:nvSpPr>
        <p:spPr>
          <a:xfrm>
            <a:off x="5742675" y="3912946"/>
            <a:ext cx="5739221" cy="1477328"/>
          </a:xfrm>
          <a:prstGeom prst="rect">
            <a:avLst/>
          </a:prstGeom>
          <a:noFill/>
        </p:spPr>
        <p:txBody>
          <a:bodyPr wrap="square" rtlCol="0">
            <a:spAutoFit/>
          </a:bodyPr>
          <a:lstStyle/>
          <a:p>
            <a:r>
              <a:rPr lang="zh-CN" altLang="en-US" dirty="0">
                <a:cs typeface="+mn-ea"/>
                <a:sym typeface="+mn-lt"/>
              </a:rPr>
              <a:t>作风优良是我军的鲜明特色和政治优势，必须把作风建设作为一项基础性长期性工作抓紧抓实，永葆人民军队政治本色。”依法治军、从严治军是强军之基，必须保持严明的作风和铁的纪律，确保部队高度集中统一和安全稳定。</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7" presetClass="entr" presetSubtype="0" fill="hold"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450" decel="100000" fill="hold"/>
                                        <p:tgtEl>
                                          <p:spTgt spid="21"/>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strVal val="#ppt_x"/>
                                          </p:val>
                                        </p:tav>
                                        <p:tav tm="100000">
                                          <p:val>
                                            <p:strVal val="#ppt_x"/>
                                          </p:val>
                                        </p:tav>
                                      </p:tavLst>
                                    </p:anim>
                                    <p:anim calcmode="lin" valueType="num">
                                      <p:cBhvr>
                                        <p:cTn id="18" dur="450" decel="100000" fill="hold"/>
                                        <p:tgtEl>
                                          <p:spTgt spid="22"/>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450" decel="100000" fill="hold"/>
                                        <p:tgtEl>
                                          <p:spTgt spid="23"/>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childTnLst>
                          </p:cTn>
                        </p:par>
                        <p:par>
                          <p:cTn id="26" fill="hold">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p:tgtEl>
                                          <p:spTgt spid="26"/>
                                        </p:tgtEl>
                                        <p:attrNameLst>
                                          <p:attrName>ppt_y</p:attrName>
                                        </p:attrNameLst>
                                      </p:cBhvr>
                                      <p:tavLst>
                                        <p:tav tm="0">
                                          <p:val>
                                            <p:strVal val="#ppt_y+#ppt_h*1.125000"/>
                                          </p:val>
                                        </p:tav>
                                        <p:tav tm="100000">
                                          <p:val>
                                            <p:strVal val="#ppt_y"/>
                                          </p:val>
                                        </p:tav>
                                      </p:tavLst>
                                    </p:anim>
                                    <p:animEffect transition="in" filter="wipe(up)">
                                      <p:cBhvr>
                                        <p:cTn id="30" dur="500"/>
                                        <p:tgtEl>
                                          <p:spTgt spid="26"/>
                                        </p:tgtEl>
                                      </p:cBhvr>
                                    </p:animEffect>
                                  </p:childTnLst>
                                </p:cTn>
                              </p:par>
                            </p:childTnLst>
                          </p:cTn>
                        </p:par>
                        <p:par>
                          <p:cTn id="31" fill="hold">
                            <p:stCondLst>
                              <p:cond delay="1000"/>
                            </p:stCondLst>
                            <p:childTnLst>
                              <p:par>
                                <p:cTn id="32" presetID="12" presetClass="entr" presetSubtype="4"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p:tgtEl>
                                          <p:spTgt spid="24"/>
                                        </p:tgtEl>
                                        <p:attrNameLst>
                                          <p:attrName>ppt_y</p:attrName>
                                        </p:attrNameLst>
                                      </p:cBhvr>
                                      <p:tavLst>
                                        <p:tav tm="0">
                                          <p:val>
                                            <p:strVal val="#ppt_y+#ppt_h*1.125000"/>
                                          </p:val>
                                        </p:tav>
                                        <p:tav tm="100000">
                                          <p:val>
                                            <p:strVal val="#ppt_y"/>
                                          </p:val>
                                        </p:tav>
                                      </p:tavLst>
                                    </p:anim>
                                    <p:animEffect transition="in" filter="wipe(up)">
                                      <p:cBhvr>
                                        <p:cTn id="35" dur="500"/>
                                        <p:tgtEl>
                                          <p:spTgt spid="24"/>
                                        </p:tgtEl>
                                      </p:cBhvr>
                                    </p:animEffect>
                                  </p:childTnLst>
                                </p:cTn>
                              </p:par>
                            </p:childTnLst>
                          </p:cTn>
                        </p:par>
                        <p:par>
                          <p:cTn id="36" fill="hold">
                            <p:stCondLst>
                              <p:cond delay="1500"/>
                            </p:stCondLst>
                            <p:childTnLst>
                              <p:par>
                                <p:cTn id="37" presetID="12" presetClass="entr" presetSubtype="4"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p:tgtEl>
                                          <p:spTgt spid="27"/>
                                        </p:tgtEl>
                                        <p:attrNameLst>
                                          <p:attrName>ppt_y</p:attrName>
                                        </p:attrNameLst>
                                      </p:cBhvr>
                                      <p:tavLst>
                                        <p:tav tm="0">
                                          <p:val>
                                            <p:strVal val="#ppt_y+#ppt_h*1.125000"/>
                                          </p:val>
                                        </p:tav>
                                        <p:tav tm="100000">
                                          <p:val>
                                            <p:strVal val="#ppt_y"/>
                                          </p:val>
                                        </p:tav>
                                      </p:tavLst>
                                    </p:anim>
                                    <p:animEffect transition="in" filter="wipe(up)">
                                      <p:cBhvr>
                                        <p:cTn id="40" dur="500"/>
                                        <p:tgtEl>
                                          <p:spTgt spid="2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24"/>
          <p:cNvPicPr>
            <a:picLocks noChangeAspect="1" noChangeArrowheads="1"/>
          </p:cNvPicPr>
          <p:nvPr/>
        </p:nvPicPr>
        <p:blipFill>
          <a:blip r:embed="rId2"/>
          <a:srcRect/>
          <a:stretch>
            <a:fillRect/>
          </a:stretch>
        </p:blipFill>
        <p:spPr bwMode="auto">
          <a:xfrm>
            <a:off x="-7332" y="5872582"/>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4224446" y="359559"/>
            <a:ext cx="3965966" cy="1515461"/>
            <a:chOff x="2634040" y="437323"/>
            <a:chExt cx="5992311" cy="2289760"/>
          </a:xfrm>
        </p:grpSpPr>
        <p:pic>
          <p:nvPicPr>
            <p:cNvPr id="6" name="图片 5"/>
            <p:cNvPicPr>
              <a:picLocks noChangeAspect="1"/>
            </p:cNvPicPr>
            <p:nvPr/>
          </p:nvPicPr>
          <p:blipFill rotWithShape="1">
            <a:blip r:embed="rId3" cstate="screen">
              <a:clrChange>
                <a:clrFrom>
                  <a:srgbClr val="FFFFFF"/>
                </a:clrFrom>
                <a:clrTo>
                  <a:srgbClr val="FFFFFF">
                    <a:alpha val="0"/>
                  </a:srgbClr>
                </a:clrTo>
              </a:clrChange>
            </a:blip>
            <a:srcRect/>
            <a:stretch>
              <a:fillRect/>
            </a:stretch>
          </p:blipFill>
          <p:spPr>
            <a:xfrm>
              <a:off x="2634040" y="655983"/>
              <a:ext cx="1689310" cy="1474780"/>
            </a:xfrm>
            <a:prstGeom prst="rect">
              <a:avLst/>
            </a:prstGeom>
          </p:spPr>
        </p:pic>
        <p:pic>
          <p:nvPicPr>
            <p:cNvPr id="4" name="图片 3"/>
            <p:cNvPicPr>
              <a:picLocks noChangeAspect="1"/>
            </p:cNvPicPr>
            <p:nvPr/>
          </p:nvPicPr>
          <p:blipFill rotWithShape="1">
            <a:blip r:embed="rId4" cstate="screen">
              <a:clrChange>
                <a:clrFrom>
                  <a:srgbClr val="FFFFFF"/>
                </a:clrFrom>
                <a:clrTo>
                  <a:srgbClr val="FFFFFF">
                    <a:alpha val="0"/>
                  </a:srgbClr>
                </a:clrTo>
              </a:clrChange>
            </a:blip>
            <a:srcRect/>
            <a:stretch>
              <a:fillRect/>
            </a:stretch>
          </p:blipFill>
          <p:spPr>
            <a:xfrm>
              <a:off x="3789691" y="437323"/>
              <a:ext cx="4836660" cy="2289760"/>
            </a:xfrm>
            <a:prstGeom prst="rect">
              <a:avLst/>
            </a:prstGeom>
          </p:spPr>
        </p:pic>
      </p:grpSp>
      <p:sp>
        <p:nvSpPr>
          <p:cNvPr id="8" name="文本框 7"/>
          <p:cNvSpPr txBox="1"/>
          <p:nvPr/>
        </p:nvSpPr>
        <p:spPr>
          <a:xfrm>
            <a:off x="5549793" y="1480350"/>
            <a:ext cx="2637183" cy="923330"/>
          </a:xfrm>
          <a:prstGeom prst="rect">
            <a:avLst/>
          </a:prstGeom>
          <a:noFill/>
        </p:spPr>
        <p:txBody>
          <a:bodyPr wrap="square" rtlCol="0">
            <a:spAutoFit/>
          </a:bodyPr>
          <a:lstStyle/>
          <a:p>
            <a:r>
              <a:rPr lang="zh-CN" altLang="en-US" sz="5400" dirty="0">
                <a:cs typeface="+mn-ea"/>
                <a:sym typeface="+mn-lt"/>
              </a:rPr>
              <a:t>前言</a:t>
            </a:r>
          </a:p>
        </p:txBody>
      </p:sp>
      <p:sp>
        <p:nvSpPr>
          <p:cNvPr id="9" name="圆角矩形 6"/>
          <p:cNvSpPr/>
          <p:nvPr/>
        </p:nvSpPr>
        <p:spPr>
          <a:xfrm>
            <a:off x="1775791" y="2197924"/>
            <a:ext cx="8640418" cy="2630521"/>
          </a:xfrm>
          <a:prstGeom prst="roundRect">
            <a:avLst/>
          </a:prstGeom>
          <a:noFill/>
          <a:ln>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775791" y="2728354"/>
            <a:ext cx="8640418" cy="1569660"/>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维护习近平总书记作为党中央的核心、全党的核心落实到行动中去，落实到推进军队建设改革和军事斗争准备中去，始终不渝坚持党对军队绝对领导，朝着实现强军目标、建设世界一流军队开拓奋进。</a:t>
            </a:r>
          </a:p>
        </p:txBody>
      </p:sp>
      <p:grpSp>
        <p:nvGrpSpPr>
          <p:cNvPr id="24" name="组合 23"/>
          <p:cNvGrpSpPr/>
          <p:nvPr/>
        </p:nvGrpSpPr>
        <p:grpSpPr>
          <a:xfrm>
            <a:off x="0" y="106879"/>
            <a:ext cx="12192000" cy="461665"/>
            <a:chOff x="0" y="106879"/>
            <a:chExt cx="12192000" cy="461665"/>
          </a:xfrm>
        </p:grpSpPr>
        <p:sp>
          <p:nvSpPr>
            <p:cNvPr id="18" name="文本框 17"/>
            <p:cNvSpPr txBox="1"/>
            <p:nvPr/>
          </p:nvSpPr>
          <p:spPr>
            <a:xfrm>
              <a:off x="3337166" y="106879"/>
              <a:ext cx="5740527" cy="461665"/>
            </a:xfrm>
            <a:prstGeom prst="rect">
              <a:avLst/>
            </a:prstGeom>
            <a:noFill/>
          </p:spPr>
          <p:txBody>
            <a:bodyPr wrap="square" rtlCol="0">
              <a:spAutoFit/>
            </a:bodyPr>
            <a:lstStyle/>
            <a:p>
              <a:pPr algn="l"/>
              <a:r>
                <a:rPr lang="zh-CN" altLang="en-US" sz="2400" dirty="0">
                  <a:solidFill>
                    <a:srgbClr val="C00000"/>
                  </a:solidFill>
                  <a:cs typeface="+mn-ea"/>
                  <a:sym typeface="+mn-lt"/>
                </a:rPr>
                <a:t>中</a:t>
              </a:r>
              <a:r>
                <a:rPr lang="en-US" altLang="zh-CN" sz="2400" dirty="0">
                  <a:solidFill>
                    <a:srgbClr val="C00000"/>
                  </a:solidFill>
                  <a:cs typeface="+mn-ea"/>
                  <a:sym typeface="+mn-lt"/>
                </a:rPr>
                <a:t>/</a:t>
              </a:r>
              <a:r>
                <a:rPr lang="zh-CN" altLang="en-US" sz="2400" dirty="0">
                  <a:solidFill>
                    <a:srgbClr val="C00000"/>
                  </a:solidFill>
                  <a:cs typeface="+mn-ea"/>
                  <a:sym typeface="+mn-lt"/>
                </a:rPr>
                <a:t>国</a:t>
              </a:r>
              <a:r>
                <a:rPr lang="en-US" altLang="zh-CN" sz="2400" dirty="0">
                  <a:solidFill>
                    <a:srgbClr val="C00000"/>
                  </a:solidFill>
                  <a:cs typeface="+mn-ea"/>
                  <a:sym typeface="+mn-lt"/>
                </a:rPr>
                <a:t>/</a:t>
              </a:r>
              <a:r>
                <a:rPr lang="zh-CN" altLang="en-US" sz="2400" dirty="0">
                  <a:solidFill>
                    <a:srgbClr val="C00000"/>
                  </a:solidFill>
                  <a:cs typeface="+mn-ea"/>
                  <a:sym typeface="+mn-lt"/>
                </a:rPr>
                <a:t>人</a:t>
              </a:r>
              <a:r>
                <a:rPr lang="en-US" altLang="zh-CN" sz="2400" dirty="0">
                  <a:solidFill>
                    <a:srgbClr val="C00000"/>
                  </a:solidFill>
                  <a:cs typeface="+mn-ea"/>
                  <a:sym typeface="+mn-lt"/>
                </a:rPr>
                <a:t>/</a:t>
              </a:r>
              <a:r>
                <a:rPr lang="zh-CN" altLang="en-US" sz="2400" dirty="0">
                  <a:solidFill>
                    <a:srgbClr val="C00000"/>
                  </a:solidFill>
                  <a:cs typeface="+mn-ea"/>
                  <a:sym typeface="+mn-lt"/>
                </a:rPr>
                <a:t>民</a:t>
              </a:r>
              <a:r>
                <a:rPr lang="en-US" altLang="zh-CN" sz="2400" dirty="0">
                  <a:solidFill>
                    <a:srgbClr val="C00000"/>
                  </a:solidFill>
                  <a:cs typeface="+mn-ea"/>
                  <a:sym typeface="+mn-lt"/>
                </a:rPr>
                <a:t>/</a:t>
              </a:r>
              <a:r>
                <a:rPr lang="zh-CN" altLang="en-US" sz="2400" dirty="0">
                  <a:solidFill>
                    <a:srgbClr val="C00000"/>
                  </a:solidFill>
                  <a:cs typeface="+mn-ea"/>
                  <a:sym typeface="+mn-lt"/>
                </a:rPr>
                <a:t>解</a:t>
              </a:r>
              <a:r>
                <a:rPr lang="en-US" altLang="zh-CN" sz="2400" dirty="0">
                  <a:solidFill>
                    <a:srgbClr val="C00000"/>
                  </a:solidFill>
                  <a:cs typeface="+mn-ea"/>
                  <a:sym typeface="+mn-lt"/>
                </a:rPr>
                <a:t>/</a:t>
              </a:r>
              <a:r>
                <a:rPr lang="zh-CN" altLang="en-US" sz="2400" dirty="0">
                  <a:solidFill>
                    <a:srgbClr val="C00000"/>
                  </a:solidFill>
                  <a:cs typeface="+mn-ea"/>
                  <a:sym typeface="+mn-lt"/>
                </a:rPr>
                <a:t>放</a:t>
              </a:r>
              <a:r>
                <a:rPr lang="en-US" altLang="zh-CN" sz="2400" dirty="0">
                  <a:solidFill>
                    <a:srgbClr val="C00000"/>
                  </a:solidFill>
                  <a:cs typeface="+mn-ea"/>
                  <a:sym typeface="+mn-lt"/>
                </a:rPr>
                <a:t>/</a:t>
              </a:r>
              <a:r>
                <a:rPr lang="zh-CN" altLang="en-US" sz="2400" dirty="0">
                  <a:solidFill>
                    <a:srgbClr val="C00000"/>
                  </a:solidFill>
                  <a:cs typeface="+mn-ea"/>
                  <a:sym typeface="+mn-lt"/>
                </a:rPr>
                <a:t>军</a:t>
              </a:r>
              <a:r>
                <a:rPr lang="en-US" altLang="zh-CN" sz="2400" dirty="0">
                  <a:solidFill>
                    <a:srgbClr val="C00000"/>
                  </a:solidFill>
                  <a:cs typeface="+mn-ea"/>
                  <a:sym typeface="+mn-lt"/>
                </a:rPr>
                <a:t>/</a:t>
              </a:r>
              <a:r>
                <a:rPr lang="zh-CN" altLang="en-US" sz="2400" dirty="0">
                  <a:solidFill>
                    <a:srgbClr val="C00000"/>
                  </a:solidFill>
                  <a:cs typeface="+mn-ea"/>
                  <a:sym typeface="+mn-lt"/>
                </a:rPr>
                <a:t>建</a:t>
              </a:r>
              <a:r>
                <a:rPr lang="en-US" altLang="zh-CN" sz="2400" dirty="0">
                  <a:solidFill>
                    <a:srgbClr val="C00000"/>
                  </a:solidFill>
                  <a:cs typeface="+mn-ea"/>
                  <a:sym typeface="+mn-lt"/>
                </a:rPr>
                <a:t>/</a:t>
              </a:r>
              <a:r>
                <a:rPr lang="zh-CN" altLang="en-US" sz="2400" dirty="0">
                  <a:solidFill>
                    <a:srgbClr val="C00000"/>
                  </a:solidFill>
                  <a:cs typeface="+mn-ea"/>
                  <a:sym typeface="+mn-lt"/>
                </a:rPr>
                <a:t>军</a:t>
              </a:r>
              <a:r>
                <a:rPr lang="en-US" altLang="zh-CN" sz="2400" dirty="0" smtClean="0">
                  <a:solidFill>
                    <a:srgbClr val="C00000"/>
                  </a:solidFill>
                  <a:cs typeface="+mn-ea"/>
                  <a:sym typeface="+mn-lt"/>
                </a:rPr>
                <a:t>/94/</a:t>
              </a:r>
              <a:r>
                <a:rPr lang="zh-CN" altLang="en-US" sz="2400" dirty="0">
                  <a:solidFill>
                    <a:srgbClr val="C00000"/>
                  </a:solidFill>
                  <a:cs typeface="+mn-ea"/>
                  <a:sym typeface="+mn-lt"/>
                </a:rPr>
                <a:t>周</a:t>
              </a:r>
              <a:r>
                <a:rPr lang="en-US" altLang="zh-CN" sz="2400" dirty="0">
                  <a:solidFill>
                    <a:srgbClr val="C00000"/>
                  </a:solidFill>
                  <a:cs typeface="+mn-ea"/>
                  <a:sym typeface="+mn-lt"/>
                </a:rPr>
                <a:t>/</a:t>
              </a:r>
              <a:r>
                <a:rPr lang="zh-CN" altLang="en-US" sz="2400" dirty="0">
                  <a:solidFill>
                    <a:srgbClr val="C00000"/>
                  </a:solidFill>
                  <a:cs typeface="+mn-ea"/>
                  <a:sym typeface="+mn-lt"/>
                </a:rPr>
                <a:t>年</a:t>
              </a:r>
            </a:p>
          </p:txBody>
        </p:sp>
        <p:cxnSp>
          <p:nvCxnSpPr>
            <p:cNvPr id="20" name="直接连接符 19"/>
            <p:cNvCxnSpPr>
              <a:endCxn id="18" idx="1"/>
            </p:cNvCxnSpPr>
            <p:nvPr/>
          </p:nvCxnSpPr>
          <p:spPr>
            <a:xfrm>
              <a:off x="0" y="337711"/>
              <a:ext cx="3337166" cy="1"/>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8" idx="3"/>
            </p:cNvCxnSpPr>
            <p:nvPr/>
          </p:nvCxnSpPr>
          <p:spPr>
            <a:xfrm>
              <a:off x="9077693" y="337712"/>
              <a:ext cx="3114307" cy="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grpSp>
      <p:pic>
        <p:nvPicPr>
          <p:cNvPr id="26" name="图片 25"/>
          <p:cNvPicPr>
            <a:picLocks noChangeAspect="1"/>
          </p:cNvPicPr>
          <p:nvPr/>
        </p:nvPicPr>
        <p:blipFill rotWithShape="1">
          <a:blip r:embed="rId5" cstate="screen">
            <a:clrChange>
              <a:clrFrom>
                <a:srgbClr val="FFFFFF"/>
              </a:clrFrom>
              <a:clrTo>
                <a:srgbClr val="FFFFFF">
                  <a:alpha val="0"/>
                </a:srgbClr>
              </a:clrTo>
            </a:clrChange>
          </a:blip>
          <a:srcRect/>
          <a:stretch>
            <a:fillRect/>
          </a:stretch>
        </p:blipFill>
        <p:spPr>
          <a:xfrm>
            <a:off x="10707757" y="4991811"/>
            <a:ext cx="1656521" cy="1866189"/>
          </a:xfrm>
          <a:prstGeom prst="rect">
            <a:avLst/>
          </a:prstGeom>
        </p:spPr>
      </p:pic>
      <p:pic>
        <p:nvPicPr>
          <p:cNvPr id="27" name="图片 26"/>
          <p:cNvPicPr>
            <a:picLocks noChangeAspect="1"/>
          </p:cNvPicPr>
          <p:nvPr/>
        </p:nvPicPr>
        <p:blipFill rotWithShape="1">
          <a:blip r:embed="rId5" cstate="screen">
            <a:clrChange>
              <a:clrFrom>
                <a:srgbClr val="FFFFFF"/>
              </a:clrFrom>
              <a:clrTo>
                <a:srgbClr val="FFFFFF">
                  <a:alpha val="0"/>
                </a:srgbClr>
              </a:clrTo>
            </a:clrChange>
          </a:blip>
          <a:srcRect/>
          <a:stretch>
            <a:fillRect/>
          </a:stretch>
        </p:blipFill>
        <p:spPr>
          <a:xfrm flipH="1">
            <a:off x="-172234" y="4991859"/>
            <a:ext cx="1656477" cy="1866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 presetClass="entr" presetSubtype="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1000"/>
                            </p:stCondLst>
                            <p:childTnLst>
                              <p:par>
                                <p:cTn id="24" presetID="26" presetClass="emph" presetSubtype="0" fill="hold" grpId="1" nodeType="afterEffect">
                                  <p:stCondLst>
                                    <p:cond delay="0"/>
                                  </p:stCondLst>
                                  <p:childTnLst>
                                    <p:animEffect transition="out" filter="fade">
                                      <p:cBhvr>
                                        <p:cTn id="25" dur="500" tmFilter="0, 0; .2, .5; .8, .5; 1, 0"/>
                                        <p:tgtEl>
                                          <p:spTgt spid="8"/>
                                        </p:tgtEl>
                                      </p:cBhvr>
                                    </p:animEffect>
                                    <p:animScale>
                                      <p:cBhvr>
                                        <p:cTn id="26" dur="250" autoRev="1" fill="hold"/>
                                        <p:tgtEl>
                                          <p:spTgt spid="8"/>
                                        </p:tgtEl>
                                      </p:cBhvr>
                                      <p:by x="105000" y="105000"/>
                                    </p:animScale>
                                  </p:childTnLst>
                                </p:cTn>
                              </p:par>
                            </p:childTnLst>
                          </p:cTn>
                        </p:par>
                        <p:par>
                          <p:cTn id="27" fill="hold">
                            <p:stCondLst>
                              <p:cond delay="1500"/>
                            </p:stCondLst>
                            <p:childTnLst>
                              <p:par>
                                <p:cTn id="28" presetID="5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ppt_w*0.7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animEffect transition="in" filter="fade">
                                      <p:cBhvr>
                                        <p:cTn id="32" dur="500"/>
                                        <p:tgtEl>
                                          <p:spTgt spid="9"/>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2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bldLvl="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675232" y="3787842"/>
            <a:ext cx="980998" cy="794747"/>
            <a:chOff x="3225809" y="2349618"/>
            <a:chExt cx="613133" cy="496724"/>
          </a:xfrm>
        </p:grpSpPr>
        <p:sp>
          <p:nvSpPr>
            <p:cNvPr id="9" name="矩形 8"/>
            <p:cNvSpPr/>
            <p:nvPr/>
          </p:nvSpPr>
          <p:spPr>
            <a:xfrm>
              <a:off x="3225809" y="2349618"/>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3225809" y="2365434"/>
              <a:ext cx="613133" cy="480908"/>
            </a:xfrm>
            <a:prstGeom prst="rect">
              <a:avLst/>
            </a:prstGeom>
            <a:noFill/>
          </p:spPr>
          <p:txBody>
            <a:bodyPr wrap="square" rtlCol="0">
              <a:spAutoFit/>
            </a:bodyPr>
            <a:lstStyle/>
            <a:p>
              <a:r>
                <a:rPr lang="en-US" altLang="zh-CN" sz="4400" dirty="0">
                  <a:solidFill>
                    <a:schemeClr val="bg1"/>
                  </a:solidFill>
                  <a:cs typeface="+mn-ea"/>
                  <a:sym typeface="+mn-lt"/>
                </a:rPr>
                <a:t>04</a:t>
              </a:r>
              <a:endParaRPr lang="zh-CN" altLang="en-US" sz="4400" dirty="0">
                <a:solidFill>
                  <a:schemeClr val="bg1"/>
                </a:solidFill>
                <a:cs typeface="+mn-ea"/>
                <a:sym typeface="+mn-lt"/>
              </a:endParaRPr>
            </a:p>
          </p:txBody>
        </p:sp>
      </p:grpSp>
      <p:sp>
        <p:nvSpPr>
          <p:cNvPr id="11" name="文本框 10"/>
          <p:cNvSpPr txBox="1"/>
          <p:nvPr/>
        </p:nvSpPr>
        <p:spPr>
          <a:xfrm>
            <a:off x="4557811" y="3791978"/>
            <a:ext cx="5686120" cy="923330"/>
          </a:xfrm>
          <a:prstGeom prst="rect">
            <a:avLst/>
          </a:prstGeom>
          <a:noFill/>
        </p:spPr>
        <p:txBody>
          <a:bodyPr wrap="square" rtlCol="0">
            <a:spAutoFit/>
          </a:bodyPr>
          <a:lstStyle/>
          <a:p>
            <a:r>
              <a:rPr lang="zh-CN" altLang="en-US" sz="5400" dirty="0">
                <a:cs typeface="+mn-ea"/>
                <a:sym typeface="+mn-lt"/>
              </a:rPr>
              <a:t>新时代强军建设</a:t>
            </a:r>
          </a:p>
        </p:txBody>
      </p:sp>
      <p:pic>
        <p:nvPicPr>
          <p:cNvPr id="6" name="图片 5"/>
          <p:cNvPicPr>
            <a:picLocks noChangeAspect="1"/>
          </p:cNvPicPr>
          <p:nvPr/>
        </p:nvPicPr>
        <p:blipFill rotWithShape="1">
          <a:blip r:embed="rId2" cstate="screen">
            <a:clrChange>
              <a:clrFrom>
                <a:srgbClr val="FFFFFF"/>
              </a:clrFrom>
              <a:clrTo>
                <a:srgbClr val="FFFFFF">
                  <a:alpha val="0"/>
                </a:srgbClr>
              </a:clrTo>
            </a:clrChange>
          </a:blip>
          <a:srcRect/>
          <a:stretch>
            <a:fillRect/>
          </a:stretch>
        </p:blipFill>
        <p:spPr>
          <a:xfrm>
            <a:off x="4424021" y="455777"/>
            <a:ext cx="3574603" cy="2973223"/>
          </a:xfrm>
          <a:prstGeom prst="rect">
            <a:avLst/>
          </a:prstGeom>
          <a:effectLst>
            <a:softEdge rad="127000"/>
          </a:effectLst>
        </p:spPr>
      </p:pic>
      <p:pic>
        <p:nvPicPr>
          <p:cNvPr id="20" name="图片 19" descr="E:\素材\国庆\880b2ac99188b02cf87e81c19afe429b.png880b2ac99188b02cf87e81c19afe429b"/>
          <p:cNvPicPr>
            <a:picLocks noChangeAspect="1"/>
          </p:cNvPicPr>
          <p:nvPr/>
        </p:nvPicPr>
        <p:blipFill>
          <a:blip r:embed="rId3" cstate="screen"/>
          <a:srcRect/>
          <a:stretch>
            <a:fillRect/>
          </a:stretch>
        </p:blipFill>
        <p:spPr>
          <a:xfrm>
            <a:off x="4049626" y="818755"/>
            <a:ext cx="2247265" cy="2247265"/>
          </a:xfrm>
          <a:prstGeom prst="rect">
            <a:avLst/>
          </a:prstGeom>
        </p:spPr>
      </p:pic>
      <p:pic>
        <p:nvPicPr>
          <p:cNvPr id="12" name="图片 11"/>
          <p:cNvPicPr>
            <a:picLocks noChangeAspect="1"/>
          </p:cNvPicPr>
          <p:nvPr/>
        </p:nvPicPr>
        <p:blipFill rotWithShape="1">
          <a:blip r:embed="rId4">
            <a:clrChange>
              <a:clrFrom>
                <a:srgbClr val="FFFFFF"/>
              </a:clrFrom>
              <a:clrTo>
                <a:srgbClr val="FFFFFF">
                  <a:alpha val="0"/>
                </a:srgbClr>
              </a:clrTo>
            </a:clrChange>
          </a:blip>
          <a:srcRect/>
          <a:stretch>
            <a:fillRect/>
          </a:stretch>
        </p:blipFill>
        <p:spPr>
          <a:xfrm>
            <a:off x="9968053" y="4158481"/>
            <a:ext cx="2396226" cy="2699519"/>
          </a:xfrm>
          <a:prstGeom prst="rect">
            <a:avLst/>
          </a:prstGeom>
        </p:spPr>
      </p:pic>
      <p:pic>
        <p:nvPicPr>
          <p:cNvPr id="13" name="图片 12"/>
          <p:cNvPicPr>
            <a:picLocks noChangeAspect="1"/>
          </p:cNvPicPr>
          <p:nvPr/>
        </p:nvPicPr>
        <p:blipFill rotWithShape="1">
          <a:blip r:embed="rId4">
            <a:clrChange>
              <a:clrFrom>
                <a:srgbClr val="FFFFFF"/>
              </a:clrFrom>
              <a:clrTo>
                <a:srgbClr val="FFFFFF">
                  <a:alpha val="0"/>
                </a:srgbClr>
              </a:clrTo>
            </a:clrChange>
          </a:blip>
          <a:srcRect/>
          <a:stretch>
            <a:fillRect/>
          </a:stretch>
        </p:blipFill>
        <p:spPr>
          <a:xfrm flipH="1">
            <a:off x="-172235" y="4158528"/>
            <a:ext cx="2396182" cy="2699471"/>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1"/>
          <p:cNvGrpSpPr>
            <a:grpSpLocks noChangeAspect="1"/>
          </p:cNvGrpSpPr>
          <p:nvPr/>
        </p:nvGrpSpPr>
        <p:grpSpPr bwMode="auto">
          <a:xfrm>
            <a:off x="1037201" y="1678510"/>
            <a:ext cx="10176900" cy="1211795"/>
            <a:chOff x="665903" y="3222399"/>
            <a:chExt cx="9229182" cy="1098869"/>
          </a:xfrm>
          <a:solidFill>
            <a:srgbClr val="FF5050"/>
          </a:solidFill>
        </p:grpSpPr>
        <p:sp>
          <p:nvSpPr>
            <p:cNvPr id="38" name="7"/>
            <p:cNvSpPr/>
            <p:nvPr/>
          </p:nvSpPr>
          <p:spPr>
            <a:xfrm>
              <a:off x="665903" y="3222399"/>
              <a:ext cx="2597762"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marL="0" marR="0" lvl="0" indent="0" defTabSz="685800" eaLnBrk="1" fontAlgn="base"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2400" b="0" i="0" u="none" strike="noStrike" kern="0" cap="none" spc="0" normalizeH="0" baseline="0" noProof="0" dirty="0">
                <a:ln>
                  <a:noFill/>
                </a:ln>
                <a:solidFill>
                  <a:srgbClr val="FFFFFF"/>
                </a:solidFill>
                <a:effectLst/>
                <a:uLnTx/>
                <a:uFillTx/>
                <a:cs typeface="+mn-ea"/>
                <a:sym typeface="+mn-lt"/>
              </a:endParaRPr>
            </a:p>
          </p:txBody>
        </p:sp>
        <p:sp>
          <p:nvSpPr>
            <p:cNvPr id="39" name="6"/>
            <p:cNvSpPr/>
            <p:nvPr/>
          </p:nvSpPr>
          <p:spPr>
            <a:xfrm>
              <a:off x="3846397" y="3222399"/>
              <a:ext cx="3000634"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marL="0" marR="0" lvl="0" indent="0" defTabSz="685800" eaLnBrk="1" fontAlgn="base"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r>
                <a:rPr kumimoji="0" lang="en-US" sz="2400" b="0" i="0" u="none" strike="noStrike" kern="0" cap="none" spc="0" normalizeH="0" baseline="0" noProof="0" dirty="0">
                  <a:ln>
                    <a:noFill/>
                  </a:ln>
                  <a:solidFill>
                    <a:srgbClr val="FFFFFF"/>
                  </a:solidFill>
                  <a:effectLst/>
                  <a:uLnTx/>
                  <a:uFillTx/>
                  <a:cs typeface="+mn-ea"/>
                  <a:sym typeface="+mn-lt"/>
                </a:rPr>
                <a:t>6</a:t>
              </a:r>
            </a:p>
          </p:txBody>
        </p:sp>
        <p:sp>
          <p:nvSpPr>
            <p:cNvPr id="40" name="5"/>
            <p:cNvSpPr/>
            <p:nvPr/>
          </p:nvSpPr>
          <p:spPr>
            <a:xfrm>
              <a:off x="7429764" y="3222399"/>
              <a:ext cx="2465321"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marL="0" marR="0" lvl="0" indent="0" defTabSz="685800" eaLnBrk="1" fontAlgn="base"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2400" b="0" i="0" u="none" strike="noStrike" kern="0" cap="none" spc="0" normalizeH="0" baseline="0" noProof="0">
                <a:ln>
                  <a:noFill/>
                </a:ln>
                <a:solidFill>
                  <a:srgbClr val="FFFFFF"/>
                </a:solidFill>
                <a:effectLst/>
                <a:uLnTx/>
                <a:uFillTx/>
                <a:cs typeface="+mn-ea"/>
                <a:sym typeface="+mn-lt"/>
              </a:endParaRPr>
            </a:p>
          </p:txBody>
        </p:sp>
        <p:sp>
          <p:nvSpPr>
            <p:cNvPr id="42" name="3"/>
            <p:cNvSpPr/>
            <p:nvPr/>
          </p:nvSpPr>
          <p:spPr>
            <a:xfrm>
              <a:off x="2718884" y="3622565"/>
              <a:ext cx="1701890"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grpFill/>
            <a:ln w="38100">
              <a:solidFill>
                <a:srgbClr val="FFFFFF">
                  <a:lumMod val="95000"/>
                </a:srgbClr>
              </a:solidFill>
              <a:miter lim="400000"/>
            </a:ln>
          </p:spPr>
          <p:txBody>
            <a:bodyPr lIns="0" tIns="0" rIns="0" bIns="0" anchor="ctr"/>
            <a:lstStyle/>
            <a:p>
              <a:pPr marL="0" marR="0" lvl="0" indent="0" defTabSz="685800" eaLnBrk="1" fontAlgn="base"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2400" b="0" i="0" u="none" strike="noStrike" kern="0" cap="none" spc="0" normalizeH="0" baseline="0" noProof="0">
                <a:ln>
                  <a:noFill/>
                </a:ln>
                <a:solidFill>
                  <a:srgbClr val="FFFFFF"/>
                </a:solidFill>
                <a:effectLst/>
                <a:uLnTx/>
                <a:uFillTx/>
                <a:cs typeface="+mn-ea"/>
                <a:sym typeface="+mn-lt"/>
              </a:endParaRPr>
            </a:p>
          </p:txBody>
        </p:sp>
        <p:sp>
          <p:nvSpPr>
            <p:cNvPr id="43" name="2"/>
            <p:cNvSpPr/>
            <p:nvPr/>
          </p:nvSpPr>
          <p:spPr>
            <a:xfrm>
              <a:off x="6275994" y="3622565"/>
              <a:ext cx="1703478"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grpFill/>
            <a:ln w="38100">
              <a:solidFill>
                <a:srgbClr val="FFFFFF">
                  <a:lumMod val="95000"/>
                </a:srgbClr>
              </a:solidFill>
              <a:miter lim="400000"/>
            </a:ln>
          </p:spPr>
          <p:txBody>
            <a:bodyPr lIns="0" tIns="0" rIns="0" bIns="0" anchor="ctr"/>
            <a:lstStyle/>
            <a:p>
              <a:pPr marL="0" marR="0" lvl="0" indent="0" defTabSz="685800" eaLnBrk="1" fontAlgn="base"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2400" b="0" i="0" u="none" strike="noStrike" kern="0" cap="none" spc="0" normalizeH="0" baseline="0" noProof="0">
                <a:ln>
                  <a:noFill/>
                </a:ln>
                <a:solidFill>
                  <a:srgbClr val="FFFFFF"/>
                </a:solidFill>
                <a:effectLst/>
                <a:uLnTx/>
                <a:uFillTx/>
                <a:cs typeface="+mn-ea"/>
                <a:sym typeface="+mn-lt"/>
              </a:endParaRPr>
            </a:p>
          </p:txBody>
        </p:sp>
      </p:grpSp>
      <p:sp>
        <p:nvSpPr>
          <p:cNvPr id="45" name="文本框 44"/>
          <p:cNvSpPr txBox="1"/>
          <p:nvPr/>
        </p:nvSpPr>
        <p:spPr>
          <a:xfrm>
            <a:off x="1448205" y="2042211"/>
            <a:ext cx="1879600" cy="584775"/>
          </a:xfrm>
          <a:prstGeom prst="rect">
            <a:avLst/>
          </a:prstGeom>
          <a:noFill/>
        </p:spPr>
        <p:txBody>
          <a:bodyPr wrap="square" rtlCol="0">
            <a:spAutoFit/>
          </a:bodyPr>
          <a:lstStyle/>
          <a:p>
            <a:r>
              <a:rPr lang="zh-CN" altLang="en-US" sz="3200" dirty="0">
                <a:solidFill>
                  <a:srgbClr val="C00000"/>
                </a:solidFill>
                <a:cs typeface="+mn-ea"/>
                <a:sym typeface="+mn-lt"/>
              </a:rPr>
              <a:t>听党指挥</a:t>
            </a:r>
          </a:p>
        </p:txBody>
      </p:sp>
      <p:sp>
        <p:nvSpPr>
          <p:cNvPr id="46" name="文本框 45"/>
          <p:cNvSpPr txBox="1"/>
          <p:nvPr/>
        </p:nvSpPr>
        <p:spPr>
          <a:xfrm>
            <a:off x="1562100" y="3467100"/>
            <a:ext cx="8973621" cy="2246769"/>
          </a:xfrm>
          <a:prstGeom prst="rect">
            <a:avLst/>
          </a:prstGeom>
          <a:noFill/>
        </p:spPr>
        <p:txBody>
          <a:bodyPr wrap="square" rtlCol="0">
            <a:spAutoFit/>
          </a:bodyPr>
          <a:lstStyle/>
          <a:p>
            <a:r>
              <a:rPr lang="zh-CN" altLang="en-US" sz="2000" dirty="0">
                <a:cs typeface="+mn-ea"/>
                <a:sym typeface="+mn-lt"/>
              </a:rPr>
              <a:t>　新时代中国特色社会主义思想明确了党在新时代的强军目标是建设一支听党指挥、能打胜仗、作风优良的人民军队，把人民军队建设成为世界一流军队。这也是实现“两个一百年”奋斗目标、实现中华民族伟大复兴的战略支撑。</a:t>
            </a:r>
            <a:endParaRPr lang="en-US" altLang="zh-CN" sz="2000" dirty="0">
              <a:cs typeface="+mn-ea"/>
              <a:sym typeface="+mn-lt"/>
            </a:endParaRPr>
          </a:p>
          <a:p>
            <a:endParaRPr lang="en-US" altLang="zh-CN" sz="2000" dirty="0">
              <a:cs typeface="+mn-ea"/>
              <a:sym typeface="+mn-lt"/>
            </a:endParaRPr>
          </a:p>
          <a:p>
            <a:r>
              <a:rPr lang="zh-CN" altLang="en-US" sz="2000" dirty="0">
                <a:cs typeface="+mn-ea"/>
                <a:sym typeface="+mn-lt"/>
              </a:rPr>
              <a:t>　新时代中国特色社会主义思想明确了党在新时代的强军目标是建设一支听党指挥、能打胜仗、作风优良的人民军队，把人民军队建设成为世界一流军队。这也是实现“两个一百年”奋斗目标、实现中华民族伟大复兴的战略支撑。</a:t>
            </a:r>
          </a:p>
        </p:txBody>
      </p:sp>
      <p:sp>
        <p:nvSpPr>
          <p:cNvPr id="48" name="文本框 47"/>
          <p:cNvSpPr txBox="1"/>
          <p:nvPr/>
        </p:nvSpPr>
        <p:spPr>
          <a:xfrm>
            <a:off x="5397392" y="2060813"/>
            <a:ext cx="1879600" cy="584775"/>
          </a:xfrm>
          <a:prstGeom prst="rect">
            <a:avLst/>
          </a:prstGeom>
          <a:noFill/>
        </p:spPr>
        <p:txBody>
          <a:bodyPr wrap="square" rtlCol="0">
            <a:spAutoFit/>
          </a:bodyPr>
          <a:lstStyle/>
          <a:p>
            <a:r>
              <a:rPr lang="zh-CN" altLang="en-US" sz="3200" dirty="0">
                <a:solidFill>
                  <a:srgbClr val="C00000"/>
                </a:solidFill>
                <a:cs typeface="+mn-ea"/>
                <a:sym typeface="+mn-lt"/>
              </a:rPr>
              <a:t>能打胜仗</a:t>
            </a:r>
          </a:p>
        </p:txBody>
      </p:sp>
      <p:sp>
        <p:nvSpPr>
          <p:cNvPr id="49" name="文本框 48"/>
          <p:cNvSpPr txBox="1"/>
          <p:nvPr/>
        </p:nvSpPr>
        <p:spPr>
          <a:xfrm>
            <a:off x="9105560" y="2042212"/>
            <a:ext cx="1879600" cy="584775"/>
          </a:xfrm>
          <a:prstGeom prst="rect">
            <a:avLst/>
          </a:prstGeom>
          <a:noFill/>
        </p:spPr>
        <p:txBody>
          <a:bodyPr wrap="square" rtlCol="0">
            <a:spAutoFit/>
          </a:bodyPr>
          <a:lstStyle/>
          <a:p>
            <a:r>
              <a:rPr lang="zh-CN" altLang="en-US" sz="3200" dirty="0">
                <a:solidFill>
                  <a:srgbClr val="C00000"/>
                </a:solidFill>
                <a:cs typeface="+mn-ea"/>
                <a:sym typeface="+mn-lt"/>
              </a:rPr>
              <a:t>作风优良</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p:tgtEl>
                                          <p:spTgt spid="45"/>
                                        </p:tgtEl>
                                        <p:attrNameLst>
                                          <p:attrName>ppt_y</p:attrName>
                                        </p:attrNameLst>
                                      </p:cBhvr>
                                      <p:tavLst>
                                        <p:tav tm="0">
                                          <p:val>
                                            <p:strVal val="#ppt_y+#ppt_h*1.125000"/>
                                          </p:val>
                                        </p:tav>
                                        <p:tav tm="100000">
                                          <p:val>
                                            <p:strVal val="#ppt_y"/>
                                          </p:val>
                                        </p:tav>
                                      </p:tavLst>
                                    </p:anim>
                                    <p:animEffect transition="in" filter="wipe(up)">
                                      <p:cBhvr>
                                        <p:cTn id="12" dur="500"/>
                                        <p:tgtEl>
                                          <p:spTgt spid="45"/>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p:tgtEl>
                                          <p:spTgt spid="48"/>
                                        </p:tgtEl>
                                        <p:attrNameLst>
                                          <p:attrName>ppt_y</p:attrName>
                                        </p:attrNameLst>
                                      </p:cBhvr>
                                      <p:tavLst>
                                        <p:tav tm="0">
                                          <p:val>
                                            <p:strVal val="#ppt_y+#ppt_h*1.125000"/>
                                          </p:val>
                                        </p:tav>
                                        <p:tav tm="100000">
                                          <p:val>
                                            <p:strVal val="#ppt_y"/>
                                          </p:val>
                                        </p:tav>
                                      </p:tavLst>
                                    </p:anim>
                                    <p:animEffect transition="in" filter="wipe(up)">
                                      <p:cBhvr>
                                        <p:cTn id="17" dur="500"/>
                                        <p:tgtEl>
                                          <p:spTgt spid="48"/>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p:tgtEl>
                                          <p:spTgt spid="49"/>
                                        </p:tgtEl>
                                        <p:attrNameLst>
                                          <p:attrName>ppt_y</p:attrName>
                                        </p:attrNameLst>
                                      </p:cBhvr>
                                      <p:tavLst>
                                        <p:tav tm="0">
                                          <p:val>
                                            <p:strVal val="#ppt_y+#ppt_h*1.125000"/>
                                          </p:val>
                                        </p:tav>
                                        <p:tav tm="100000">
                                          <p:val>
                                            <p:strVal val="#ppt_y"/>
                                          </p:val>
                                        </p:tav>
                                      </p:tavLst>
                                    </p:anim>
                                    <p:animEffect transition="in" filter="wipe(up)">
                                      <p:cBhvr>
                                        <p:cTn id="22" dur="500"/>
                                        <p:tgtEl>
                                          <p:spTgt spid="4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8396827" y="2121717"/>
            <a:ext cx="3007273" cy="3968533"/>
            <a:chOff x="1219673" y="2206980"/>
            <a:chExt cx="3007273" cy="3968533"/>
          </a:xfrm>
        </p:grpSpPr>
        <p:sp>
          <p:nvSpPr>
            <p:cNvPr id="38" name="矩形 37"/>
            <p:cNvSpPr/>
            <p:nvPr/>
          </p:nvSpPr>
          <p:spPr>
            <a:xfrm>
              <a:off x="1219673" y="2206980"/>
              <a:ext cx="3007273" cy="3968533"/>
            </a:xfrm>
            <a:prstGeom prst="rect">
              <a:avLst/>
            </a:prstGeom>
            <a:solidFill>
              <a:schemeClr val="accent2">
                <a:lumMod val="40000"/>
                <a:lumOff val="6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364974" y="2314950"/>
              <a:ext cx="2716696" cy="372804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1149550" y="2147444"/>
            <a:ext cx="3007273" cy="3968533"/>
            <a:chOff x="1219673" y="2206980"/>
            <a:chExt cx="3007273" cy="3968533"/>
          </a:xfrm>
        </p:grpSpPr>
        <p:sp>
          <p:nvSpPr>
            <p:cNvPr id="30" name="矩形 29"/>
            <p:cNvSpPr/>
            <p:nvPr/>
          </p:nvSpPr>
          <p:spPr>
            <a:xfrm>
              <a:off x="1219673" y="2206980"/>
              <a:ext cx="3007273" cy="3968533"/>
            </a:xfrm>
            <a:prstGeom prst="rect">
              <a:avLst/>
            </a:prstGeom>
            <a:solidFill>
              <a:schemeClr val="accent2">
                <a:lumMod val="40000"/>
                <a:lumOff val="6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364974" y="2314950"/>
              <a:ext cx="2716696" cy="372804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KSO_Shape"/>
          <p:cNvSpPr/>
          <p:nvPr/>
        </p:nvSpPr>
        <p:spPr>
          <a:xfrm flipH="1">
            <a:off x="1598973" y="1595985"/>
            <a:ext cx="269705" cy="461036"/>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cs typeface="+mn-ea"/>
              <a:sym typeface="+mn-lt"/>
            </a:endParaRPr>
          </a:p>
        </p:txBody>
      </p:sp>
      <p:sp>
        <p:nvSpPr>
          <p:cNvPr id="22" name="文本框 21"/>
          <p:cNvSpPr txBox="1"/>
          <p:nvPr/>
        </p:nvSpPr>
        <p:spPr>
          <a:xfrm>
            <a:off x="2055570" y="1580216"/>
            <a:ext cx="1879600" cy="584775"/>
          </a:xfrm>
          <a:prstGeom prst="rect">
            <a:avLst/>
          </a:prstGeom>
          <a:noFill/>
        </p:spPr>
        <p:txBody>
          <a:bodyPr wrap="square" rtlCol="0">
            <a:spAutoFit/>
          </a:bodyPr>
          <a:lstStyle/>
          <a:p>
            <a:r>
              <a:rPr lang="zh-CN" altLang="en-US" sz="3200" dirty="0">
                <a:solidFill>
                  <a:srgbClr val="C00000"/>
                </a:solidFill>
                <a:cs typeface="+mn-ea"/>
                <a:sym typeface="+mn-lt"/>
              </a:rPr>
              <a:t>总体要求</a:t>
            </a:r>
          </a:p>
        </p:txBody>
      </p:sp>
      <p:sp>
        <p:nvSpPr>
          <p:cNvPr id="23" name="文本框 22"/>
          <p:cNvSpPr txBox="1"/>
          <p:nvPr/>
        </p:nvSpPr>
        <p:spPr>
          <a:xfrm>
            <a:off x="1464506" y="2624249"/>
            <a:ext cx="2377360" cy="3170099"/>
          </a:xfrm>
          <a:prstGeom prst="rect">
            <a:avLst/>
          </a:prstGeom>
          <a:noFill/>
        </p:spPr>
        <p:txBody>
          <a:bodyPr wrap="square" rtlCol="0">
            <a:spAutoFit/>
          </a:bodyPr>
          <a:lstStyle/>
          <a:p>
            <a:r>
              <a:rPr lang="zh-CN" altLang="en-US" sz="2000" dirty="0">
                <a:cs typeface="+mn-ea"/>
                <a:sym typeface="+mn-lt"/>
              </a:rPr>
              <a:t>必须全面贯彻党领导人民军队的一系列根本原则和制度，确立新时代党的强军思想在国防和军队建设中的指导地位。确立新时代党的强军思想在国防和军队建设中的指导地位</a:t>
            </a:r>
          </a:p>
        </p:txBody>
      </p:sp>
      <p:sp>
        <p:nvSpPr>
          <p:cNvPr id="24" name="文本框 23"/>
          <p:cNvSpPr txBox="1"/>
          <p:nvPr/>
        </p:nvSpPr>
        <p:spPr>
          <a:xfrm>
            <a:off x="5431624" y="1580216"/>
            <a:ext cx="1879600" cy="584775"/>
          </a:xfrm>
          <a:prstGeom prst="rect">
            <a:avLst/>
          </a:prstGeom>
          <a:noFill/>
        </p:spPr>
        <p:txBody>
          <a:bodyPr wrap="square" rtlCol="0">
            <a:spAutoFit/>
          </a:bodyPr>
          <a:lstStyle/>
          <a:p>
            <a:r>
              <a:rPr lang="zh-CN" altLang="en-US" sz="3200" dirty="0">
                <a:solidFill>
                  <a:srgbClr val="C00000"/>
                </a:solidFill>
                <a:cs typeface="+mn-ea"/>
                <a:sym typeface="+mn-lt"/>
              </a:rPr>
              <a:t>五个注重</a:t>
            </a:r>
          </a:p>
        </p:txBody>
      </p:sp>
      <p:sp>
        <p:nvSpPr>
          <p:cNvPr id="25" name="文本框 24"/>
          <p:cNvSpPr txBox="1"/>
          <p:nvPr/>
        </p:nvSpPr>
        <p:spPr>
          <a:xfrm>
            <a:off x="9149861" y="1580216"/>
            <a:ext cx="1879600" cy="584775"/>
          </a:xfrm>
          <a:prstGeom prst="rect">
            <a:avLst/>
          </a:prstGeom>
          <a:noFill/>
        </p:spPr>
        <p:txBody>
          <a:bodyPr wrap="square" rtlCol="0">
            <a:spAutoFit/>
          </a:bodyPr>
          <a:lstStyle/>
          <a:p>
            <a:r>
              <a:rPr lang="zh-CN" altLang="en-US" sz="3200" dirty="0">
                <a:solidFill>
                  <a:srgbClr val="C00000"/>
                </a:solidFill>
                <a:cs typeface="+mn-ea"/>
                <a:sym typeface="+mn-lt"/>
              </a:rPr>
              <a:t>四个坚持</a:t>
            </a:r>
          </a:p>
        </p:txBody>
      </p:sp>
      <p:sp>
        <p:nvSpPr>
          <p:cNvPr id="26" name="文本框 25"/>
          <p:cNvSpPr txBox="1"/>
          <p:nvPr/>
        </p:nvSpPr>
        <p:spPr>
          <a:xfrm>
            <a:off x="8542129" y="2624249"/>
            <a:ext cx="2716696" cy="2862322"/>
          </a:xfrm>
          <a:prstGeom prst="rect">
            <a:avLst/>
          </a:prstGeom>
          <a:noFill/>
        </p:spPr>
        <p:txBody>
          <a:bodyPr wrap="square" rtlCol="0">
            <a:spAutoFit/>
          </a:bodyPr>
          <a:lstStyle/>
          <a:p>
            <a:r>
              <a:rPr lang="zh-CN" altLang="en-US" sz="2000" dirty="0">
                <a:cs typeface="+mn-ea"/>
                <a:sym typeface="+mn-lt"/>
              </a:rPr>
              <a:t>坚持政治建军、改革强军、科技兴军、依法治军</a:t>
            </a:r>
            <a:r>
              <a:rPr lang="en-US" altLang="zh-CN" sz="2000" dirty="0">
                <a:cs typeface="+mn-ea"/>
                <a:sym typeface="+mn-lt"/>
              </a:rPr>
              <a:t>.</a:t>
            </a:r>
            <a:r>
              <a:rPr lang="zh-CN" altLang="en-US" sz="2000" dirty="0">
                <a:cs typeface="+mn-ea"/>
                <a:sym typeface="+mn-lt"/>
              </a:rPr>
              <a:t>坚持政治建军、改革强军、科技兴军、依法治军</a:t>
            </a:r>
            <a:r>
              <a:rPr lang="en-US" altLang="zh-CN" sz="2000" dirty="0">
                <a:cs typeface="+mn-ea"/>
                <a:sym typeface="+mn-lt"/>
              </a:rPr>
              <a:t>.</a:t>
            </a:r>
            <a:r>
              <a:rPr lang="zh-CN" altLang="en-US" sz="2000" dirty="0">
                <a:cs typeface="+mn-ea"/>
                <a:sym typeface="+mn-lt"/>
              </a:rPr>
              <a:t>确立新时代党的强军思想在国防和军队建设中的指导地位</a:t>
            </a:r>
          </a:p>
          <a:p>
            <a:endParaRPr lang="zh-CN" altLang="en-US" sz="2000" dirty="0">
              <a:cs typeface="+mn-ea"/>
              <a:sym typeface="+mn-lt"/>
            </a:endParaRPr>
          </a:p>
        </p:txBody>
      </p:sp>
      <p:sp>
        <p:nvSpPr>
          <p:cNvPr id="28" name="KSO_Shape"/>
          <p:cNvSpPr/>
          <p:nvPr/>
        </p:nvSpPr>
        <p:spPr>
          <a:xfrm flipH="1">
            <a:off x="5151162" y="1595985"/>
            <a:ext cx="269705" cy="461036"/>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cs typeface="+mn-ea"/>
              <a:sym typeface="+mn-lt"/>
            </a:endParaRPr>
          </a:p>
        </p:txBody>
      </p:sp>
      <p:sp>
        <p:nvSpPr>
          <p:cNvPr id="29" name="KSO_Shape"/>
          <p:cNvSpPr/>
          <p:nvPr/>
        </p:nvSpPr>
        <p:spPr>
          <a:xfrm flipH="1">
            <a:off x="8880156" y="1595985"/>
            <a:ext cx="269705" cy="461036"/>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cs typeface="+mn-ea"/>
              <a:sym typeface="+mn-lt"/>
            </a:endParaRPr>
          </a:p>
        </p:txBody>
      </p:sp>
      <p:grpSp>
        <p:nvGrpSpPr>
          <p:cNvPr id="33" name="组合 32"/>
          <p:cNvGrpSpPr/>
          <p:nvPr/>
        </p:nvGrpSpPr>
        <p:grpSpPr>
          <a:xfrm>
            <a:off x="4673159" y="2147444"/>
            <a:ext cx="3007273" cy="3968533"/>
            <a:chOff x="1219673" y="2206980"/>
            <a:chExt cx="3007273" cy="3968533"/>
          </a:xfrm>
        </p:grpSpPr>
        <p:sp>
          <p:nvSpPr>
            <p:cNvPr id="34" name="矩形 33"/>
            <p:cNvSpPr/>
            <p:nvPr/>
          </p:nvSpPr>
          <p:spPr>
            <a:xfrm>
              <a:off x="1219673" y="2206980"/>
              <a:ext cx="3007273" cy="3968533"/>
            </a:xfrm>
            <a:prstGeom prst="rect">
              <a:avLst/>
            </a:prstGeom>
            <a:solidFill>
              <a:schemeClr val="accent2">
                <a:lumMod val="40000"/>
                <a:lumOff val="6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1364974" y="2314950"/>
              <a:ext cx="2716696" cy="372804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文本框 35"/>
          <p:cNvSpPr txBox="1"/>
          <p:nvPr/>
        </p:nvSpPr>
        <p:spPr>
          <a:xfrm>
            <a:off x="4890429" y="2624249"/>
            <a:ext cx="2644727" cy="2554545"/>
          </a:xfrm>
          <a:prstGeom prst="rect">
            <a:avLst/>
          </a:prstGeom>
          <a:noFill/>
        </p:spPr>
        <p:txBody>
          <a:bodyPr wrap="square" rtlCol="0">
            <a:spAutoFit/>
          </a:bodyPr>
          <a:lstStyle/>
          <a:p>
            <a:r>
              <a:rPr lang="zh-CN" altLang="en-US" sz="2000" dirty="0">
                <a:cs typeface="+mn-ea"/>
                <a:sym typeface="+mn-lt"/>
              </a:rPr>
              <a:t>更加注重聚焦实战，更加注重创新驱动，更加注重体系建设，更加注重集约高效，更加注重军民融合</a:t>
            </a:r>
            <a:r>
              <a:rPr lang="en-US" altLang="zh-CN" sz="2000" dirty="0">
                <a:cs typeface="+mn-ea"/>
                <a:sym typeface="+mn-lt"/>
              </a:rPr>
              <a:t>.</a:t>
            </a:r>
            <a:r>
              <a:rPr lang="zh-CN" altLang="en-US" sz="2000" dirty="0">
                <a:cs typeface="+mn-ea"/>
                <a:sym typeface="+mn-lt"/>
              </a:rPr>
              <a:t>确立新时代党的强军思想在国防和军队建设中的指导地位</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p:tgtEl>
                                          <p:spTgt spid="22"/>
                                        </p:tgtEl>
                                        <p:attrNameLst>
                                          <p:attrName>ppt_y</p:attrName>
                                        </p:attrNameLst>
                                      </p:cBhvr>
                                      <p:tavLst>
                                        <p:tav tm="0">
                                          <p:val>
                                            <p:strVal val="#ppt_y+#ppt_h*1.125000"/>
                                          </p:val>
                                        </p:tav>
                                        <p:tav tm="100000">
                                          <p:val>
                                            <p:strVal val="#ppt_y"/>
                                          </p:val>
                                        </p:tav>
                                      </p:tavLst>
                                    </p:anim>
                                    <p:animEffect transition="in" filter="wipe(up)">
                                      <p:cBhvr>
                                        <p:cTn id="15" dur="500"/>
                                        <p:tgtEl>
                                          <p:spTgt spid="2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p:tgtEl>
                                          <p:spTgt spid="25"/>
                                        </p:tgtEl>
                                        <p:attrNameLst>
                                          <p:attrName>ppt_y</p:attrName>
                                        </p:attrNameLst>
                                      </p:cBhvr>
                                      <p:tavLst>
                                        <p:tav tm="0">
                                          <p:val>
                                            <p:strVal val="#ppt_y+#ppt_h*1.125000"/>
                                          </p:val>
                                        </p:tav>
                                        <p:tav tm="100000">
                                          <p:val>
                                            <p:strVal val="#ppt_y"/>
                                          </p:val>
                                        </p:tav>
                                      </p:tavLst>
                                    </p:anim>
                                    <p:animEffect transition="in" filter="wipe(up)">
                                      <p:cBhvr>
                                        <p:cTn id="28" dur="500"/>
                                        <p:tgtEl>
                                          <p:spTgt spid="25"/>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p:tgtEl>
                                          <p:spTgt spid="24"/>
                                        </p:tgtEl>
                                        <p:attrNameLst>
                                          <p:attrName>ppt_y</p:attrName>
                                        </p:attrNameLst>
                                      </p:cBhvr>
                                      <p:tavLst>
                                        <p:tav tm="0">
                                          <p:val>
                                            <p:strVal val="#ppt_y+#ppt_h*1.125000"/>
                                          </p:val>
                                        </p:tav>
                                        <p:tav tm="100000">
                                          <p:val>
                                            <p:strVal val="#ppt_y"/>
                                          </p:val>
                                        </p:tav>
                                      </p:tavLst>
                                    </p:anim>
                                    <p:animEffect transition="in" filter="wipe(up)">
                                      <p:cBhvr>
                                        <p:cTn id="41" dur="500"/>
                                        <p:tgtEl>
                                          <p:spTgt spid="24"/>
                                        </p:tgtEl>
                                      </p:cBhvr>
                                    </p:animEffect>
                                  </p:childTnLst>
                                </p:cTn>
                              </p:par>
                            </p:childTnLst>
                          </p:cTn>
                        </p:par>
                        <p:par>
                          <p:cTn id="42" fill="hold">
                            <p:stCondLst>
                              <p:cond delay="4500"/>
                            </p:stCondLst>
                            <p:childTnLst>
                              <p:par>
                                <p:cTn id="43" presetID="16" presetClass="entr" presetSubtype="2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900" decel="100000" fill="hold"/>
                                        <p:tgtEl>
                                          <p:spTgt spid="2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37"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900" decel="100000" fill="hold"/>
                                        <p:tgtEl>
                                          <p:spTgt spid="2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p:bldP spid="23" grpId="0"/>
      <p:bldP spid="24" grpId="0"/>
      <p:bldP spid="25" grpId="0"/>
      <p:bldP spid="26" grpId="0"/>
      <p:bldP spid="28" grpId="0" animBg="1"/>
      <p:bldP spid="29"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913949" y="4019977"/>
            <a:ext cx="1879600" cy="584775"/>
          </a:xfrm>
          <a:prstGeom prst="rect">
            <a:avLst/>
          </a:prstGeom>
          <a:noFill/>
        </p:spPr>
        <p:txBody>
          <a:bodyPr wrap="square" rtlCol="0">
            <a:spAutoFit/>
          </a:bodyPr>
          <a:lstStyle/>
          <a:p>
            <a:r>
              <a:rPr lang="zh-CN" altLang="en-US" sz="3200" dirty="0">
                <a:solidFill>
                  <a:srgbClr val="C00000"/>
                </a:solidFill>
                <a:cs typeface="+mn-ea"/>
                <a:sym typeface="+mn-lt"/>
              </a:rPr>
              <a:t>指导方略</a:t>
            </a:r>
          </a:p>
        </p:txBody>
      </p:sp>
      <p:sp>
        <p:nvSpPr>
          <p:cNvPr id="28" name="文本框 27"/>
          <p:cNvSpPr txBox="1"/>
          <p:nvPr/>
        </p:nvSpPr>
        <p:spPr>
          <a:xfrm>
            <a:off x="4099228" y="1312149"/>
            <a:ext cx="6470476" cy="1938992"/>
          </a:xfrm>
          <a:prstGeom prst="rect">
            <a:avLst/>
          </a:prstGeom>
          <a:noFill/>
        </p:spPr>
        <p:txBody>
          <a:bodyPr wrap="square" rtlCol="0">
            <a:spAutoFit/>
          </a:bodyPr>
          <a:lstStyle/>
          <a:p>
            <a:r>
              <a:rPr lang="zh-CN" altLang="en-US" sz="2400" dirty="0">
                <a:cs typeface="+mn-ea"/>
                <a:sym typeface="+mn-lt"/>
              </a:rPr>
              <a:t>确保到二〇二〇年基本实现机械化，信息化建设取得重大进展，战略能力有大的提升。同国家现代化进程相一致，力争到二〇三五年基本实现国防和军队现代化，到本世纪中叶把人民军队全面建成世界一流军队。</a:t>
            </a:r>
          </a:p>
        </p:txBody>
      </p:sp>
      <p:sp>
        <p:nvSpPr>
          <p:cNvPr id="29" name="文本框 28"/>
          <p:cNvSpPr txBox="1"/>
          <p:nvPr/>
        </p:nvSpPr>
        <p:spPr>
          <a:xfrm>
            <a:off x="1913949" y="1387039"/>
            <a:ext cx="1879600" cy="584775"/>
          </a:xfrm>
          <a:prstGeom prst="rect">
            <a:avLst/>
          </a:prstGeom>
          <a:noFill/>
        </p:spPr>
        <p:txBody>
          <a:bodyPr wrap="square" rtlCol="0">
            <a:spAutoFit/>
          </a:bodyPr>
          <a:lstStyle/>
          <a:p>
            <a:r>
              <a:rPr lang="zh-CN" altLang="en-US" sz="3200" dirty="0">
                <a:solidFill>
                  <a:srgbClr val="C00000"/>
                </a:solidFill>
                <a:cs typeface="+mn-ea"/>
                <a:sym typeface="+mn-lt"/>
              </a:rPr>
              <a:t>总体目标</a:t>
            </a:r>
          </a:p>
        </p:txBody>
      </p:sp>
      <p:sp>
        <p:nvSpPr>
          <p:cNvPr id="30" name="文本框 29"/>
          <p:cNvSpPr txBox="1"/>
          <p:nvPr/>
        </p:nvSpPr>
        <p:spPr>
          <a:xfrm>
            <a:off x="4099228" y="4019977"/>
            <a:ext cx="7922171" cy="2308324"/>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cs typeface="+mn-ea"/>
                <a:sym typeface="+mn-lt"/>
              </a:rPr>
              <a:t>全面贯彻新时代党的强军思想</a:t>
            </a:r>
          </a:p>
          <a:p>
            <a:pPr marL="342900" indent="-342900">
              <a:buFont typeface="Arial" panose="020B0604020202020204" pitchFamily="34" charset="0"/>
              <a:buChar char="•"/>
            </a:pPr>
            <a:r>
              <a:rPr lang="zh-CN" altLang="en-US" sz="2400" dirty="0">
                <a:cs typeface="+mn-ea"/>
                <a:sym typeface="+mn-lt"/>
              </a:rPr>
              <a:t>贯彻新形势下军事战略方针</a:t>
            </a:r>
          </a:p>
          <a:p>
            <a:pPr marL="342900" indent="-342900">
              <a:buFont typeface="Arial" panose="020B0604020202020204" pitchFamily="34" charset="0"/>
              <a:buChar char="•"/>
            </a:pPr>
            <a:r>
              <a:rPr lang="zh-CN" altLang="en-US" sz="2400" dirty="0">
                <a:cs typeface="+mn-ea"/>
                <a:sym typeface="+mn-lt"/>
              </a:rPr>
              <a:t>建设强大的现代化陆军、海军、空军、火箭军和战略支援部队</a:t>
            </a:r>
          </a:p>
          <a:p>
            <a:pPr marL="342900" indent="-342900">
              <a:buFont typeface="Arial" panose="020B0604020202020204" pitchFamily="34" charset="0"/>
              <a:buChar char="•"/>
            </a:pPr>
            <a:r>
              <a:rPr lang="zh-CN" altLang="en-US" sz="2400" dirty="0">
                <a:cs typeface="+mn-ea"/>
                <a:sym typeface="+mn-lt"/>
              </a:rPr>
              <a:t>打造坚强高效的战区联合作战指挥机构</a:t>
            </a:r>
          </a:p>
          <a:p>
            <a:pPr marL="342900" indent="-342900">
              <a:buFont typeface="Arial" panose="020B0604020202020204" pitchFamily="34" charset="0"/>
              <a:buChar char="•"/>
            </a:pPr>
            <a:r>
              <a:rPr lang="zh-CN" altLang="en-US" sz="2400" dirty="0">
                <a:cs typeface="+mn-ea"/>
                <a:sym typeface="+mn-lt"/>
              </a:rPr>
              <a:t>构建中国特色现代作战体系</a:t>
            </a:r>
          </a:p>
        </p:txBody>
      </p:sp>
      <p:sp>
        <p:nvSpPr>
          <p:cNvPr id="23" name="MH_Other_14"/>
          <p:cNvSpPr>
            <a:spLocks noEditPoints="1" noChangeArrowheads="1"/>
          </p:cNvSpPr>
          <p:nvPr>
            <p:custDataLst>
              <p:tags r:id="rId1"/>
            </p:custDataLst>
          </p:nvPr>
        </p:nvSpPr>
        <p:spPr bwMode="auto">
          <a:xfrm>
            <a:off x="1077115" y="1387039"/>
            <a:ext cx="531155" cy="525275"/>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C75050"/>
          </a:solidFill>
          <a:ln w="9525" cmpd="sng">
            <a:noFill/>
            <a:bevel/>
          </a:ln>
        </p:spPr>
        <p:txBody>
          <a:bodyPr>
            <a:normAutofit/>
          </a:bodyPr>
          <a:lstStyle/>
          <a:p>
            <a:pPr>
              <a:defRPr/>
            </a:pPr>
            <a:endParaRPr lang="zh-CN" altLang="en-US" sz="1600">
              <a:cs typeface="+mn-ea"/>
              <a:sym typeface="+mn-lt"/>
            </a:endParaRPr>
          </a:p>
        </p:txBody>
      </p:sp>
      <p:grpSp>
        <p:nvGrpSpPr>
          <p:cNvPr id="25" name="组合 24"/>
          <p:cNvGrpSpPr/>
          <p:nvPr/>
        </p:nvGrpSpPr>
        <p:grpSpPr>
          <a:xfrm>
            <a:off x="1913949" y="3516363"/>
            <a:ext cx="8655755" cy="241245"/>
            <a:chOff x="4000500" y="1809750"/>
            <a:chExt cx="3562350" cy="0"/>
          </a:xfrm>
        </p:grpSpPr>
        <p:cxnSp>
          <p:nvCxnSpPr>
            <p:cNvPr id="31" name="直接连接符 30"/>
            <p:cNvCxnSpPr/>
            <p:nvPr/>
          </p:nvCxnSpPr>
          <p:spPr>
            <a:xfrm>
              <a:off x="4000500" y="1809750"/>
              <a:ext cx="3562350"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114925" y="1809750"/>
              <a:ext cx="1333500" cy="0"/>
            </a:xfrm>
            <a:prstGeom prst="line">
              <a:avLst/>
            </a:prstGeom>
            <a:ln w="127000">
              <a:solidFill>
                <a:srgbClr val="FF5050"/>
              </a:solidFill>
            </a:ln>
          </p:spPr>
          <p:style>
            <a:lnRef idx="1">
              <a:schemeClr val="accent1"/>
            </a:lnRef>
            <a:fillRef idx="0">
              <a:schemeClr val="accent1"/>
            </a:fillRef>
            <a:effectRef idx="0">
              <a:schemeClr val="accent1"/>
            </a:effectRef>
            <a:fontRef idx="minor">
              <a:schemeClr val="tx1"/>
            </a:fontRef>
          </p:style>
        </p:cxnSp>
      </p:grpSp>
      <p:sp>
        <p:nvSpPr>
          <p:cNvPr id="35" name="MH_Other_14"/>
          <p:cNvSpPr>
            <a:spLocks noEditPoints="1" noChangeArrowheads="1"/>
          </p:cNvSpPr>
          <p:nvPr>
            <p:custDataLst>
              <p:tags r:id="rId2"/>
            </p:custDataLst>
          </p:nvPr>
        </p:nvSpPr>
        <p:spPr bwMode="auto">
          <a:xfrm>
            <a:off x="1077115" y="4019977"/>
            <a:ext cx="531155" cy="525275"/>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C75050"/>
          </a:solidFill>
          <a:ln w="9525" cmpd="sng">
            <a:noFill/>
            <a:bevel/>
          </a:ln>
        </p:spPr>
        <p:txBody>
          <a:bodyPr>
            <a:normAutofit/>
          </a:bodyPr>
          <a:lstStyle/>
          <a:p>
            <a:pPr>
              <a:defRPr/>
            </a:pPr>
            <a:endParaRPr lang="zh-CN" altLang="en-US" sz="16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1500"/>
                            </p:stCondLst>
                            <p:childTnLst>
                              <p:par>
                                <p:cTn id="18" presetID="16" presetClass="entr" presetSubtype="37"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p:tgtEl>
                                          <p:spTgt spid="27"/>
                                        </p:tgtEl>
                                        <p:attrNameLst>
                                          <p:attrName>ppt_y</p:attrName>
                                        </p:attrNameLst>
                                      </p:cBhvr>
                                      <p:tavLst>
                                        <p:tav tm="0">
                                          <p:val>
                                            <p:strVal val="#ppt_y+#ppt_h*1.125000"/>
                                          </p:val>
                                        </p:tav>
                                        <p:tav tm="100000">
                                          <p:val>
                                            <p:strVal val="#ppt_y"/>
                                          </p:val>
                                        </p:tav>
                                      </p:tavLst>
                                    </p:anim>
                                    <p:animEffect transition="in" filter="wipe(up)">
                                      <p:cBhvr>
                                        <p:cTn id="29" dur="500"/>
                                        <p:tgtEl>
                                          <p:spTgt spid="2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23"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clrChange>
              <a:clrFrom>
                <a:srgbClr val="FFFFFF"/>
              </a:clrFrom>
              <a:clrTo>
                <a:srgbClr val="FFFFFF">
                  <a:alpha val="0"/>
                </a:srgbClr>
              </a:clrTo>
            </a:clrChange>
          </a:blip>
          <a:srcRect/>
          <a:stretch>
            <a:fillRect/>
          </a:stretch>
        </p:blipFill>
        <p:spPr>
          <a:xfrm>
            <a:off x="-622086" y="1206500"/>
            <a:ext cx="7657885" cy="5254654"/>
          </a:xfrm>
          <a:prstGeom prst="rect">
            <a:avLst/>
          </a:prstGeom>
        </p:spPr>
      </p:pic>
      <p:sp>
        <p:nvSpPr>
          <p:cNvPr id="6" name="文本框 5"/>
          <p:cNvSpPr txBox="1"/>
          <p:nvPr/>
        </p:nvSpPr>
        <p:spPr>
          <a:xfrm>
            <a:off x="6434952" y="3123589"/>
            <a:ext cx="4833893" cy="2308324"/>
          </a:xfrm>
          <a:prstGeom prst="rect">
            <a:avLst/>
          </a:prstGeom>
          <a:noFill/>
        </p:spPr>
        <p:txBody>
          <a:bodyPr wrap="square" rtlCol="0">
            <a:spAutoFit/>
          </a:bodyPr>
          <a:lstStyle/>
          <a:p>
            <a:r>
              <a:rPr lang="zh-CN" altLang="en-US" sz="2400" dirty="0">
                <a:cs typeface="+mn-ea"/>
                <a:sym typeface="+mn-lt"/>
              </a:rPr>
              <a:t>我们的军队是人民军队，我们的国防是全民国防。我们要加强全民国防教育，巩固军政军民团结，为实现中国梦强军梦凝聚强大力量！</a:t>
            </a:r>
            <a:endParaRPr lang="en-US" altLang="zh-CN" sz="2400" dirty="0">
              <a:cs typeface="+mn-ea"/>
              <a:sym typeface="+mn-lt"/>
            </a:endParaRPr>
          </a:p>
          <a:p>
            <a:endParaRPr lang="zh-CN" altLang="en-US" sz="2400" dirty="0">
              <a:cs typeface="+mn-ea"/>
              <a:sym typeface="+mn-lt"/>
            </a:endParaRPr>
          </a:p>
          <a:p>
            <a:pPr algn="r"/>
            <a:r>
              <a:rPr lang="en-US" altLang="zh-CN" sz="2400" dirty="0">
                <a:cs typeface="+mn-ea"/>
                <a:sym typeface="+mn-lt"/>
              </a:rPr>
              <a:t>--</a:t>
            </a:r>
            <a:r>
              <a:rPr lang="zh-CN" altLang="en-US" sz="2400" dirty="0">
                <a:cs typeface="+mn-ea"/>
                <a:sym typeface="+mn-lt"/>
              </a:rPr>
              <a:t>习近平总书记</a:t>
            </a:r>
          </a:p>
        </p:txBody>
      </p:sp>
      <p:sp>
        <p:nvSpPr>
          <p:cNvPr id="7" name="文本框 6"/>
          <p:cNvSpPr txBox="1"/>
          <p:nvPr/>
        </p:nvSpPr>
        <p:spPr>
          <a:xfrm>
            <a:off x="6591300" y="1847470"/>
            <a:ext cx="4521199" cy="1077218"/>
          </a:xfrm>
          <a:prstGeom prst="rect">
            <a:avLst/>
          </a:prstGeom>
          <a:noFill/>
        </p:spPr>
        <p:txBody>
          <a:bodyPr wrap="square" rtlCol="0">
            <a:spAutoFit/>
          </a:bodyPr>
          <a:lstStyle/>
          <a:p>
            <a:pPr algn="ctr"/>
            <a:r>
              <a:rPr lang="zh-CN" altLang="en-US" sz="3200" dirty="0">
                <a:solidFill>
                  <a:srgbClr val="C00000"/>
                </a:solidFill>
                <a:cs typeface="+mn-ea"/>
                <a:sym typeface="+mn-lt"/>
              </a:rPr>
              <a:t>党的十八大以来</a:t>
            </a:r>
            <a:endParaRPr lang="en-US" altLang="zh-CN" sz="3200" dirty="0">
              <a:solidFill>
                <a:srgbClr val="C00000"/>
              </a:solidFill>
              <a:cs typeface="+mn-ea"/>
              <a:sym typeface="+mn-lt"/>
            </a:endParaRPr>
          </a:p>
          <a:p>
            <a:pPr algn="ctr"/>
            <a:r>
              <a:rPr lang="zh-CN" altLang="en-US" sz="3200" dirty="0">
                <a:solidFill>
                  <a:srgbClr val="C00000"/>
                </a:solidFill>
                <a:cs typeface="+mn-ea"/>
                <a:sym typeface="+mn-lt"/>
              </a:rPr>
              <a:t>强军兴军开创了新局面</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450" decel="100000" fill="hold"/>
                                        <p:tgtEl>
                                          <p:spTgt spid="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1" presetID="1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38691" y="4866986"/>
            <a:ext cx="5740527" cy="461665"/>
          </a:xfrm>
          <a:prstGeom prst="rect">
            <a:avLst/>
          </a:prstGeom>
          <a:noFill/>
        </p:spPr>
        <p:txBody>
          <a:bodyPr wrap="square" rtlCol="0">
            <a:spAutoFit/>
          </a:bodyPr>
          <a:lstStyle/>
          <a:p>
            <a:pPr algn="l"/>
            <a:r>
              <a:rPr lang="zh-CN" altLang="en-US" sz="2400" dirty="0">
                <a:solidFill>
                  <a:srgbClr val="C00000"/>
                </a:solidFill>
                <a:cs typeface="+mn-ea"/>
                <a:sym typeface="+mn-lt"/>
              </a:rPr>
              <a:t>中</a:t>
            </a:r>
            <a:r>
              <a:rPr lang="en-US" altLang="zh-CN" sz="2400" dirty="0">
                <a:solidFill>
                  <a:srgbClr val="C00000"/>
                </a:solidFill>
                <a:cs typeface="+mn-ea"/>
                <a:sym typeface="+mn-lt"/>
              </a:rPr>
              <a:t>/</a:t>
            </a:r>
            <a:r>
              <a:rPr lang="zh-CN" altLang="en-US" sz="2400" dirty="0">
                <a:solidFill>
                  <a:srgbClr val="C00000"/>
                </a:solidFill>
                <a:cs typeface="+mn-ea"/>
                <a:sym typeface="+mn-lt"/>
              </a:rPr>
              <a:t>国</a:t>
            </a:r>
            <a:r>
              <a:rPr lang="en-US" altLang="zh-CN" sz="2400" dirty="0">
                <a:solidFill>
                  <a:srgbClr val="C00000"/>
                </a:solidFill>
                <a:cs typeface="+mn-ea"/>
                <a:sym typeface="+mn-lt"/>
              </a:rPr>
              <a:t>/</a:t>
            </a:r>
            <a:r>
              <a:rPr lang="zh-CN" altLang="en-US" sz="2400" dirty="0">
                <a:solidFill>
                  <a:srgbClr val="C00000"/>
                </a:solidFill>
                <a:cs typeface="+mn-ea"/>
                <a:sym typeface="+mn-lt"/>
              </a:rPr>
              <a:t>人</a:t>
            </a:r>
            <a:r>
              <a:rPr lang="en-US" altLang="zh-CN" sz="2400" dirty="0">
                <a:solidFill>
                  <a:srgbClr val="C00000"/>
                </a:solidFill>
                <a:cs typeface="+mn-ea"/>
                <a:sym typeface="+mn-lt"/>
              </a:rPr>
              <a:t>/</a:t>
            </a:r>
            <a:r>
              <a:rPr lang="zh-CN" altLang="en-US" sz="2400" dirty="0">
                <a:solidFill>
                  <a:srgbClr val="C00000"/>
                </a:solidFill>
                <a:cs typeface="+mn-ea"/>
                <a:sym typeface="+mn-lt"/>
              </a:rPr>
              <a:t>民</a:t>
            </a:r>
            <a:r>
              <a:rPr lang="en-US" altLang="zh-CN" sz="2400" dirty="0">
                <a:solidFill>
                  <a:srgbClr val="C00000"/>
                </a:solidFill>
                <a:cs typeface="+mn-ea"/>
                <a:sym typeface="+mn-lt"/>
              </a:rPr>
              <a:t>/</a:t>
            </a:r>
            <a:r>
              <a:rPr lang="zh-CN" altLang="en-US" sz="2400" dirty="0">
                <a:solidFill>
                  <a:srgbClr val="C00000"/>
                </a:solidFill>
                <a:cs typeface="+mn-ea"/>
                <a:sym typeface="+mn-lt"/>
              </a:rPr>
              <a:t>解</a:t>
            </a:r>
            <a:r>
              <a:rPr lang="en-US" altLang="zh-CN" sz="2400" dirty="0">
                <a:solidFill>
                  <a:srgbClr val="C00000"/>
                </a:solidFill>
                <a:cs typeface="+mn-ea"/>
                <a:sym typeface="+mn-lt"/>
              </a:rPr>
              <a:t>/</a:t>
            </a:r>
            <a:r>
              <a:rPr lang="zh-CN" altLang="en-US" sz="2400" dirty="0">
                <a:solidFill>
                  <a:srgbClr val="C00000"/>
                </a:solidFill>
                <a:cs typeface="+mn-ea"/>
                <a:sym typeface="+mn-lt"/>
              </a:rPr>
              <a:t>放</a:t>
            </a:r>
            <a:r>
              <a:rPr lang="en-US" altLang="zh-CN" sz="2400" dirty="0">
                <a:solidFill>
                  <a:srgbClr val="C00000"/>
                </a:solidFill>
                <a:cs typeface="+mn-ea"/>
                <a:sym typeface="+mn-lt"/>
              </a:rPr>
              <a:t>/</a:t>
            </a:r>
            <a:r>
              <a:rPr lang="zh-CN" altLang="en-US" sz="2400" dirty="0">
                <a:solidFill>
                  <a:srgbClr val="C00000"/>
                </a:solidFill>
                <a:cs typeface="+mn-ea"/>
                <a:sym typeface="+mn-lt"/>
              </a:rPr>
              <a:t>军</a:t>
            </a:r>
            <a:r>
              <a:rPr lang="en-US" altLang="zh-CN" sz="2400" dirty="0">
                <a:solidFill>
                  <a:srgbClr val="C00000"/>
                </a:solidFill>
                <a:cs typeface="+mn-ea"/>
                <a:sym typeface="+mn-lt"/>
              </a:rPr>
              <a:t>/</a:t>
            </a:r>
            <a:r>
              <a:rPr lang="zh-CN" altLang="en-US" sz="2400" dirty="0">
                <a:solidFill>
                  <a:srgbClr val="C00000"/>
                </a:solidFill>
                <a:cs typeface="+mn-ea"/>
                <a:sym typeface="+mn-lt"/>
              </a:rPr>
              <a:t>建</a:t>
            </a:r>
            <a:r>
              <a:rPr lang="en-US" altLang="zh-CN" sz="2400" dirty="0">
                <a:solidFill>
                  <a:srgbClr val="C00000"/>
                </a:solidFill>
                <a:cs typeface="+mn-ea"/>
                <a:sym typeface="+mn-lt"/>
              </a:rPr>
              <a:t>/</a:t>
            </a:r>
            <a:r>
              <a:rPr lang="zh-CN" altLang="en-US" sz="2400" dirty="0">
                <a:solidFill>
                  <a:srgbClr val="C00000"/>
                </a:solidFill>
                <a:cs typeface="+mn-ea"/>
                <a:sym typeface="+mn-lt"/>
              </a:rPr>
              <a:t>军</a:t>
            </a:r>
            <a:r>
              <a:rPr lang="en-US" altLang="zh-CN" sz="2400" dirty="0" smtClean="0">
                <a:solidFill>
                  <a:srgbClr val="C00000"/>
                </a:solidFill>
                <a:cs typeface="+mn-ea"/>
                <a:sym typeface="+mn-lt"/>
              </a:rPr>
              <a:t>/94/</a:t>
            </a:r>
            <a:r>
              <a:rPr lang="zh-CN" altLang="en-US" sz="2400" dirty="0">
                <a:solidFill>
                  <a:srgbClr val="C00000"/>
                </a:solidFill>
                <a:cs typeface="+mn-ea"/>
                <a:sym typeface="+mn-lt"/>
              </a:rPr>
              <a:t>周</a:t>
            </a:r>
            <a:r>
              <a:rPr lang="en-US" altLang="zh-CN" sz="2400" dirty="0">
                <a:solidFill>
                  <a:srgbClr val="C00000"/>
                </a:solidFill>
                <a:cs typeface="+mn-ea"/>
                <a:sym typeface="+mn-lt"/>
              </a:rPr>
              <a:t>/</a:t>
            </a:r>
            <a:r>
              <a:rPr lang="zh-CN" altLang="en-US" sz="2400" dirty="0">
                <a:solidFill>
                  <a:srgbClr val="C00000"/>
                </a:solidFill>
                <a:cs typeface="+mn-ea"/>
                <a:sym typeface="+mn-lt"/>
              </a:rPr>
              <a:t>年</a:t>
            </a:r>
          </a:p>
        </p:txBody>
      </p:sp>
      <p:sp>
        <p:nvSpPr>
          <p:cNvPr id="2" name="文本框 1"/>
          <p:cNvSpPr txBox="1"/>
          <p:nvPr/>
        </p:nvSpPr>
        <p:spPr>
          <a:xfrm>
            <a:off x="4333452" y="3115520"/>
            <a:ext cx="6546575" cy="1323439"/>
          </a:xfrm>
          <a:prstGeom prst="rect">
            <a:avLst/>
          </a:prstGeom>
          <a:noFill/>
        </p:spPr>
        <p:txBody>
          <a:bodyPr wrap="square" rtlCol="0">
            <a:spAutoFit/>
          </a:bodyPr>
          <a:lstStyle/>
          <a:p>
            <a:pPr algn="l"/>
            <a:r>
              <a:rPr lang="zh-CN" altLang="en-US" sz="8000" dirty="0">
                <a:cs typeface="+mn-ea"/>
                <a:sym typeface="+mn-lt"/>
              </a:rPr>
              <a:t>感谢聆听！</a:t>
            </a:r>
          </a:p>
        </p:txBody>
      </p:sp>
      <p:grpSp>
        <p:nvGrpSpPr>
          <p:cNvPr id="8" name="组合 7"/>
          <p:cNvGrpSpPr/>
          <p:nvPr/>
        </p:nvGrpSpPr>
        <p:grpSpPr>
          <a:xfrm>
            <a:off x="3697052" y="4412072"/>
            <a:ext cx="2334120" cy="454914"/>
            <a:chOff x="3284097" y="4758214"/>
            <a:chExt cx="2334120" cy="454914"/>
          </a:xfrm>
        </p:grpSpPr>
        <p:sp>
          <p:nvSpPr>
            <p:cNvPr id="7" name="流程图: 接点 6"/>
            <p:cNvSpPr/>
            <p:nvPr/>
          </p:nvSpPr>
          <p:spPr>
            <a:xfrm>
              <a:off x="3284097"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铁</a:t>
              </a:r>
            </a:p>
          </p:txBody>
        </p:sp>
        <p:sp>
          <p:nvSpPr>
            <p:cNvPr id="10" name="流程图: 接点 9"/>
            <p:cNvSpPr/>
            <p:nvPr/>
          </p:nvSpPr>
          <p:spPr>
            <a:xfrm>
              <a:off x="3758770"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血</a:t>
              </a:r>
            </a:p>
          </p:txBody>
        </p:sp>
        <p:sp>
          <p:nvSpPr>
            <p:cNvPr id="11" name="流程图: 接点 10"/>
            <p:cNvSpPr/>
            <p:nvPr/>
          </p:nvSpPr>
          <p:spPr>
            <a:xfrm>
              <a:off x="4708116"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军</a:t>
              </a:r>
            </a:p>
          </p:txBody>
        </p:sp>
        <p:sp>
          <p:nvSpPr>
            <p:cNvPr id="12" name="流程图: 接点 11"/>
            <p:cNvSpPr/>
            <p:nvPr/>
          </p:nvSpPr>
          <p:spPr>
            <a:xfrm>
              <a:off x="4233443"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铸</a:t>
              </a:r>
            </a:p>
          </p:txBody>
        </p:sp>
        <p:sp>
          <p:nvSpPr>
            <p:cNvPr id="13" name="流程图: 接点 12"/>
            <p:cNvSpPr/>
            <p:nvPr/>
          </p:nvSpPr>
          <p:spPr>
            <a:xfrm>
              <a:off x="5182789"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魂</a:t>
              </a:r>
            </a:p>
          </p:txBody>
        </p:sp>
      </p:grpSp>
      <p:grpSp>
        <p:nvGrpSpPr>
          <p:cNvPr id="19" name="组合 18"/>
          <p:cNvGrpSpPr/>
          <p:nvPr/>
        </p:nvGrpSpPr>
        <p:grpSpPr>
          <a:xfrm>
            <a:off x="6934076" y="4412072"/>
            <a:ext cx="2334119" cy="454914"/>
            <a:chOff x="6521121" y="4758214"/>
            <a:chExt cx="2334119" cy="454914"/>
          </a:xfrm>
        </p:grpSpPr>
        <p:sp>
          <p:nvSpPr>
            <p:cNvPr id="14" name="流程图: 接点 13"/>
            <p:cNvSpPr/>
            <p:nvPr/>
          </p:nvSpPr>
          <p:spPr>
            <a:xfrm>
              <a:off x="6521121"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志</a:t>
              </a:r>
            </a:p>
          </p:txBody>
        </p:sp>
        <p:sp>
          <p:nvSpPr>
            <p:cNvPr id="15" name="流程图: 接点 14"/>
            <p:cNvSpPr/>
            <p:nvPr/>
          </p:nvSpPr>
          <p:spPr>
            <a:xfrm>
              <a:off x="6995794"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气</a:t>
              </a:r>
            </a:p>
          </p:txBody>
        </p:sp>
        <p:sp>
          <p:nvSpPr>
            <p:cNvPr id="16" name="流程图: 接点 15"/>
            <p:cNvSpPr/>
            <p:nvPr/>
          </p:nvSpPr>
          <p:spPr>
            <a:xfrm>
              <a:off x="7470467"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在</a:t>
              </a:r>
            </a:p>
          </p:txBody>
        </p:sp>
        <p:sp>
          <p:nvSpPr>
            <p:cNvPr id="17" name="流程图: 接点 16"/>
            <p:cNvSpPr/>
            <p:nvPr/>
          </p:nvSpPr>
          <p:spPr>
            <a:xfrm>
              <a:off x="7945140"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人</a:t>
              </a:r>
            </a:p>
          </p:txBody>
        </p:sp>
        <p:sp>
          <p:nvSpPr>
            <p:cNvPr id="18" name="流程图: 接点 17"/>
            <p:cNvSpPr/>
            <p:nvPr/>
          </p:nvSpPr>
          <p:spPr>
            <a:xfrm>
              <a:off x="8419812" y="4758214"/>
              <a:ext cx="435428" cy="454914"/>
            </a:xfrm>
            <a:prstGeom prst="flowChartConnector">
              <a:avLst/>
            </a:prstGeom>
            <a:solidFill>
              <a:srgbClr val="F6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心</a:t>
              </a:r>
            </a:p>
          </p:txBody>
        </p:sp>
      </p:grpSp>
      <p:pic>
        <p:nvPicPr>
          <p:cNvPr id="20" name="图片 19"/>
          <p:cNvPicPr>
            <a:picLocks noChangeAspect="1"/>
          </p:cNvPicPr>
          <p:nvPr/>
        </p:nvPicPr>
        <p:blipFill rotWithShape="1">
          <a:blip r:embed="rId2">
            <a:clrChange>
              <a:clrFrom>
                <a:srgbClr val="FFFFFF"/>
              </a:clrFrom>
              <a:clrTo>
                <a:srgbClr val="FFFFFF">
                  <a:alpha val="0"/>
                </a:srgbClr>
              </a:clrTo>
            </a:clrChange>
          </a:blip>
          <a:srcRect/>
          <a:stretch>
            <a:fillRect/>
          </a:stretch>
        </p:blipFill>
        <p:spPr>
          <a:xfrm>
            <a:off x="9968053" y="4158481"/>
            <a:ext cx="2396226" cy="2699519"/>
          </a:xfrm>
          <a:prstGeom prst="rect">
            <a:avLst/>
          </a:prstGeom>
        </p:spPr>
      </p:pic>
      <p:pic>
        <p:nvPicPr>
          <p:cNvPr id="21" name="图片 20"/>
          <p:cNvPicPr>
            <a:picLocks noChangeAspect="1"/>
          </p:cNvPicPr>
          <p:nvPr/>
        </p:nvPicPr>
        <p:blipFill rotWithShape="1">
          <a:blip r:embed="rId2">
            <a:clrChange>
              <a:clrFrom>
                <a:srgbClr val="FFFFFF"/>
              </a:clrFrom>
              <a:clrTo>
                <a:srgbClr val="FFFFFF">
                  <a:alpha val="0"/>
                </a:srgbClr>
              </a:clrTo>
            </a:clrChange>
          </a:blip>
          <a:srcRect/>
          <a:stretch>
            <a:fillRect/>
          </a:stretch>
        </p:blipFill>
        <p:spPr>
          <a:xfrm flipH="1">
            <a:off x="-172235" y="4158528"/>
            <a:ext cx="2396182" cy="2699471"/>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772" y="460513"/>
            <a:ext cx="6827913" cy="2938441"/>
          </a:xfrm>
          <a:prstGeom prst="ellipse">
            <a:avLst/>
          </a:prstGeom>
        </p:spPr>
      </p:pic>
      <p:sp>
        <p:nvSpPr>
          <p:cNvPr id="24" name="TextBox 23"/>
          <p:cNvSpPr txBox="1"/>
          <p:nvPr/>
        </p:nvSpPr>
        <p:spPr>
          <a:xfrm>
            <a:off x="4670564" y="1076325"/>
            <a:ext cx="1390124" cy="369332"/>
          </a:xfrm>
          <a:prstGeom prst="rect">
            <a:avLst/>
          </a:prstGeom>
          <a:noFill/>
        </p:spPr>
        <p:txBody>
          <a:bodyPr wrap="none" rtlCol="0">
            <a:spAutoFit/>
          </a:bodyPr>
          <a:lstStyle/>
          <a:p>
            <a:pPr algn="ctr"/>
            <a:r>
              <a:rPr lang="en-US" altLang="zh-CN" dirty="0" smtClean="0">
                <a:solidFill>
                  <a:schemeClr val="bg1"/>
                </a:solidFill>
                <a:ea typeface="字魂36号-正文宋楷" panose="00000500000000000000" pitchFamily="2" charset="-122"/>
              </a:rPr>
              <a:t>1947-20XX</a:t>
            </a:r>
            <a:endParaRPr lang="zh-CN" altLang="en-US" dirty="0" smtClean="0">
              <a:solidFill>
                <a:schemeClr val="bg1"/>
              </a:solidFill>
              <a:ea typeface="字魂36号-正文宋楷"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37"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outVertical)">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450" decel="100000" fill="hold"/>
                                        <p:tgtEl>
                                          <p:spTgt spid="2"/>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900" decel="100000" fill="hold"/>
                                        <p:tgtEl>
                                          <p:spTgt spid="2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4"/>
          <p:cNvPicPr>
            <a:picLocks noChangeAspect="1" noChangeArrowheads="1"/>
          </p:cNvPicPr>
          <p:nvPr/>
        </p:nvPicPr>
        <p:blipFill>
          <a:blip r:embed="rId2"/>
          <a:srcRect/>
          <a:stretch>
            <a:fillRect/>
          </a:stretch>
        </p:blipFill>
        <p:spPr bwMode="auto">
          <a:xfrm>
            <a:off x="-7332" y="5872582"/>
            <a:ext cx="1219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rotWithShape="1">
          <a:blip r:embed="rId3" cstate="screen">
            <a:clrChange>
              <a:clrFrom>
                <a:srgbClr val="FFFEFC"/>
              </a:clrFrom>
              <a:clrTo>
                <a:srgbClr val="FFFEFC">
                  <a:alpha val="0"/>
                </a:srgbClr>
              </a:clrTo>
            </a:clrChange>
          </a:blip>
          <a:srcRect/>
          <a:stretch>
            <a:fillRect/>
          </a:stretch>
        </p:blipFill>
        <p:spPr>
          <a:xfrm>
            <a:off x="526161" y="1322117"/>
            <a:ext cx="2890590" cy="3368166"/>
          </a:xfrm>
          <a:prstGeom prst="rect">
            <a:avLst/>
          </a:prstGeom>
        </p:spPr>
      </p:pic>
      <p:grpSp>
        <p:nvGrpSpPr>
          <p:cNvPr id="3" name="组合 2"/>
          <p:cNvGrpSpPr/>
          <p:nvPr/>
        </p:nvGrpSpPr>
        <p:grpSpPr>
          <a:xfrm>
            <a:off x="0" y="106879"/>
            <a:ext cx="12192000" cy="461665"/>
            <a:chOff x="0" y="106879"/>
            <a:chExt cx="12192000" cy="461665"/>
          </a:xfrm>
        </p:grpSpPr>
        <p:sp>
          <p:nvSpPr>
            <p:cNvPr id="4" name="文本框 3"/>
            <p:cNvSpPr txBox="1"/>
            <p:nvPr/>
          </p:nvSpPr>
          <p:spPr>
            <a:xfrm>
              <a:off x="3337166" y="106879"/>
              <a:ext cx="5740527" cy="461665"/>
            </a:xfrm>
            <a:prstGeom prst="rect">
              <a:avLst/>
            </a:prstGeom>
            <a:noFill/>
          </p:spPr>
          <p:txBody>
            <a:bodyPr wrap="square" rtlCol="0">
              <a:spAutoFit/>
            </a:bodyPr>
            <a:lstStyle/>
            <a:p>
              <a:pPr algn="l"/>
              <a:r>
                <a:rPr lang="zh-CN" altLang="en-US" sz="2400" dirty="0">
                  <a:solidFill>
                    <a:srgbClr val="C00000"/>
                  </a:solidFill>
                  <a:cs typeface="+mn-ea"/>
                  <a:sym typeface="+mn-lt"/>
                </a:rPr>
                <a:t>中</a:t>
              </a:r>
              <a:r>
                <a:rPr lang="en-US" altLang="zh-CN" sz="2400" dirty="0">
                  <a:solidFill>
                    <a:srgbClr val="C00000"/>
                  </a:solidFill>
                  <a:cs typeface="+mn-ea"/>
                  <a:sym typeface="+mn-lt"/>
                </a:rPr>
                <a:t>/</a:t>
              </a:r>
              <a:r>
                <a:rPr lang="zh-CN" altLang="en-US" sz="2400" dirty="0">
                  <a:solidFill>
                    <a:srgbClr val="C00000"/>
                  </a:solidFill>
                  <a:cs typeface="+mn-ea"/>
                  <a:sym typeface="+mn-lt"/>
                </a:rPr>
                <a:t>国</a:t>
              </a:r>
              <a:r>
                <a:rPr lang="en-US" altLang="zh-CN" sz="2400" dirty="0">
                  <a:solidFill>
                    <a:srgbClr val="C00000"/>
                  </a:solidFill>
                  <a:cs typeface="+mn-ea"/>
                  <a:sym typeface="+mn-lt"/>
                </a:rPr>
                <a:t>/</a:t>
              </a:r>
              <a:r>
                <a:rPr lang="zh-CN" altLang="en-US" sz="2400" dirty="0">
                  <a:solidFill>
                    <a:srgbClr val="C00000"/>
                  </a:solidFill>
                  <a:cs typeface="+mn-ea"/>
                  <a:sym typeface="+mn-lt"/>
                </a:rPr>
                <a:t>人</a:t>
              </a:r>
              <a:r>
                <a:rPr lang="en-US" altLang="zh-CN" sz="2400" dirty="0">
                  <a:solidFill>
                    <a:srgbClr val="C00000"/>
                  </a:solidFill>
                  <a:cs typeface="+mn-ea"/>
                  <a:sym typeface="+mn-lt"/>
                </a:rPr>
                <a:t>/</a:t>
              </a:r>
              <a:r>
                <a:rPr lang="zh-CN" altLang="en-US" sz="2400" dirty="0">
                  <a:solidFill>
                    <a:srgbClr val="C00000"/>
                  </a:solidFill>
                  <a:cs typeface="+mn-ea"/>
                  <a:sym typeface="+mn-lt"/>
                </a:rPr>
                <a:t>民</a:t>
              </a:r>
              <a:r>
                <a:rPr lang="en-US" altLang="zh-CN" sz="2400" dirty="0">
                  <a:solidFill>
                    <a:srgbClr val="C00000"/>
                  </a:solidFill>
                  <a:cs typeface="+mn-ea"/>
                  <a:sym typeface="+mn-lt"/>
                </a:rPr>
                <a:t>/</a:t>
              </a:r>
              <a:r>
                <a:rPr lang="zh-CN" altLang="en-US" sz="2400" dirty="0">
                  <a:solidFill>
                    <a:srgbClr val="C00000"/>
                  </a:solidFill>
                  <a:cs typeface="+mn-ea"/>
                  <a:sym typeface="+mn-lt"/>
                </a:rPr>
                <a:t>解</a:t>
              </a:r>
              <a:r>
                <a:rPr lang="en-US" altLang="zh-CN" sz="2400" dirty="0">
                  <a:solidFill>
                    <a:srgbClr val="C00000"/>
                  </a:solidFill>
                  <a:cs typeface="+mn-ea"/>
                  <a:sym typeface="+mn-lt"/>
                </a:rPr>
                <a:t>/</a:t>
              </a:r>
              <a:r>
                <a:rPr lang="zh-CN" altLang="en-US" sz="2400" dirty="0">
                  <a:solidFill>
                    <a:srgbClr val="C00000"/>
                  </a:solidFill>
                  <a:cs typeface="+mn-ea"/>
                  <a:sym typeface="+mn-lt"/>
                </a:rPr>
                <a:t>放</a:t>
              </a:r>
              <a:r>
                <a:rPr lang="en-US" altLang="zh-CN" sz="2400" dirty="0">
                  <a:solidFill>
                    <a:srgbClr val="C00000"/>
                  </a:solidFill>
                  <a:cs typeface="+mn-ea"/>
                  <a:sym typeface="+mn-lt"/>
                </a:rPr>
                <a:t>/</a:t>
              </a:r>
              <a:r>
                <a:rPr lang="zh-CN" altLang="en-US" sz="2400" dirty="0">
                  <a:solidFill>
                    <a:srgbClr val="C00000"/>
                  </a:solidFill>
                  <a:cs typeface="+mn-ea"/>
                  <a:sym typeface="+mn-lt"/>
                </a:rPr>
                <a:t>军</a:t>
              </a:r>
              <a:r>
                <a:rPr lang="en-US" altLang="zh-CN" sz="2400" dirty="0">
                  <a:solidFill>
                    <a:srgbClr val="C00000"/>
                  </a:solidFill>
                  <a:cs typeface="+mn-ea"/>
                  <a:sym typeface="+mn-lt"/>
                </a:rPr>
                <a:t>/</a:t>
              </a:r>
              <a:r>
                <a:rPr lang="zh-CN" altLang="en-US" sz="2400" dirty="0">
                  <a:solidFill>
                    <a:srgbClr val="C00000"/>
                  </a:solidFill>
                  <a:cs typeface="+mn-ea"/>
                  <a:sym typeface="+mn-lt"/>
                </a:rPr>
                <a:t>建</a:t>
              </a:r>
              <a:r>
                <a:rPr lang="en-US" altLang="zh-CN" sz="2400" dirty="0">
                  <a:solidFill>
                    <a:srgbClr val="C00000"/>
                  </a:solidFill>
                  <a:cs typeface="+mn-ea"/>
                  <a:sym typeface="+mn-lt"/>
                </a:rPr>
                <a:t>/</a:t>
              </a:r>
              <a:r>
                <a:rPr lang="zh-CN" altLang="en-US" sz="2400" dirty="0">
                  <a:solidFill>
                    <a:srgbClr val="C00000"/>
                  </a:solidFill>
                  <a:cs typeface="+mn-ea"/>
                  <a:sym typeface="+mn-lt"/>
                </a:rPr>
                <a:t>军</a:t>
              </a:r>
              <a:r>
                <a:rPr lang="en-US" altLang="zh-CN" sz="2400" dirty="0" smtClean="0">
                  <a:solidFill>
                    <a:srgbClr val="C00000"/>
                  </a:solidFill>
                  <a:cs typeface="+mn-ea"/>
                  <a:sym typeface="+mn-lt"/>
                </a:rPr>
                <a:t>/94/</a:t>
              </a:r>
              <a:r>
                <a:rPr lang="zh-CN" altLang="en-US" sz="2400" dirty="0">
                  <a:solidFill>
                    <a:srgbClr val="C00000"/>
                  </a:solidFill>
                  <a:cs typeface="+mn-ea"/>
                  <a:sym typeface="+mn-lt"/>
                </a:rPr>
                <a:t>周</a:t>
              </a:r>
              <a:r>
                <a:rPr lang="en-US" altLang="zh-CN" sz="2400" dirty="0">
                  <a:solidFill>
                    <a:srgbClr val="C00000"/>
                  </a:solidFill>
                  <a:cs typeface="+mn-ea"/>
                  <a:sym typeface="+mn-lt"/>
                </a:rPr>
                <a:t>/</a:t>
              </a:r>
              <a:r>
                <a:rPr lang="zh-CN" altLang="en-US" sz="2400" dirty="0">
                  <a:solidFill>
                    <a:srgbClr val="C00000"/>
                  </a:solidFill>
                  <a:cs typeface="+mn-ea"/>
                  <a:sym typeface="+mn-lt"/>
                </a:rPr>
                <a:t>年</a:t>
              </a:r>
            </a:p>
          </p:txBody>
        </p:sp>
        <p:cxnSp>
          <p:nvCxnSpPr>
            <p:cNvPr id="5" name="直接连接符 4"/>
            <p:cNvCxnSpPr>
              <a:endCxn id="4" idx="1"/>
            </p:cNvCxnSpPr>
            <p:nvPr/>
          </p:nvCxnSpPr>
          <p:spPr>
            <a:xfrm>
              <a:off x="0" y="337711"/>
              <a:ext cx="3337166" cy="1"/>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4" idx="3"/>
            </p:cNvCxnSpPr>
            <p:nvPr/>
          </p:nvCxnSpPr>
          <p:spPr>
            <a:xfrm>
              <a:off x="9077693" y="337712"/>
              <a:ext cx="3114307" cy="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5932464" y="975978"/>
            <a:ext cx="2067339" cy="923330"/>
          </a:xfrm>
          <a:prstGeom prst="rect">
            <a:avLst/>
          </a:prstGeom>
          <a:noFill/>
        </p:spPr>
        <p:txBody>
          <a:bodyPr wrap="square" rtlCol="0">
            <a:spAutoFit/>
          </a:bodyPr>
          <a:lstStyle/>
          <a:p>
            <a:pPr algn="l"/>
            <a:r>
              <a:rPr lang="zh-CN" altLang="en-US" sz="5400" dirty="0">
                <a:cs typeface="+mn-ea"/>
                <a:sym typeface="+mn-lt"/>
              </a:rPr>
              <a:t>目录</a:t>
            </a:r>
          </a:p>
        </p:txBody>
      </p:sp>
      <p:cxnSp>
        <p:nvCxnSpPr>
          <p:cNvPr id="13" name="直接连接符 12"/>
          <p:cNvCxnSpPr/>
          <p:nvPr/>
        </p:nvCxnSpPr>
        <p:spPr>
          <a:xfrm flipH="1">
            <a:off x="6213669" y="1777231"/>
            <a:ext cx="11147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773674" y="2538200"/>
            <a:ext cx="613133" cy="539036"/>
            <a:chOff x="3198224" y="2349618"/>
            <a:chExt cx="613133" cy="539036"/>
          </a:xfrm>
        </p:grpSpPr>
        <p:sp>
          <p:nvSpPr>
            <p:cNvPr id="15" name="矩形 14"/>
            <p:cNvSpPr/>
            <p:nvPr/>
          </p:nvSpPr>
          <p:spPr>
            <a:xfrm>
              <a:off x="3225809" y="2349618"/>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3198224" y="2365434"/>
              <a:ext cx="613133" cy="523220"/>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sp>
        <p:nvSpPr>
          <p:cNvPr id="17" name="文本框 16"/>
          <p:cNvSpPr txBox="1"/>
          <p:nvPr/>
        </p:nvSpPr>
        <p:spPr>
          <a:xfrm>
            <a:off x="4332524" y="2542336"/>
            <a:ext cx="4252686" cy="584775"/>
          </a:xfrm>
          <a:prstGeom prst="rect">
            <a:avLst/>
          </a:prstGeom>
          <a:noFill/>
        </p:spPr>
        <p:txBody>
          <a:bodyPr wrap="square" rtlCol="0">
            <a:spAutoFit/>
          </a:bodyPr>
          <a:lstStyle/>
          <a:p>
            <a:r>
              <a:rPr lang="zh-CN" altLang="en-US" sz="3200" dirty="0">
                <a:cs typeface="+mn-ea"/>
                <a:sym typeface="+mn-lt"/>
              </a:rPr>
              <a:t>建军节的诞生</a:t>
            </a:r>
          </a:p>
        </p:txBody>
      </p:sp>
      <p:grpSp>
        <p:nvGrpSpPr>
          <p:cNvPr id="18" name="组合 17"/>
          <p:cNvGrpSpPr/>
          <p:nvPr/>
        </p:nvGrpSpPr>
        <p:grpSpPr>
          <a:xfrm>
            <a:off x="7154368" y="2538200"/>
            <a:ext cx="668791" cy="539036"/>
            <a:chOff x="7312218" y="2349618"/>
            <a:chExt cx="668791" cy="539036"/>
          </a:xfrm>
        </p:grpSpPr>
        <p:sp>
          <p:nvSpPr>
            <p:cNvPr id="19" name="矩形 18"/>
            <p:cNvSpPr/>
            <p:nvPr/>
          </p:nvSpPr>
          <p:spPr>
            <a:xfrm>
              <a:off x="7359287" y="2349618"/>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7312218" y="2365434"/>
              <a:ext cx="668791" cy="523220"/>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sp>
        <p:nvSpPr>
          <p:cNvPr id="21" name="文本框 20"/>
          <p:cNvSpPr txBox="1"/>
          <p:nvPr/>
        </p:nvSpPr>
        <p:spPr>
          <a:xfrm>
            <a:off x="7833103" y="2542336"/>
            <a:ext cx="4252686" cy="584775"/>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r>
              <a:rPr lang="zh-CN" altLang="en-US" dirty="0">
                <a:solidFill>
                  <a:schemeClr val="tx1"/>
                </a:solidFill>
                <a:latin typeface="+mn-lt"/>
                <a:cs typeface="+mn-ea"/>
                <a:sym typeface="+mn-lt"/>
              </a:rPr>
              <a:t>中国人民解放军简史</a:t>
            </a:r>
          </a:p>
        </p:txBody>
      </p:sp>
      <p:grpSp>
        <p:nvGrpSpPr>
          <p:cNvPr id="22" name="组合 21"/>
          <p:cNvGrpSpPr/>
          <p:nvPr/>
        </p:nvGrpSpPr>
        <p:grpSpPr>
          <a:xfrm>
            <a:off x="3751441" y="3943201"/>
            <a:ext cx="657601" cy="523220"/>
            <a:chOff x="3175991" y="3754619"/>
            <a:chExt cx="657601" cy="523220"/>
          </a:xfrm>
        </p:grpSpPr>
        <p:sp>
          <p:nvSpPr>
            <p:cNvPr id="23" name="矩形 22"/>
            <p:cNvSpPr/>
            <p:nvPr/>
          </p:nvSpPr>
          <p:spPr>
            <a:xfrm>
              <a:off x="3225809" y="3782229"/>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3175991" y="3754619"/>
              <a:ext cx="657601" cy="523220"/>
            </a:xfrm>
            <a:prstGeom prst="rect">
              <a:avLst/>
            </a:prstGeom>
            <a:noFill/>
          </p:spPr>
          <p:txBody>
            <a:bodyPr wrap="squar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sp>
        <p:nvSpPr>
          <p:cNvPr id="25" name="文本框 24"/>
          <p:cNvSpPr txBox="1"/>
          <p:nvPr/>
        </p:nvSpPr>
        <p:spPr>
          <a:xfrm>
            <a:off x="4320898" y="3924352"/>
            <a:ext cx="4252686" cy="584775"/>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r>
              <a:rPr lang="zh-CN" altLang="en-US" dirty="0">
                <a:solidFill>
                  <a:schemeClr val="tx1"/>
                </a:solidFill>
                <a:latin typeface="+mn-lt"/>
                <a:cs typeface="+mn-ea"/>
                <a:sym typeface="+mn-lt"/>
              </a:rPr>
              <a:t>国防建设意义</a:t>
            </a:r>
          </a:p>
        </p:txBody>
      </p:sp>
      <p:grpSp>
        <p:nvGrpSpPr>
          <p:cNvPr id="26" name="组合 25"/>
          <p:cNvGrpSpPr/>
          <p:nvPr/>
        </p:nvGrpSpPr>
        <p:grpSpPr>
          <a:xfrm>
            <a:off x="7154369" y="3947789"/>
            <a:ext cx="668790" cy="523220"/>
            <a:chOff x="7312219" y="3759207"/>
            <a:chExt cx="668790" cy="523220"/>
          </a:xfrm>
        </p:grpSpPr>
        <p:sp>
          <p:nvSpPr>
            <p:cNvPr id="27" name="矩形 26"/>
            <p:cNvSpPr/>
            <p:nvPr/>
          </p:nvSpPr>
          <p:spPr>
            <a:xfrm>
              <a:off x="7359287" y="3782229"/>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7312219" y="3759207"/>
              <a:ext cx="668790" cy="523220"/>
            </a:xfrm>
            <a:prstGeom prst="rect">
              <a:avLst/>
            </a:prstGeom>
            <a:noFill/>
          </p:spPr>
          <p:txBody>
            <a:bodyPr wrap="square" rtlCol="0">
              <a:spAutoFit/>
            </a:bodyPr>
            <a:lstStyle/>
            <a:p>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grpSp>
      <p:sp>
        <p:nvSpPr>
          <p:cNvPr id="29" name="文本框 28"/>
          <p:cNvSpPr txBox="1"/>
          <p:nvPr/>
        </p:nvSpPr>
        <p:spPr>
          <a:xfrm>
            <a:off x="7833103" y="3924353"/>
            <a:ext cx="4252686" cy="584775"/>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r>
              <a:rPr lang="zh-CN" altLang="en-US" dirty="0">
                <a:solidFill>
                  <a:schemeClr val="tx1"/>
                </a:solidFill>
                <a:latin typeface="+mn-lt"/>
                <a:cs typeface="+mn-ea"/>
                <a:sym typeface="+mn-lt"/>
              </a:rPr>
              <a:t>新时代强军建设</a:t>
            </a:r>
          </a:p>
        </p:txBody>
      </p:sp>
      <p:pic>
        <p:nvPicPr>
          <p:cNvPr id="33" name="图片 32"/>
          <p:cNvPicPr>
            <a:picLocks noChangeAspect="1"/>
          </p:cNvPicPr>
          <p:nvPr/>
        </p:nvPicPr>
        <p:blipFill rotWithShape="1">
          <a:blip r:embed="rId4" cstate="screen">
            <a:clrChange>
              <a:clrFrom>
                <a:srgbClr val="FFFFFF"/>
              </a:clrFrom>
              <a:clrTo>
                <a:srgbClr val="FFFFFF">
                  <a:alpha val="0"/>
                </a:srgbClr>
              </a:clrTo>
            </a:clrChange>
          </a:blip>
          <a:srcRect/>
          <a:stretch>
            <a:fillRect/>
          </a:stretch>
        </p:blipFill>
        <p:spPr>
          <a:xfrm>
            <a:off x="10707757" y="4991811"/>
            <a:ext cx="1656521" cy="1866189"/>
          </a:xfrm>
          <a:prstGeom prst="rect">
            <a:avLst/>
          </a:prstGeom>
        </p:spPr>
      </p:pic>
      <p:pic>
        <p:nvPicPr>
          <p:cNvPr id="34" name="图片 33"/>
          <p:cNvPicPr>
            <a:picLocks noChangeAspect="1"/>
          </p:cNvPicPr>
          <p:nvPr/>
        </p:nvPicPr>
        <p:blipFill rotWithShape="1">
          <a:blip r:embed="rId4" cstate="screen">
            <a:clrChange>
              <a:clrFrom>
                <a:srgbClr val="FFFFFF"/>
              </a:clrFrom>
              <a:clrTo>
                <a:srgbClr val="FFFFFF">
                  <a:alpha val="0"/>
                </a:srgbClr>
              </a:clrTo>
            </a:clrChange>
          </a:blip>
          <a:srcRect/>
          <a:stretch>
            <a:fillRect/>
          </a:stretch>
        </p:blipFill>
        <p:spPr>
          <a:xfrm flipH="1">
            <a:off x="-208227" y="4991859"/>
            <a:ext cx="1656477" cy="1866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1+#ppt_w/2"/>
                                          </p:val>
                                        </p:tav>
                                        <p:tav tm="100000">
                                          <p:val>
                                            <p:strVal val="#ppt_x"/>
                                          </p:val>
                                        </p:tav>
                                      </p:tavLst>
                                    </p:anim>
                                    <p:anim calcmode="lin" valueType="num">
                                      <p:cBhvr additive="base">
                                        <p:cTn id="11" dur="500" fill="hold"/>
                                        <p:tgtEl>
                                          <p:spTgt spid="3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0-#ppt_w/2"/>
                                          </p:val>
                                        </p:tav>
                                        <p:tav tm="100000">
                                          <p:val>
                                            <p:strVal val="#ppt_x"/>
                                          </p:val>
                                        </p:tav>
                                      </p:tavLst>
                                    </p:anim>
                                    <p:anim calcmode="lin" valueType="num">
                                      <p:cBhvr additive="base">
                                        <p:cTn id="15" dur="500" fill="hold"/>
                                        <p:tgtEl>
                                          <p:spTgt spid="3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1000"/>
                            </p:stCondLst>
                            <p:childTnLst>
                              <p:par>
                                <p:cTn id="26" presetID="26" presetClass="emph" presetSubtype="0" fill="hold" grpId="1" nodeType="afterEffect">
                                  <p:stCondLst>
                                    <p:cond delay="0"/>
                                  </p:stCondLst>
                                  <p:childTnLst>
                                    <p:animEffect transition="out" filter="fade">
                                      <p:cBhvr>
                                        <p:cTn id="27" dur="500" tmFilter="0, 0; .2, .5; .8, .5; 1, 0"/>
                                        <p:tgtEl>
                                          <p:spTgt spid="7"/>
                                        </p:tgtEl>
                                      </p:cBhvr>
                                    </p:animEffect>
                                    <p:animScale>
                                      <p:cBhvr>
                                        <p:cTn id="28" dur="250" autoRev="1" fill="hold"/>
                                        <p:tgtEl>
                                          <p:spTgt spid="7"/>
                                        </p:tgtEl>
                                      </p:cBhvr>
                                      <p:by x="105000" y="105000"/>
                                    </p:animScale>
                                  </p:childTnLst>
                                </p:cTn>
                              </p:par>
                              <p:par>
                                <p:cTn id="29" presetID="22" presetClass="entr" presetSubtype="1" fill="hold" nodeType="withEffect">
                                  <p:stCondLst>
                                    <p:cond delay="30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1500"/>
                            </p:stCondLst>
                            <p:childTnLst>
                              <p:par>
                                <p:cTn id="33" presetID="17" presetClass="entr" presetSubtype="1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anim calcmode="lin" valueType="num">
                                      <p:cBhvr>
                                        <p:cTn id="41" dur="500" fill="hold"/>
                                        <p:tgtEl>
                                          <p:spTgt spid="17"/>
                                        </p:tgtEl>
                                        <p:attrNameLst>
                                          <p:attrName>ppt_x</p:attrName>
                                        </p:attrNameLst>
                                      </p:cBhvr>
                                      <p:tavLst>
                                        <p:tav tm="0">
                                          <p:val>
                                            <p:strVal val="#ppt_x"/>
                                          </p:val>
                                        </p:tav>
                                        <p:tav tm="100000">
                                          <p:val>
                                            <p:strVal val="#ppt_x"/>
                                          </p:val>
                                        </p:tav>
                                      </p:tavLst>
                                    </p:anim>
                                    <p:anim calcmode="lin" valueType="num">
                                      <p:cBhvr>
                                        <p:cTn id="42" dur="500" fill="hold"/>
                                        <p:tgtEl>
                                          <p:spTgt spid="17"/>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17" presetClass="entr" presetSubtype="1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strVal val="#ppt_h"/>
                                          </p:val>
                                        </p:tav>
                                        <p:tav tm="100000">
                                          <p:val>
                                            <p:strVal val="#ppt_h"/>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anim calcmode="lin" valueType="num">
                                      <p:cBhvr>
                                        <p:cTn id="52" dur="500" fill="hold"/>
                                        <p:tgtEl>
                                          <p:spTgt spid="21"/>
                                        </p:tgtEl>
                                        <p:attrNameLst>
                                          <p:attrName>ppt_x</p:attrName>
                                        </p:attrNameLst>
                                      </p:cBhvr>
                                      <p:tavLst>
                                        <p:tav tm="0">
                                          <p:val>
                                            <p:strVal val="#ppt_x"/>
                                          </p:val>
                                        </p:tav>
                                        <p:tav tm="100000">
                                          <p:val>
                                            <p:strVal val="#ppt_x"/>
                                          </p:val>
                                        </p:tav>
                                      </p:tavLst>
                                    </p:anim>
                                    <p:anim calcmode="lin" valueType="num">
                                      <p:cBhvr>
                                        <p:cTn id="53" dur="50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17" presetClass="entr" presetSubtype="1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strVal val="#ppt_h"/>
                                          </p:val>
                                        </p:tav>
                                        <p:tav tm="100000">
                                          <p:val>
                                            <p:strVal val="#ppt_h"/>
                                          </p:val>
                                        </p:tav>
                                      </p:tavLst>
                                    </p:anim>
                                  </p:childTnLst>
                                </p:cTn>
                              </p:par>
                            </p:childTnLst>
                          </p:cTn>
                        </p:par>
                        <p:par>
                          <p:cTn id="59" fill="hold">
                            <p:stCondLst>
                              <p:cond delay="40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anim calcmode="lin" valueType="num">
                                      <p:cBhvr>
                                        <p:cTn id="63" dur="500" fill="hold"/>
                                        <p:tgtEl>
                                          <p:spTgt spid="25"/>
                                        </p:tgtEl>
                                        <p:attrNameLst>
                                          <p:attrName>ppt_x</p:attrName>
                                        </p:attrNameLst>
                                      </p:cBhvr>
                                      <p:tavLst>
                                        <p:tav tm="0">
                                          <p:val>
                                            <p:strVal val="#ppt_x"/>
                                          </p:val>
                                        </p:tav>
                                        <p:tav tm="100000">
                                          <p:val>
                                            <p:strVal val="#ppt_x"/>
                                          </p:val>
                                        </p:tav>
                                      </p:tavLst>
                                    </p:anim>
                                    <p:anim calcmode="lin" valueType="num">
                                      <p:cBhvr>
                                        <p:cTn id="64" dur="5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anim calcmode="lin" valueType="num">
                                      <p:cBhvr>
                                        <p:cTn id="74" dur="500" fill="hold"/>
                                        <p:tgtEl>
                                          <p:spTgt spid="29"/>
                                        </p:tgtEl>
                                        <p:attrNameLst>
                                          <p:attrName>ppt_x</p:attrName>
                                        </p:attrNameLst>
                                      </p:cBhvr>
                                      <p:tavLst>
                                        <p:tav tm="0">
                                          <p:val>
                                            <p:strVal val="#ppt_x"/>
                                          </p:val>
                                        </p:tav>
                                        <p:tav tm="100000">
                                          <p:val>
                                            <p:strVal val="#ppt_x"/>
                                          </p:val>
                                        </p:tav>
                                      </p:tavLst>
                                    </p:anim>
                                    <p:anim calcmode="lin" valueType="num">
                                      <p:cBhvr>
                                        <p:cTn id="75" dur="500" fill="hold"/>
                                        <p:tgtEl>
                                          <p:spTgt spid="29"/>
                                        </p:tgtEl>
                                        <p:attrNameLst>
                                          <p:attrName>ppt_y</p:attrName>
                                        </p:attrNameLst>
                                      </p:cBhvr>
                                      <p:tavLst>
                                        <p:tav tm="0">
                                          <p:val>
                                            <p:strVal val="#ppt_y+.1"/>
                                          </p:val>
                                        </p:tav>
                                        <p:tav tm="100000">
                                          <p:val>
                                            <p:strVal val="#ppt_y"/>
                                          </p:val>
                                        </p:tav>
                                      </p:tavLst>
                                    </p:anim>
                                  </p:childTnLst>
                                </p:cTn>
                              </p:par>
                              <p:par>
                                <p:cTn id="76" presetID="22" presetClass="entr" presetSubtype="8"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7" grpId="0"/>
      <p:bldP spid="21" grpId="0"/>
      <p:bldP spid="25"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675232" y="3787842"/>
            <a:ext cx="980998" cy="794747"/>
            <a:chOff x="3225809" y="2349618"/>
            <a:chExt cx="613133" cy="496724"/>
          </a:xfrm>
        </p:grpSpPr>
        <p:sp>
          <p:nvSpPr>
            <p:cNvPr id="9" name="矩形 8"/>
            <p:cNvSpPr/>
            <p:nvPr/>
          </p:nvSpPr>
          <p:spPr>
            <a:xfrm>
              <a:off x="3225809" y="2349618"/>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3225809" y="2365434"/>
              <a:ext cx="613133" cy="480908"/>
            </a:xfrm>
            <a:prstGeom prst="rect">
              <a:avLst/>
            </a:prstGeom>
            <a:noFill/>
          </p:spPr>
          <p:txBody>
            <a:bodyPr wrap="square" rtlCol="0">
              <a:spAutoFit/>
            </a:bodyPr>
            <a:lstStyle/>
            <a:p>
              <a:r>
                <a:rPr lang="en-US" altLang="zh-CN" sz="4400" dirty="0">
                  <a:solidFill>
                    <a:schemeClr val="bg1"/>
                  </a:solidFill>
                  <a:cs typeface="+mn-ea"/>
                  <a:sym typeface="+mn-lt"/>
                </a:rPr>
                <a:t>01</a:t>
              </a:r>
              <a:endParaRPr lang="zh-CN" altLang="en-US" sz="4400" dirty="0">
                <a:solidFill>
                  <a:schemeClr val="bg1"/>
                </a:solidFill>
                <a:cs typeface="+mn-ea"/>
                <a:sym typeface="+mn-lt"/>
              </a:endParaRPr>
            </a:p>
          </p:txBody>
        </p:sp>
      </p:grpSp>
      <p:sp>
        <p:nvSpPr>
          <p:cNvPr id="11" name="文本框 10"/>
          <p:cNvSpPr txBox="1"/>
          <p:nvPr/>
        </p:nvSpPr>
        <p:spPr>
          <a:xfrm>
            <a:off x="4557811" y="3791978"/>
            <a:ext cx="5686120" cy="923330"/>
          </a:xfrm>
          <a:prstGeom prst="rect">
            <a:avLst/>
          </a:prstGeom>
          <a:noFill/>
        </p:spPr>
        <p:txBody>
          <a:bodyPr wrap="square" rtlCol="0">
            <a:spAutoFit/>
          </a:bodyPr>
          <a:lstStyle/>
          <a:p>
            <a:r>
              <a:rPr lang="zh-CN" altLang="en-US" sz="5400" dirty="0">
                <a:cs typeface="+mn-ea"/>
                <a:sym typeface="+mn-lt"/>
              </a:rPr>
              <a:t>建军节的诞生</a:t>
            </a:r>
          </a:p>
        </p:txBody>
      </p:sp>
      <p:pic>
        <p:nvPicPr>
          <p:cNvPr id="6" name="图片 5"/>
          <p:cNvPicPr>
            <a:picLocks noChangeAspect="1"/>
          </p:cNvPicPr>
          <p:nvPr/>
        </p:nvPicPr>
        <p:blipFill rotWithShape="1">
          <a:blip r:embed="rId2" cstate="screen">
            <a:clrChange>
              <a:clrFrom>
                <a:srgbClr val="FFFFFF"/>
              </a:clrFrom>
              <a:clrTo>
                <a:srgbClr val="FFFFFF">
                  <a:alpha val="0"/>
                </a:srgbClr>
              </a:clrTo>
            </a:clrChange>
          </a:blip>
          <a:srcRect/>
          <a:stretch>
            <a:fillRect/>
          </a:stretch>
        </p:blipFill>
        <p:spPr>
          <a:xfrm>
            <a:off x="4424021" y="455777"/>
            <a:ext cx="3574603" cy="2973223"/>
          </a:xfrm>
          <a:prstGeom prst="rect">
            <a:avLst/>
          </a:prstGeom>
          <a:effectLst>
            <a:softEdge rad="127000"/>
          </a:effectLst>
        </p:spPr>
      </p:pic>
      <p:pic>
        <p:nvPicPr>
          <p:cNvPr id="20" name="图片 19" descr="E:\素材\国庆\880b2ac99188b02cf87e81c19afe429b.png880b2ac99188b02cf87e81c19afe429b"/>
          <p:cNvPicPr>
            <a:picLocks noChangeAspect="1"/>
          </p:cNvPicPr>
          <p:nvPr/>
        </p:nvPicPr>
        <p:blipFill>
          <a:blip r:embed="rId3" cstate="screen"/>
          <a:srcRect/>
          <a:stretch>
            <a:fillRect/>
          </a:stretch>
        </p:blipFill>
        <p:spPr>
          <a:xfrm>
            <a:off x="4049626" y="818755"/>
            <a:ext cx="2247265" cy="2247265"/>
          </a:xfrm>
          <a:prstGeom prst="rect">
            <a:avLst/>
          </a:prstGeom>
        </p:spPr>
      </p:pic>
      <p:pic>
        <p:nvPicPr>
          <p:cNvPr id="12" name="图片 11"/>
          <p:cNvPicPr>
            <a:picLocks noChangeAspect="1"/>
          </p:cNvPicPr>
          <p:nvPr/>
        </p:nvPicPr>
        <p:blipFill rotWithShape="1">
          <a:blip r:embed="rId4">
            <a:clrChange>
              <a:clrFrom>
                <a:srgbClr val="FFFFFF"/>
              </a:clrFrom>
              <a:clrTo>
                <a:srgbClr val="FFFFFF">
                  <a:alpha val="0"/>
                </a:srgbClr>
              </a:clrTo>
            </a:clrChange>
          </a:blip>
          <a:srcRect/>
          <a:stretch>
            <a:fillRect/>
          </a:stretch>
        </p:blipFill>
        <p:spPr>
          <a:xfrm>
            <a:off x="9968053" y="4158481"/>
            <a:ext cx="2396226" cy="2699519"/>
          </a:xfrm>
          <a:prstGeom prst="rect">
            <a:avLst/>
          </a:prstGeom>
        </p:spPr>
      </p:pic>
      <p:pic>
        <p:nvPicPr>
          <p:cNvPr id="13" name="图片 12"/>
          <p:cNvPicPr>
            <a:picLocks noChangeAspect="1"/>
          </p:cNvPicPr>
          <p:nvPr/>
        </p:nvPicPr>
        <p:blipFill rotWithShape="1">
          <a:blip r:embed="rId4">
            <a:clrChange>
              <a:clrFrom>
                <a:srgbClr val="FFFFFF"/>
              </a:clrFrom>
              <a:clrTo>
                <a:srgbClr val="FFFFFF">
                  <a:alpha val="0"/>
                </a:srgbClr>
              </a:clrTo>
            </a:clrChange>
          </a:blip>
          <a:srcRect/>
          <a:stretch>
            <a:fillRect/>
          </a:stretch>
        </p:blipFill>
        <p:spPr>
          <a:xfrm flipH="1">
            <a:off x="-172235" y="4158528"/>
            <a:ext cx="2396182" cy="2699471"/>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screen">
            <a:clrChange>
              <a:clrFrom>
                <a:srgbClr val="FFFFFF"/>
              </a:clrFrom>
              <a:clrTo>
                <a:srgbClr val="FFFFFF">
                  <a:alpha val="0"/>
                </a:srgbClr>
              </a:clrTo>
            </a:clrChange>
          </a:blip>
          <a:stretch>
            <a:fillRect/>
          </a:stretch>
        </p:blipFill>
        <p:spPr>
          <a:xfrm>
            <a:off x="3508734" y="968828"/>
            <a:ext cx="5174531" cy="4920343"/>
          </a:xfrm>
          <a:prstGeom prst="rect">
            <a:avLst/>
          </a:prstGeom>
        </p:spPr>
      </p:pic>
      <p:sp>
        <p:nvSpPr>
          <p:cNvPr id="34" name="文本框 33"/>
          <p:cNvSpPr txBox="1"/>
          <p:nvPr/>
        </p:nvSpPr>
        <p:spPr>
          <a:xfrm>
            <a:off x="1440276" y="1659001"/>
            <a:ext cx="2656115" cy="584775"/>
          </a:xfrm>
          <a:prstGeom prst="rect">
            <a:avLst/>
          </a:prstGeom>
          <a:noFill/>
        </p:spPr>
        <p:txBody>
          <a:bodyPr wrap="square" rtlCol="0">
            <a:spAutoFit/>
          </a:bodyPr>
          <a:lstStyle/>
          <a:p>
            <a:pPr algn="l"/>
            <a:r>
              <a:rPr lang="zh-CN" altLang="en-US" sz="3200" dirty="0">
                <a:cs typeface="+mn-ea"/>
                <a:sym typeface="+mn-lt"/>
              </a:rPr>
              <a:t>南昌起义</a:t>
            </a:r>
          </a:p>
        </p:txBody>
      </p:sp>
      <p:grpSp>
        <p:nvGrpSpPr>
          <p:cNvPr id="35" name="组合 34"/>
          <p:cNvGrpSpPr/>
          <p:nvPr/>
        </p:nvGrpSpPr>
        <p:grpSpPr>
          <a:xfrm>
            <a:off x="534041" y="2243776"/>
            <a:ext cx="3562350" cy="0"/>
            <a:chOff x="4000500" y="1809750"/>
            <a:chExt cx="3562350" cy="0"/>
          </a:xfrm>
        </p:grpSpPr>
        <p:cxnSp>
          <p:nvCxnSpPr>
            <p:cNvPr id="36" name="直接连接符 35"/>
            <p:cNvCxnSpPr/>
            <p:nvPr/>
          </p:nvCxnSpPr>
          <p:spPr>
            <a:xfrm>
              <a:off x="4000500" y="1809750"/>
              <a:ext cx="3562350"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114925" y="1809750"/>
              <a:ext cx="1333500" cy="0"/>
            </a:xfrm>
            <a:prstGeom prst="line">
              <a:avLst/>
            </a:prstGeom>
            <a:ln w="127000">
              <a:solidFill>
                <a:srgbClr val="FF5050"/>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534041" y="2688294"/>
            <a:ext cx="3266105" cy="3785652"/>
          </a:xfrm>
          <a:prstGeom prst="rect">
            <a:avLst/>
          </a:prstGeom>
          <a:noFill/>
        </p:spPr>
        <p:txBody>
          <a:bodyPr wrap="square" rtlCol="0">
            <a:spAutoFit/>
          </a:bodyPr>
          <a:lstStyle/>
          <a:p>
            <a:r>
              <a:rPr lang="zh-CN" altLang="en-US" sz="2400" dirty="0">
                <a:cs typeface="+mn-ea"/>
                <a:sym typeface="+mn-lt"/>
              </a:rPr>
              <a:t>八一南昌起义，指的是中国共产党为了反抗国民党反动派的屠杀政策，挽救中国革命，</a:t>
            </a:r>
            <a:r>
              <a:rPr lang="en-US" altLang="zh-CN" sz="2400" dirty="0" smtClean="0">
                <a:cs typeface="+mn-ea"/>
                <a:sym typeface="+mn-lt"/>
              </a:rPr>
              <a:t>1947</a:t>
            </a:r>
            <a:r>
              <a:rPr lang="zh-CN" altLang="en-US" sz="2400" dirty="0">
                <a:cs typeface="+mn-ea"/>
                <a:sym typeface="+mn-lt"/>
              </a:rPr>
              <a:t>年</a:t>
            </a:r>
            <a:r>
              <a:rPr lang="en-US" altLang="zh-CN" sz="2400" dirty="0">
                <a:cs typeface="+mn-ea"/>
                <a:sym typeface="+mn-lt"/>
              </a:rPr>
              <a:t>8</a:t>
            </a:r>
            <a:r>
              <a:rPr lang="zh-CN" altLang="en-US" sz="2400" dirty="0">
                <a:cs typeface="+mn-ea"/>
                <a:sym typeface="+mn-lt"/>
              </a:rPr>
              <a:t>月</a:t>
            </a:r>
            <a:r>
              <a:rPr lang="en-US" altLang="zh-CN" sz="2400" dirty="0">
                <a:cs typeface="+mn-ea"/>
                <a:sym typeface="+mn-lt"/>
              </a:rPr>
              <a:t>1</a:t>
            </a:r>
            <a:r>
              <a:rPr lang="zh-CN" altLang="en-US" sz="2400" dirty="0">
                <a:cs typeface="+mn-ea"/>
                <a:sym typeface="+mn-lt"/>
              </a:rPr>
              <a:t>日由中国共产党领导并发动的在江西南昌针对中国国民党反动迫害的武装起义</a:t>
            </a:r>
            <a:endParaRPr lang="en-US" altLang="zh-CN" sz="2400" dirty="0">
              <a:cs typeface="+mn-ea"/>
              <a:sym typeface="+mn-lt"/>
            </a:endParaRPr>
          </a:p>
          <a:p>
            <a:endParaRPr lang="en-US" altLang="zh-CN" sz="2400" dirty="0">
              <a:cs typeface="+mn-ea"/>
              <a:sym typeface="+mn-lt"/>
            </a:endParaRPr>
          </a:p>
          <a:p>
            <a:endParaRPr lang="zh-CN" altLang="en-US" sz="2400" dirty="0">
              <a:cs typeface="+mn-ea"/>
              <a:sym typeface="+mn-lt"/>
            </a:endParaRPr>
          </a:p>
        </p:txBody>
      </p:sp>
      <p:sp>
        <p:nvSpPr>
          <p:cNvPr id="41" name="文本框 40"/>
          <p:cNvSpPr txBox="1"/>
          <p:nvPr/>
        </p:nvSpPr>
        <p:spPr>
          <a:xfrm>
            <a:off x="8519884" y="2688294"/>
            <a:ext cx="3381830" cy="3046988"/>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cs typeface="+mn-ea"/>
                <a:sym typeface="+mn-lt"/>
              </a:rPr>
              <a:t>打响了武装反抗国民党反动派的第一枪</a:t>
            </a:r>
          </a:p>
          <a:p>
            <a:pPr marL="342900" indent="-342900">
              <a:buFont typeface="Arial" panose="020B0604020202020204" pitchFamily="34" charset="0"/>
              <a:buChar char="•"/>
            </a:pPr>
            <a:r>
              <a:rPr lang="zh-CN" altLang="en-US" sz="2400" dirty="0">
                <a:cs typeface="+mn-ea"/>
                <a:sym typeface="+mn-lt"/>
              </a:rPr>
              <a:t>创立了中国共产党领导的正规军事武装力量</a:t>
            </a:r>
          </a:p>
          <a:p>
            <a:pPr marL="342900" indent="-342900">
              <a:buFont typeface="Arial" panose="020B0604020202020204" pitchFamily="34" charset="0"/>
              <a:buChar char="•"/>
            </a:pPr>
            <a:r>
              <a:rPr lang="zh-CN" altLang="en-US" sz="2400" dirty="0">
                <a:cs typeface="+mn-ea"/>
                <a:sym typeface="+mn-lt"/>
              </a:rPr>
              <a:t>揭开了中国共产党独立领导武装斗争和创建革命军队的序幕</a:t>
            </a:r>
          </a:p>
        </p:txBody>
      </p:sp>
      <p:sp>
        <p:nvSpPr>
          <p:cNvPr id="42" name="文本框 41"/>
          <p:cNvSpPr txBox="1"/>
          <p:nvPr/>
        </p:nvSpPr>
        <p:spPr>
          <a:xfrm>
            <a:off x="9001843" y="1659001"/>
            <a:ext cx="2656115" cy="584775"/>
          </a:xfrm>
          <a:prstGeom prst="rect">
            <a:avLst/>
          </a:prstGeom>
          <a:noFill/>
        </p:spPr>
        <p:txBody>
          <a:bodyPr wrap="square" rtlCol="0">
            <a:spAutoFit/>
          </a:bodyPr>
          <a:lstStyle/>
          <a:p>
            <a:pPr algn="l"/>
            <a:r>
              <a:rPr lang="zh-CN" altLang="en-US" sz="3200" dirty="0">
                <a:cs typeface="+mn-ea"/>
                <a:sym typeface="+mn-lt"/>
              </a:rPr>
              <a:t>意义与结果</a:t>
            </a:r>
          </a:p>
        </p:txBody>
      </p:sp>
      <p:grpSp>
        <p:nvGrpSpPr>
          <p:cNvPr id="43" name="组合 42"/>
          <p:cNvGrpSpPr/>
          <p:nvPr/>
        </p:nvGrpSpPr>
        <p:grpSpPr>
          <a:xfrm>
            <a:off x="8351281" y="2243776"/>
            <a:ext cx="3562350" cy="0"/>
            <a:chOff x="4000500" y="1809750"/>
            <a:chExt cx="3562350" cy="0"/>
          </a:xfrm>
        </p:grpSpPr>
        <p:cxnSp>
          <p:nvCxnSpPr>
            <p:cNvPr id="44" name="直接连接符 43"/>
            <p:cNvCxnSpPr/>
            <p:nvPr/>
          </p:nvCxnSpPr>
          <p:spPr>
            <a:xfrm>
              <a:off x="4000500" y="1809750"/>
              <a:ext cx="3562350"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114925" y="1809750"/>
              <a:ext cx="1333500" cy="0"/>
            </a:xfrm>
            <a:prstGeom prst="line">
              <a:avLst/>
            </a:prstGeom>
            <a:ln w="127000">
              <a:solidFill>
                <a:srgbClr val="FF5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ppt_h*1.125000"/>
                                          </p:val>
                                        </p:tav>
                                        <p:tav tm="100000">
                                          <p:val>
                                            <p:strVal val="#ppt_y"/>
                                          </p:val>
                                        </p:tav>
                                      </p:tavLst>
                                    </p:anim>
                                    <p:animEffect transition="in" filter="wipe(up)">
                                      <p:cBhvr>
                                        <p:cTn id="8" dur="500"/>
                                        <p:tgtEl>
                                          <p:spTgt spid="34"/>
                                        </p:tgtEl>
                                      </p:cBhvr>
                                    </p:animEffect>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outVertical)">
                                      <p:cBhvr>
                                        <p:cTn id="12" dur="500"/>
                                        <p:tgtEl>
                                          <p:spTgt spid="35"/>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p:tgtEl>
                                          <p:spTgt spid="42"/>
                                        </p:tgtEl>
                                        <p:attrNameLst>
                                          <p:attrName>ppt_y</p:attrName>
                                        </p:attrNameLst>
                                      </p:cBhvr>
                                      <p:tavLst>
                                        <p:tav tm="0">
                                          <p:val>
                                            <p:strVal val="#ppt_y+#ppt_h*1.125000"/>
                                          </p:val>
                                        </p:tav>
                                        <p:tav tm="100000">
                                          <p:val>
                                            <p:strVal val="#ppt_y"/>
                                          </p:val>
                                        </p:tav>
                                      </p:tavLst>
                                    </p:anim>
                                    <p:animEffect transition="in" filter="wipe(up)">
                                      <p:cBhvr>
                                        <p:cTn id="17" dur="500"/>
                                        <p:tgtEl>
                                          <p:spTgt spid="42"/>
                                        </p:tgtEl>
                                      </p:cBhvr>
                                    </p:animEffect>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outVertical)">
                                      <p:cBhvr>
                                        <p:cTn id="21" dur="500"/>
                                        <p:tgtEl>
                                          <p:spTgt spid="4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空心弧 28"/>
          <p:cNvSpPr/>
          <p:nvPr/>
        </p:nvSpPr>
        <p:spPr>
          <a:xfrm rot="9534581">
            <a:off x="1116136" y="1609200"/>
            <a:ext cx="2818769" cy="2818769"/>
          </a:xfrm>
          <a:prstGeom prst="blockArc">
            <a:avLst>
              <a:gd name="adj1" fmla="val 11068118"/>
              <a:gd name="adj2" fmla="val 6675296"/>
              <a:gd name="adj3" fmla="val 5341"/>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27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30" name="椭圆 3"/>
          <p:cNvSpPr/>
          <p:nvPr/>
        </p:nvSpPr>
        <p:spPr>
          <a:xfrm>
            <a:off x="1327084" y="1954734"/>
            <a:ext cx="648073" cy="2127703"/>
          </a:xfrm>
          <a:custGeom>
            <a:avLst/>
            <a:gdLst/>
            <a:ahLst/>
            <a:cxnLst/>
            <a:rect l="l" t="t" r="r" b="b"/>
            <a:pathLst>
              <a:path w="648073" h="2127703">
                <a:moveTo>
                  <a:pt x="648073" y="0"/>
                </a:moveTo>
                <a:lnTo>
                  <a:pt x="648073" y="2127703"/>
                </a:lnTo>
                <a:cubicBezTo>
                  <a:pt x="262900" y="1929054"/>
                  <a:pt x="0" y="1527154"/>
                  <a:pt x="0" y="1063851"/>
                </a:cubicBezTo>
                <a:cubicBezTo>
                  <a:pt x="0" y="600548"/>
                  <a:pt x="262900" y="198649"/>
                  <a:pt x="648073" y="0"/>
                </a:cubicBezTo>
                <a:close/>
              </a:path>
            </a:pathLst>
          </a:custGeom>
          <a:solidFill>
            <a:srgbClr val="FF3300">
              <a:alpha val="50196"/>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31" name="矩形 30"/>
          <p:cNvSpPr/>
          <p:nvPr/>
        </p:nvSpPr>
        <p:spPr>
          <a:xfrm>
            <a:off x="1965884" y="2661003"/>
            <a:ext cx="1800200" cy="144016"/>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32" name="TextBox 37"/>
          <p:cNvSpPr txBox="1"/>
          <p:nvPr/>
        </p:nvSpPr>
        <p:spPr>
          <a:xfrm flipH="1">
            <a:off x="1309738" y="2697819"/>
            <a:ext cx="698237"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000" b="0" i="0" u="none" strike="noStrike" kern="0" cap="none" spc="0" normalizeH="0" baseline="0" noProof="0" dirty="0">
                <a:ln w="18415" cmpd="sng">
                  <a:noFill/>
                  <a:prstDash val="solid"/>
                </a:ln>
                <a:solidFill>
                  <a:sysClr val="window" lastClr="FFFFFF"/>
                </a:solidFill>
                <a:effectLst/>
                <a:uLnTx/>
                <a:uFillTx/>
                <a:latin typeface="+mn-lt"/>
                <a:ea typeface="+mn-ea"/>
                <a:cs typeface="+mn-ea"/>
                <a:sym typeface="+mn-lt"/>
              </a:rPr>
              <a:t>01</a:t>
            </a:r>
            <a:endParaRPr kumimoji="0" lang="zh-CN" altLang="en-US" sz="4000" b="0" i="0" u="none" strike="noStrike" kern="0" cap="none" spc="0" normalizeH="0" baseline="0" noProof="0" dirty="0">
              <a:ln w="18415" cmpd="sng">
                <a:noFill/>
                <a:prstDash val="solid"/>
              </a:ln>
              <a:solidFill>
                <a:sysClr val="window" lastClr="FFFFFF"/>
              </a:solidFill>
              <a:effectLst/>
              <a:uLnTx/>
              <a:uFillTx/>
              <a:latin typeface="+mn-lt"/>
              <a:ea typeface="+mn-ea"/>
              <a:cs typeface="+mn-ea"/>
              <a:sym typeface="+mn-lt"/>
            </a:endParaRPr>
          </a:p>
        </p:txBody>
      </p:sp>
      <p:sp>
        <p:nvSpPr>
          <p:cNvPr id="34" name="燕尾形 11"/>
          <p:cNvSpPr/>
          <p:nvPr/>
        </p:nvSpPr>
        <p:spPr>
          <a:xfrm>
            <a:off x="2623228" y="1580883"/>
            <a:ext cx="180020" cy="157827"/>
          </a:xfrm>
          <a:prstGeom prst="chevron">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35" name="燕尾形 12"/>
          <p:cNvSpPr/>
          <p:nvPr/>
        </p:nvSpPr>
        <p:spPr>
          <a:xfrm>
            <a:off x="2803248" y="1580883"/>
            <a:ext cx="180020" cy="157827"/>
          </a:xfrm>
          <a:prstGeom prst="chevron">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36" name="燕尾形 13"/>
          <p:cNvSpPr/>
          <p:nvPr/>
        </p:nvSpPr>
        <p:spPr>
          <a:xfrm>
            <a:off x="2983268" y="1580883"/>
            <a:ext cx="180020" cy="157827"/>
          </a:xfrm>
          <a:prstGeom prst="chevron">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37" name="空心弧 36"/>
          <p:cNvSpPr/>
          <p:nvPr/>
        </p:nvSpPr>
        <p:spPr>
          <a:xfrm rot="9534581">
            <a:off x="4688026" y="1609200"/>
            <a:ext cx="2818769" cy="2818769"/>
          </a:xfrm>
          <a:prstGeom prst="blockArc">
            <a:avLst>
              <a:gd name="adj1" fmla="val 11044756"/>
              <a:gd name="adj2" fmla="val 6675296"/>
              <a:gd name="adj3" fmla="val 5341"/>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27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38" name="椭圆 3"/>
          <p:cNvSpPr/>
          <p:nvPr/>
        </p:nvSpPr>
        <p:spPr>
          <a:xfrm>
            <a:off x="4898974" y="1954734"/>
            <a:ext cx="648073" cy="2127703"/>
          </a:xfrm>
          <a:custGeom>
            <a:avLst/>
            <a:gdLst/>
            <a:ahLst/>
            <a:cxnLst/>
            <a:rect l="l" t="t" r="r" b="b"/>
            <a:pathLst>
              <a:path w="648073" h="2127703">
                <a:moveTo>
                  <a:pt x="648073" y="0"/>
                </a:moveTo>
                <a:lnTo>
                  <a:pt x="648073" y="2127703"/>
                </a:lnTo>
                <a:cubicBezTo>
                  <a:pt x="262900" y="1929054"/>
                  <a:pt x="0" y="1527154"/>
                  <a:pt x="0" y="1063851"/>
                </a:cubicBezTo>
                <a:cubicBezTo>
                  <a:pt x="0" y="600548"/>
                  <a:pt x="262900" y="198649"/>
                  <a:pt x="648073" y="0"/>
                </a:cubicBezTo>
                <a:close/>
              </a:path>
            </a:pathLst>
          </a:custGeom>
          <a:solidFill>
            <a:srgbClr val="FF3300">
              <a:alpha val="50196"/>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39" name="矩形 38"/>
          <p:cNvSpPr/>
          <p:nvPr/>
        </p:nvSpPr>
        <p:spPr>
          <a:xfrm>
            <a:off x="5537774" y="2661003"/>
            <a:ext cx="1800200" cy="144016"/>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40" name="TextBox 47"/>
          <p:cNvSpPr txBox="1"/>
          <p:nvPr/>
        </p:nvSpPr>
        <p:spPr>
          <a:xfrm flipH="1">
            <a:off x="4881628" y="2697819"/>
            <a:ext cx="698237"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4000" b="0" dirty="0">
                <a:solidFill>
                  <a:sysClr val="window" lastClr="FFFFFF"/>
                </a:solidFill>
                <a:latin typeface="+mn-lt"/>
                <a:ea typeface="+mn-ea"/>
                <a:cs typeface="+mn-ea"/>
                <a:sym typeface="+mn-lt"/>
              </a:rPr>
              <a:t>02</a:t>
            </a:r>
            <a:endParaRPr lang="zh-CN" altLang="en-US" sz="4000" b="0" dirty="0">
              <a:solidFill>
                <a:sysClr val="window" lastClr="FFFFFF"/>
              </a:solidFill>
              <a:latin typeface="+mn-lt"/>
              <a:ea typeface="+mn-ea"/>
              <a:cs typeface="+mn-ea"/>
              <a:sym typeface="+mn-lt"/>
            </a:endParaRPr>
          </a:p>
        </p:txBody>
      </p:sp>
      <p:sp>
        <p:nvSpPr>
          <p:cNvPr id="42" name="燕尾形 19"/>
          <p:cNvSpPr/>
          <p:nvPr/>
        </p:nvSpPr>
        <p:spPr>
          <a:xfrm>
            <a:off x="6195118" y="1580883"/>
            <a:ext cx="180020" cy="157827"/>
          </a:xfrm>
          <a:prstGeom prst="chevron">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43" name="燕尾形 20"/>
          <p:cNvSpPr/>
          <p:nvPr/>
        </p:nvSpPr>
        <p:spPr>
          <a:xfrm>
            <a:off x="6375138" y="1580883"/>
            <a:ext cx="180020" cy="157827"/>
          </a:xfrm>
          <a:prstGeom prst="chevron">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44" name="燕尾形 21"/>
          <p:cNvSpPr/>
          <p:nvPr/>
        </p:nvSpPr>
        <p:spPr>
          <a:xfrm>
            <a:off x="6555158" y="1580883"/>
            <a:ext cx="180020" cy="157827"/>
          </a:xfrm>
          <a:prstGeom prst="chevron">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45" name="空心弧 44"/>
          <p:cNvSpPr/>
          <p:nvPr/>
        </p:nvSpPr>
        <p:spPr>
          <a:xfrm rot="9534581">
            <a:off x="8259916" y="1609200"/>
            <a:ext cx="2818769" cy="2818769"/>
          </a:xfrm>
          <a:prstGeom prst="blockArc">
            <a:avLst>
              <a:gd name="adj1" fmla="val 11037000"/>
              <a:gd name="adj2" fmla="val 6675296"/>
              <a:gd name="adj3" fmla="val 5341"/>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27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46" name="椭圆 3"/>
          <p:cNvSpPr/>
          <p:nvPr/>
        </p:nvSpPr>
        <p:spPr>
          <a:xfrm>
            <a:off x="8470864" y="1954734"/>
            <a:ext cx="648073" cy="2127703"/>
          </a:xfrm>
          <a:custGeom>
            <a:avLst/>
            <a:gdLst/>
            <a:ahLst/>
            <a:cxnLst/>
            <a:rect l="l" t="t" r="r" b="b"/>
            <a:pathLst>
              <a:path w="648073" h="2127703">
                <a:moveTo>
                  <a:pt x="648073" y="0"/>
                </a:moveTo>
                <a:lnTo>
                  <a:pt x="648073" y="2127703"/>
                </a:lnTo>
                <a:cubicBezTo>
                  <a:pt x="262900" y="1929054"/>
                  <a:pt x="0" y="1527154"/>
                  <a:pt x="0" y="1063851"/>
                </a:cubicBezTo>
                <a:cubicBezTo>
                  <a:pt x="0" y="600548"/>
                  <a:pt x="262900" y="198649"/>
                  <a:pt x="648073" y="0"/>
                </a:cubicBezTo>
                <a:close/>
              </a:path>
            </a:pathLst>
          </a:custGeom>
          <a:solidFill>
            <a:srgbClr val="FF3300">
              <a:alpha val="50196"/>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47" name="矩形 46"/>
          <p:cNvSpPr/>
          <p:nvPr/>
        </p:nvSpPr>
        <p:spPr>
          <a:xfrm>
            <a:off x="9109664" y="2661003"/>
            <a:ext cx="1800200" cy="144016"/>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48" name="TextBox 57"/>
          <p:cNvSpPr txBox="1"/>
          <p:nvPr/>
        </p:nvSpPr>
        <p:spPr>
          <a:xfrm flipH="1">
            <a:off x="8345818" y="2697819"/>
            <a:ext cx="926538" cy="60458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4000" b="0" dirty="0">
                <a:solidFill>
                  <a:sysClr val="window" lastClr="FFFFFF"/>
                </a:solidFill>
                <a:latin typeface="+mn-lt"/>
                <a:ea typeface="+mn-ea"/>
                <a:cs typeface="+mn-ea"/>
                <a:sym typeface="+mn-lt"/>
              </a:rPr>
              <a:t>03</a:t>
            </a:r>
            <a:endParaRPr lang="zh-CN" altLang="en-US" sz="4000" b="0" dirty="0">
              <a:solidFill>
                <a:sysClr val="window" lastClr="FFFFFF"/>
              </a:solidFill>
              <a:latin typeface="+mn-lt"/>
              <a:ea typeface="+mn-ea"/>
              <a:cs typeface="+mn-ea"/>
              <a:sym typeface="+mn-lt"/>
            </a:endParaRPr>
          </a:p>
        </p:txBody>
      </p:sp>
      <p:sp>
        <p:nvSpPr>
          <p:cNvPr id="50" name="燕尾形 27"/>
          <p:cNvSpPr/>
          <p:nvPr/>
        </p:nvSpPr>
        <p:spPr>
          <a:xfrm>
            <a:off x="9767008" y="1580883"/>
            <a:ext cx="180020" cy="157827"/>
          </a:xfrm>
          <a:prstGeom prst="chevron">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51" name="燕尾形 28"/>
          <p:cNvSpPr/>
          <p:nvPr/>
        </p:nvSpPr>
        <p:spPr>
          <a:xfrm>
            <a:off x="9947028" y="1580883"/>
            <a:ext cx="180020" cy="157827"/>
          </a:xfrm>
          <a:prstGeom prst="chevron">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52" name="燕尾形 29"/>
          <p:cNvSpPr/>
          <p:nvPr/>
        </p:nvSpPr>
        <p:spPr>
          <a:xfrm>
            <a:off x="10127048" y="1580883"/>
            <a:ext cx="180020" cy="157827"/>
          </a:xfrm>
          <a:prstGeom prst="chevron">
            <a:avLst/>
          </a:prstGeom>
          <a:solidFill>
            <a:srgbClr val="FF5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56" name="文本框 55"/>
          <p:cNvSpPr txBox="1"/>
          <p:nvPr/>
        </p:nvSpPr>
        <p:spPr>
          <a:xfrm>
            <a:off x="1965884" y="2123137"/>
            <a:ext cx="2808044" cy="584775"/>
          </a:xfrm>
          <a:prstGeom prst="rect">
            <a:avLst/>
          </a:prstGeom>
          <a:noFill/>
        </p:spPr>
        <p:txBody>
          <a:bodyPr wrap="square" rtlCol="0">
            <a:spAutoFit/>
          </a:bodyPr>
          <a:lstStyle/>
          <a:p>
            <a:r>
              <a:rPr lang="en-US" altLang="zh-CN" sz="3200" dirty="0">
                <a:cs typeface="+mn-ea"/>
                <a:sym typeface="+mn-lt"/>
              </a:rPr>
              <a:t>1933</a:t>
            </a:r>
            <a:r>
              <a:rPr lang="zh-CN" altLang="en-US" sz="3200" dirty="0">
                <a:cs typeface="+mn-ea"/>
                <a:sym typeface="+mn-lt"/>
              </a:rPr>
              <a:t>年</a:t>
            </a:r>
            <a:r>
              <a:rPr lang="en-US" altLang="zh-CN" sz="3200" dirty="0">
                <a:cs typeface="+mn-ea"/>
                <a:sym typeface="+mn-lt"/>
              </a:rPr>
              <a:t>7</a:t>
            </a:r>
            <a:r>
              <a:rPr lang="zh-CN" altLang="en-US" sz="3200" dirty="0">
                <a:cs typeface="+mn-ea"/>
                <a:sym typeface="+mn-lt"/>
              </a:rPr>
              <a:t>月</a:t>
            </a:r>
          </a:p>
        </p:txBody>
      </p:sp>
      <p:sp>
        <p:nvSpPr>
          <p:cNvPr id="57" name="文本框 56"/>
          <p:cNvSpPr txBox="1"/>
          <p:nvPr/>
        </p:nvSpPr>
        <p:spPr>
          <a:xfrm>
            <a:off x="5579865" y="2123137"/>
            <a:ext cx="2184388" cy="1077218"/>
          </a:xfrm>
          <a:prstGeom prst="rect">
            <a:avLst/>
          </a:prstGeom>
          <a:noFill/>
        </p:spPr>
        <p:txBody>
          <a:bodyPr wrap="square" rtlCol="0">
            <a:spAutoFit/>
          </a:bodyPr>
          <a:lstStyle/>
          <a:p>
            <a:r>
              <a:rPr lang="en-US" altLang="zh-CN" sz="3200" dirty="0">
                <a:cs typeface="+mn-ea"/>
                <a:sym typeface="+mn-lt"/>
              </a:rPr>
              <a:t>1949</a:t>
            </a:r>
            <a:r>
              <a:rPr lang="zh-CN" altLang="en-US" sz="3200" dirty="0">
                <a:cs typeface="+mn-ea"/>
                <a:sym typeface="+mn-lt"/>
              </a:rPr>
              <a:t>年</a:t>
            </a:r>
            <a:r>
              <a:rPr lang="en-US" altLang="zh-CN" sz="3200" dirty="0">
                <a:cs typeface="+mn-ea"/>
                <a:sym typeface="+mn-lt"/>
              </a:rPr>
              <a:t>6</a:t>
            </a:r>
            <a:r>
              <a:rPr lang="zh-CN" altLang="en-US" sz="3200" dirty="0">
                <a:cs typeface="+mn-ea"/>
                <a:sym typeface="+mn-lt"/>
              </a:rPr>
              <a:t>月</a:t>
            </a:r>
          </a:p>
        </p:txBody>
      </p:sp>
      <p:sp>
        <p:nvSpPr>
          <p:cNvPr id="58" name="文本框 57"/>
          <p:cNvSpPr txBox="1"/>
          <p:nvPr/>
        </p:nvSpPr>
        <p:spPr>
          <a:xfrm>
            <a:off x="9088205" y="2123137"/>
            <a:ext cx="2528269" cy="584775"/>
          </a:xfrm>
          <a:prstGeom prst="rect">
            <a:avLst/>
          </a:prstGeom>
          <a:noFill/>
        </p:spPr>
        <p:txBody>
          <a:bodyPr wrap="square" rtlCol="0">
            <a:spAutoFit/>
          </a:bodyPr>
          <a:lstStyle/>
          <a:p>
            <a:r>
              <a:rPr lang="en-US" altLang="zh-CN" sz="3200" dirty="0">
                <a:cs typeface="+mn-ea"/>
                <a:sym typeface="+mn-lt"/>
              </a:rPr>
              <a:t>1949</a:t>
            </a:r>
            <a:r>
              <a:rPr lang="zh-CN" altLang="en-US" sz="3200" dirty="0">
                <a:cs typeface="+mn-ea"/>
                <a:sym typeface="+mn-lt"/>
              </a:rPr>
              <a:t>年</a:t>
            </a:r>
            <a:r>
              <a:rPr lang="en-US" altLang="zh-CN" sz="3200" dirty="0">
                <a:cs typeface="+mn-ea"/>
                <a:sym typeface="+mn-lt"/>
              </a:rPr>
              <a:t>8</a:t>
            </a:r>
            <a:r>
              <a:rPr lang="zh-CN" altLang="en-US" sz="3200" dirty="0">
                <a:cs typeface="+mn-ea"/>
                <a:sym typeface="+mn-lt"/>
              </a:rPr>
              <a:t>月</a:t>
            </a:r>
          </a:p>
        </p:txBody>
      </p:sp>
      <p:sp>
        <p:nvSpPr>
          <p:cNvPr id="59" name="PA-10226"/>
          <p:cNvSpPr/>
          <p:nvPr>
            <p:custDataLst>
              <p:tags r:id="rId1"/>
            </p:custDataLst>
          </p:nvPr>
        </p:nvSpPr>
        <p:spPr>
          <a:xfrm>
            <a:off x="1019604" y="4442865"/>
            <a:ext cx="3207247" cy="1815882"/>
          </a:xfrm>
          <a:prstGeom prst="rect">
            <a:avLst/>
          </a:prstGeom>
        </p:spPr>
        <p:txBody>
          <a:bodyPr wrap="square">
            <a:spAutoFit/>
          </a:bodyPr>
          <a:lstStyle/>
          <a:p>
            <a:pPr defTabSz="914400" fontAlgn="base">
              <a:lnSpc>
                <a:spcPct val="200000"/>
              </a:lnSpc>
              <a:spcBef>
                <a:spcPct val="0"/>
              </a:spcBef>
              <a:spcAft>
                <a:spcPct val="0"/>
              </a:spcAft>
              <a:defRPr/>
            </a:pPr>
            <a:r>
              <a:rPr lang="en-US" altLang="zh-CN" sz="1400" kern="0" dirty="0">
                <a:ln w="3175">
                  <a:noFill/>
                </a:ln>
                <a:solidFill>
                  <a:schemeClr val="tx1">
                    <a:lumMod val="85000"/>
                    <a:lumOff val="15000"/>
                  </a:schemeClr>
                </a:solidFill>
                <a:cs typeface="+mn-ea"/>
                <a:sym typeface="+mn-lt"/>
              </a:rPr>
              <a:t>1933</a:t>
            </a:r>
            <a:r>
              <a:rPr lang="zh-CN" altLang="en-US" sz="1400" kern="0" dirty="0">
                <a:ln w="3175">
                  <a:noFill/>
                </a:ln>
                <a:solidFill>
                  <a:schemeClr val="tx1">
                    <a:lumMod val="85000"/>
                    <a:lumOff val="15000"/>
                  </a:schemeClr>
                </a:solidFill>
                <a:cs typeface="+mn-ea"/>
                <a:sym typeface="+mn-lt"/>
              </a:rPr>
              <a:t>年</a:t>
            </a:r>
            <a:r>
              <a:rPr lang="en-US" altLang="zh-CN" sz="1400" kern="0" dirty="0">
                <a:ln w="3175">
                  <a:noFill/>
                </a:ln>
                <a:solidFill>
                  <a:schemeClr val="tx1">
                    <a:lumMod val="85000"/>
                    <a:lumOff val="15000"/>
                  </a:schemeClr>
                </a:solidFill>
                <a:cs typeface="+mn-ea"/>
                <a:sym typeface="+mn-lt"/>
              </a:rPr>
              <a:t>7</a:t>
            </a:r>
            <a:r>
              <a:rPr lang="zh-CN" altLang="en-US" sz="1400" kern="0" dirty="0">
                <a:ln w="3175">
                  <a:noFill/>
                </a:ln>
                <a:solidFill>
                  <a:schemeClr val="tx1">
                    <a:lumMod val="85000"/>
                    <a:lumOff val="15000"/>
                  </a:schemeClr>
                </a:solidFill>
                <a:cs typeface="+mn-ea"/>
                <a:sym typeface="+mn-lt"/>
              </a:rPr>
              <a:t>月</a:t>
            </a:r>
            <a:r>
              <a:rPr lang="en-US" altLang="zh-CN" sz="1400" kern="0" dirty="0">
                <a:ln w="3175">
                  <a:noFill/>
                </a:ln>
                <a:solidFill>
                  <a:schemeClr val="tx1">
                    <a:lumMod val="85000"/>
                    <a:lumOff val="15000"/>
                  </a:schemeClr>
                </a:solidFill>
                <a:cs typeface="+mn-ea"/>
                <a:sym typeface="+mn-lt"/>
              </a:rPr>
              <a:t>11</a:t>
            </a:r>
            <a:r>
              <a:rPr lang="zh-CN" altLang="en-US" sz="1400" kern="0" dirty="0">
                <a:ln w="3175">
                  <a:noFill/>
                </a:ln>
                <a:solidFill>
                  <a:schemeClr val="tx1">
                    <a:lumMod val="85000"/>
                    <a:lumOff val="15000"/>
                  </a:schemeClr>
                </a:solidFill>
                <a:cs typeface="+mn-ea"/>
                <a:sym typeface="+mn-lt"/>
              </a:rPr>
              <a:t>日，中华苏维埃共和国临时中央政府根据中央革命军事委员会</a:t>
            </a:r>
            <a:r>
              <a:rPr lang="en-US" altLang="zh-CN" sz="1400" kern="0" dirty="0">
                <a:ln w="3175">
                  <a:noFill/>
                </a:ln>
                <a:solidFill>
                  <a:schemeClr val="tx1">
                    <a:lumMod val="85000"/>
                    <a:lumOff val="15000"/>
                  </a:schemeClr>
                </a:solidFill>
                <a:cs typeface="+mn-ea"/>
                <a:sym typeface="+mn-lt"/>
              </a:rPr>
              <a:t>6</a:t>
            </a:r>
            <a:r>
              <a:rPr lang="zh-CN" altLang="en-US" sz="1400" kern="0" dirty="0">
                <a:ln w="3175">
                  <a:noFill/>
                </a:ln>
                <a:solidFill>
                  <a:schemeClr val="tx1">
                    <a:lumMod val="85000"/>
                    <a:lumOff val="15000"/>
                  </a:schemeClr>
                </a:solidFill>
                <a:cs typeface="+mn-ea"/>
                <a:sym typeface="+mn-lt"/>
              </a:rPr>
              <a:t>月</a:t>
            </a:r>
            <a:r>
              <a:rPr lang="en-US" altLang="zh-CN" sz="1400" kern="0" dirty="0">
                <a:ln w="3175">
                  <a:noFill/>
                </a:ln>
                <a:solidFill>
                  <a:schemeClr val="tx1">
                    <a:lumMod val="85000"/>
                    <a:lumOff val="15000"/>
                  </a:schemeClr>
                </a:solidFill>
                <a:cs typeface="+mn-ea"/>
                <a:sym typeface="+mn-lt"/>
              </a:rPr>
              <a:t>30</a:t>
            </a:r>
            <a:r>
              <a:rPr lang="zh-CN" altLang="en-US" sz="1400" kern="0" dirty="0">
                <a:ln w="3175">
                  <a:noFill/>
                </a:ln>
                <a:solidFill>
                  <a:schemeClr val="tx1">
                    <a:lumMod val="85000"/>
                    <a:lumOff val="15000"/>
                  </a:schemeClr>
                </a:solidFill>
                <a:cs typeface="+mn-ea"/>
                <a:sym typeface="+mn-lt"/>
              </a:rPr>
              <a:t>日的建议，决定</a:t>
            </a:r>
            <a:r>
              <a:rPr lang="en-US" altLang="zh-CN" sz="1400" kern="0" dirty="0">
                <a:ln w="3175">
                  <a:noFill/>
                </a:ln>
                <a:solidFill>
                  <a:schemeClr val="tx1">
                    <a:lumMod val="85000"/>
                    <a:lumOff val="15000"/>
                  </a:schemeClr>
                </a:solidFill>
                <a:cs typeface="+mn-ea"/>
                <a:sym typeface="+mn-lt"/>
              </a:rPr>
              <a:t>8</a:t>
            </a:r>
            <a:r>
              <a:rPr lang="zh-CN" altLang="en-US" sz="1400" kern="0" dirty="0">
                <a:ln w="3175">
                  <a:noFill/>
                </a:ln>
                <a:solidFill>
                  <a:schemeClr val="tx1">
                    <a:lumMod val="85000"/>
                    <a:lumOff val="15000"/>
                  </a:schemeClr>
                </a:solidFill>
                <a:cs typeface="+mn-ea"/>
                <a:sym typeface="+mn-lt"/>
              </a:rPr>
              <a:t>月</a:t>
            </a:r>
            <a:r>
              <a:rPr lang="en-US" altLang="zh-CN" sz="1400" kern="0" dirty="0">
                <a:ln w="3175">
                  <a:noFill/>
                </a:ln>
                <a:solidFill>
                  <a:schemeClr val="tx1">
                    <a:lumMod val="85000"/>
                    <a:lumOff val="15000"/>
                  </a:schemeClr>
                </a:solidFill>
                <a:cs typeface="+mn-ea"/>
                <a:sym typeface="+mn-lt"/>
              </a:rPr>
              <a:t>1</a:t>
            </a:r>
            <a:r>
              <a:rPr lang="zh-CN" altLang="en-US" sz="1400" kern="0" dirty="0">
                <a:ln w="3175">
                  <a:noFill/>
                </a:ln>
                <a:solidFill>
                  <a:schemeClr val="tx1">
                    <a:lumMod val="85000"/>
                    <a:lumOff val="15000"/>
                  </a:schemeClr>
                </a:solidFill>
                <a:cs typeface="+mn-ea"/>
                <a:sym typeface="+mn-lt"/>
              </a:rPr>
              <a:t>日为中国工农红军成立纪念日。</a:t>
            </a:r>
            <a:endParaRPr lang="en-US" altLang="zh-CN" sz="1400" kern="0" dirty="0">
              <a:ln w="3175">
                <a:noFill/>
              </a:ln>
              <a:solidFill>
                <a:schemeClr val="tx1">
                  <a:lumMod val="85000"/>
                  <a:lumOff val="15000"/>
                </a:schemeClr>
              </a:solidFill>
              <a:cs typeface="+mn-ea"/>
              <a:sym typeface="+mn-lt"/>
            </a:endParaRPr>
          </a:p>
        </p:txBody>
      </p:sp>
      <p:sp>
        <p:nvSpPr>
          <p:cNvPr id="60" name="PA-10226"/>
          <p:cNvSpPr/>
          <p:nvPr>
            <p:custDataLst>
              <p:tags r:id="rId2"/>
            </p:custDataLst>
          </p:nvPr>
        </p:nvSpPr>
        <p:spPr>
          <a:xfrm>
            <a:off x="4610111" y="4442865"/>
            <a:ext cx="3350034" cy="1756506"/>
          </a:xfrm>
          <a:prstGeom prst="rect">
            <a:avLst/>
          </a:prstGeom>
        </p:spPr>
        <p:txBody>
          <a:bodyPr wrap="square">
            <a:spAutoFit/>
          </a:bodyPr>
          <a:lstStyle/>
          <a:p>
            <a:pPr fontAlgn="base">
              <a:lnSpc>
                <a:spcPct val="200000"/>
              </a:lnSpc>
              <a:spcBef>
                <a:spcPct val="0"/>
              </a:spcBef>
              <a:spcAft>
                <a:spcPct val="0"/>
              </a:spcAft>
              <a:defRPr/>
            </a:pPr>
            <a:r>
              <a:rPr lang="en-US" altLang="zh-CN" sz="1400" kern="0" dirty="0">
                <a:ln w="3175">
                  <a:noFill/>
                </a:ln>
                <a:solidFill>
                  <a:schemeClr val="tx1">
                    <a:lumMod val="85000"/>
                    <a:lumOff val="15000"/>
                  </a:schemeClr>
                </a:solidFill>
                <a:cs typeface="+mn-ea"/>
                <a:sym typeface="+mn-lt"/>
              </a:rPr>
              <a:t>1949</a:t>
            </a:r>
            <a:r>
              <a:rPr lang="zh-CN" altLang="en-US" sz="1400" kern="0" dirty="0">
                <a:ln w="3175">
                  <a:noFill/>
                </a:ln>
                <a:solidFill>
                  <a:schemeClr val="tx1">
                    <a:lumMod val="85000"/>
                    <a:lumOff val="15000"/>
                  </a:schemeClr>
                </a:solidFill>
                <a:cs typeface="+mn-ea"/>
                <a:sym typeface="+mn-lt"/>
              </a:rPr>
              <a:t>年</a:t>
            </a:r>
            <a:r>
              <a:rPr lang="en-US" altLang="zh-CN" sz="1400" kern="0" dirty="0">
                <a:ln w="3175">
                  <a:noFill/>
                </a:ln>
                <a:solidFill>
                  <a:schemeClr val="tx1">
                    <a:lumMod val="85000"/>
                    <a:lumOff val="15000"/>
                  </a:schemeClr>
                </a:solidFill>
                <a:cs typeface="+mn-ea"/>
                <a:sym typeface="+mn-lt"/>
              </a:rPr>
              <a:t>6</a:t>
            </a:r>
            <a:r>
              <a:rPr lang="zh-CN" altLang="en-US" sz="1400" kern="0" dirty="0">
                <a:ln w="3175">
                  <a:noFill/>
                </a:ln>
                <a:solidFill>
                  <a:schemeClr val="tx1">
                    <a:lumMod val="85000"/>
                    <a:lumOff val="15000"/>
                  </a:schemeClr>
                </a:solidFill>
                <a:cs typeface="+mn-ea"/>
                <a:sym typeface="+mn-lt"/>
              </a:rPr>
              <a:t>月</a:t>
            </a:r>
            <a:r>
              <a:rPr lang="en-US" altLang="zh-CN" sz="1400" kern="0" dirty="0">
                <a:ln w="3175">
                  <a:noFill/>
                </a:ln>
                <a:solidFill>
                  <a:schemeClr val="tx1">
                    <a:lumMod val="85000"/>
                    <a:lumOff val="15000"/>
                  </a:schemeClr>
                </a:solidFill>
                <a:cs typeface="+mn-ea"/>
                <a:sym typeface="+mn-lt"/>
              </a:rPr>
              <a:t>15</a:t>
            </a:r>
            <a:r>
              <a:rPr lang="zh-CN" altLang="en-US" sz="1400" kern="0" dirty="0">
                <a:ln w="3175">
                  <a:noFill/>
                </a:ln>
                <a:solidFill>
                  <a:schemeClr val="tx1">
                    <a:lumMod val="85000"/>
                    <a:lumOff val="15000"/>
                  </a:schemeClr>
                </a:solidFill>
                <a:cs typeface="+mn-ea"/>
                <a:sym typeface="+mn-lt"/>
              </a:rPr>
              <a:t>日，中国人民革命军事委员会发布命令，规定以“八一”两字作为中国人民解放军军旗和军徽的主要标志。</a:t>
            </a:r>
            <a:endParaRPr lang="en-US" altLang="zh-CN" sz="1400" kern="0" dirty="0">
              <a:ln w="3175">
                <a:noFill/>
              </a:ln>
              <a:solidFill>
                <a:schemeClr val="tx1">
                  <a:lumMod val="85000"/>
                  <a:lumOff val="15000"/>
                </a:schemeClr>
              </a:solidFill>
              <a:cs typeface="+mn-ea"/>
              <a:sym typeface="+mn-lt"/>
            </a:endParaRPr>
          </a:p>
        </p:txBody>
      </p:sp>
      <p:sp>
        <p:nvSpPr>
          <p:cNvPr id="61" name="PA-10226"/>
          <p:cNvSpPr/>
          <p:nvPr>
            <p:custDataLst>
              <p:tags r:id="rId3"/>
            </p:custDataLst>
          </p:nvPr>
        </p:nvSpPr>
        <p:spPr>
          <a:xfrm>
            <a:off x="8302799" y="4442865"/>
            <a:ext cx="3207247" cy="896399"/>
          </a:xfrm>
          <a:prstGeom prst="rect">
            <a:avLst/>
          </a:prstGeom>
        </p:spPr>
        <p:txBody>
          <a:bodyPr wrap="square">
            <a:spAutoFit/>
          </a:bodyPr>
          <a:lstStyle/>
          <a:p>
            <a:pPr fontAlgn="base">
              <a:lnSpc>
                <a:spcPct val="200000"/>
              </a:lnSpc>
              <a:spcBef>
                <a:spcPct val="0"/>
              </a:spcBef>
              <a:spcAft>
                <a:spcPct val="0"/>
              </a:spcAft>
              <a:defRPr/>
            </a:pPr>
            <a:r>
              <a:rPr lang="en-US" altLang="zh-CN" sz="1400" kern="0" dirty="0">
                <a:ln w="3175">
                  <a:noFill/>
                </a:ln>
                <a:solidFill>
                  <a:schemeClr val="tx1">
                    <a:lumMod val="85000"/>
                    <a:lumOff val="15000"/>
                  </a:schemeClr>
                </a:solidFill>
                <a:cs typeface="+mn-ea"/>
                <a:sym typeface="+mn-lt"/>
              </a:rPr>
              <a:t>1949</a:t>
            </a:r>
            <a:r>
              <a:rPr lang="zh-CN" altLang="en-US" sz="1400" kern="0" dirty="0">
                <a:ln w="3175">
                  <a:noFill/>
                </a:ln>
                <a:solidFill>
                  <a:schemeClr val="tx1">
                    <a:lumMod val="85000"/>
                    <a:lumOff val="15000"/>
                  </a:schemeClr>
                </a:solidFill>
                <a:cs typeface="+mn-ea"/>
                <a:sym typeface="+mn-lt"/>
              </a:rPr>
              <a:t>年</a:t>
            </a:r>
            <a:r>
              <a:rPr lang="en-US" altLang="zh-CN" sz="1400" kern="0" dirty="0">
                <a:ln w="3175">
                  <a:noFill/>
                </a:ln>
                <a:solidFill>
                  <a:schemeClr val="tx1">
                    <a:lumMod val="85000"/>
                    <a:lumOff val="15000"/>
                  </a:schemeClr>
                </a:solidFill>
                <a:cs typeface="+mn-ea"/>
                <a:sym typeface="+mn-lt"/>
              </a:rPr>
              <a:t>8</a:t>
            </a:r>
            <a:r>
              <a:rPr lang="zh-CN" altLang="en-US" sz="1400" kern="0" dirty="0">
                <a:ln w="3175">
                  <a:noFill/>
                </a:ln>
                <a:solidFill>
                  <a:schemeClr val="tx1">
                    <a:lumMod val="85000"/>
                    <a:lumOff val="15000"/>
                  </a:schemeClr>
                </a:solidFill>
                <a:cs typeface="+mn-ea"/>
                <a:sym typeface="+mn-lt"/>
              </a:rPr>
              <a:t>月</a:t>
            </a:r>
            <a:r>
              <a:rPr lang="en-US" altLang="zh-CN" sz="1400" kern="0" dirty="0">
                <a:ln w="3175">
                  <a:noFill/>
                </a:ln>
                <a:solidFill>
                  <a:schemeClr val="tx1">
                    <a:lumMod val="85000"/>
                    <a:lumOff val="15000"/>
                  </a:schemeClr>
                </a:solidFill>
                <a:cs typeface="+mn-ea"/>
                <a:sym typeface="+mn-lt"/>
              </a:rPr>
              <a:t>1</a:t>
            </a:r>
            <a:r>
              <a:rPr lang="zh-CN" altLang="en-US" sz="1400" kern="0" dirty="0">
                <a:ln w="3175">
                  <a:noFill/>
                </a:ln>
                <a:solidFill>
                  <a:schemeClr val="tx1">
                    <a:lumMod val="85000"/>
                    <a:lumOff val="15000"/>
                  </a:schemeClr>
                </a:solidFill>
                <a:cs typeface="+mn-ea"/>
                <a:sym typeface="+mn-lt"/>
              </a:rPr>
              <a:t>日，被定为中国人民解放军的建军节。</a:t>
            </a:r>
            <a:endParaRPr lang="en-US" altLang="zh-CN" sz="1400" kern="0" dirty="0">
              <a:ln w="3175">
                <a:noFill/>
              </a:ln>
              <a:solidFill>
                <a:schemeClr val="tx1">
                  <a:lumMod val="85000"/>
                  <a:lumOff val="15000"/>
                </a:schemeClr>
              </a:solidFill>
              <a:cs typeface="+mn-ea"/>
              <a:sym typeface="+mn-lt"/>
            </a:endParaRPr>
          </a:p>
        </p:txBody>
      </p:sp>
      <p:sp>
        <p:nvSpPr>
          <p:cNvPr id="62" name="文本框 61"/>
          <p:cNvSpPr txBox="1"/>
          <p:nvPr/>
        </p:nvSpPr>
        <p:spPr>
          <a:xfrm>
            <a:off x="1621862" y="3078087"/>
            <a:ext cx="2341297" cy="830997"/>
          </a:xfrm>
          <a:prstGeom prst="rect">
            <a:avLst/>
          </a:prstGeom>
          <a:noFill/>
        </p:spPr>
        <p:txBody>
          <a:bodyPr wrap="square" rtlCol="0">
            <a:spAutoFit/>
          </a:bodyPr>
          <a:lstStyle/>
          <a:p>
            <a:pPr algn="ctr"/>
            <a:r>
              <a:rPr lang="zh-CN" altLang="en-US" sz="2400" dirty="0">
                <a:cs typeface="+mn-ea"/>
                <a:sym typeface="+mn-lt"/>
              </a:rPr>
              <a:t>确定红军</a:t>
            </a:r>
            <a:endParaRPr lang="en-US" altLang="zh-CN" sz="2400" dirty="0">
              <a:cs typeface="+mn-ea"/>
              <a:sym typeface="+mn-lt"/>
            </a:endParaRPr>
          </a:p>
          <a:p>
            <a:pPr algn="ctr"/>
            <a:r>
              <a:rPr lang="zh-CN" altLang="en-US" sz="2400" dirty="0">
                <a:cs typeface="+mn-ea"/>
                <a:sym typeface="+mn-lt"/>
              </a:rPr>
              <a:t>成立纪念日</a:t>
            </a:r>
          </a:p>
        </p:txBody>
      </p:sp>
      <p:sp>
        <p:nvSpPr>
          <p:cNvPr id="63" name="文本框 62"/>
          <p:cNvSpPr txBox="1"/>
          <p:nvPr/>
        </p:nvSpPr>
        <p:spPr>
          <a:xfrm>
            <a:off x="5564393" y="3078087"/>
            <a:ext cx="1827412" cy="830997"/>
          </a:xfrm>
          <a:prstGeom prst="rect">
            <a:avLst/>
          </a:prstGeom>
          <a:noFill/>
        </p:spPr>
        <p:txBody>
          <a:bodyPr wrap="square" rtlCol="0">
            <a:spAutoFit/>
          </a:bodyPr>
          <a:lstStyle/>
          <a:p>
            <a:pPr algn="ctr"/>
            <a:r>
              <a:rPr lang="zh-CN" altLang="en-US" sz="2400" dirty="0">
                <a:cs typeface="+mn-ea"/>
                <a:sym typeface="+mn-lt"/>
              </a:rPr>
              <a:t>军旗和军徽主要标志</a:t>
            </a:r>
          </a:p>
        </p:txBody>
      </p:sp>
      <p:sp>
        <p:nvSpPr>
          <p:cNvPr id="64" name="文本框 63"/>
          <p:cNvSpPr txBox="1"/>
          <p:nvPr/>
        </p:nvSpPr>
        <p:spPr>
          <a:xfrm>
            <a:off x="8814460" y="3078087"/>
            <a:ext cx="2341297" cy="830997"/>
          </a:xfrm>
          <a:prstGeom prst="rect">
            <a:avLst/>
          </a:prstGeom>
          <a:noFill/>
        </p:spPr>
        <p:txBody>
          <a:bodyPr wrap="square" rtlCol="0">
            <a:spAutoFit/>
          </a:bodyPr>
          <a:lstStyle/>
          <a:p>
            <a:pPr algn="ctr"/>
            <a:r>
              <a:rPr lang="zh-CN" altLang="en-US" sz="2400" dirty="0">
                <a:cs typeface="+mn-ea"/>
                <a:sym typeface="+mn-lt"/>
              </a:rPr>
              <a:t>确定</a:t>
            </a:r>
            <a:endParaRPr lang="en-US" altLang="zh-CN" sz="2400" dirty="0">
              <a:cs typeface="+mn-ea"/>
              <a:sym typeface="+mn-lt"/>
            </a:endParaRPr>
          </a:p>
          <a:p>
            <a:pPr algn="ctr"/>
            <a:r>
              <a:rPr lang="zh-CN" altLang="en-US" sz="2400" dirty="0">
                <a:cs typeface="+mn-ea"/>
                <a:sym typeface="+mn-lt"/>
              </a:rPr>
              <a:t>建军节</a:t>
            </a:r>
            <a:endParaRPr lang="en-US" altLang="zh-CN" sz="2400"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heel(1)">
                                      <p:cBhvr>
                                        <p:cTn id="10" dur="2000"/>
                                        <p:tgtEl>
                                          <p:spTgt spid="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heel(1)">
                                      <p:cBhvr>
                                        <p:cTn id="13" dur="2000"/>
                                        <p:tgtEl>
                                          <p:spTgt spid="3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heel(1)">
                                      <p:cBhvr>
                                        <p:cTn id="16" dur="2000"/>
                                        <p:tgtEl>
                                          <p:spTgt spid="4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heel(1)">
                                      <p:cBhvr>
                                        <p:cTn id="19" dur="2000"/>
                                        <p:tgtEl>
                                          <p:spTgt spid="4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heel(1)">
                                      <p:cBhvr>
                                        <p:cTn id="22" dur="2000"/>
                                        <p:tgtEl>
                                          <p:spTgt spid="4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heel(1)">
                                      <p:cBhvr>
                                        <p:cTn id="25" dur="2000"/>
                                        <p:tgtEl>
                                          <p:spTgt spid="4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heel(1)">
                                      <p:cBhvr>
                                        <p:cTn id="28" dur="2000"/>
                                        <p:tgtEl>
                                          <p:spTgt spid="5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heel(1)">
                                      <p:cBhvr>
                                        <p:cTn id="31" dur="2000"/>
                                        <p:tgtEl>
                                          <p:spTgt spid="5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heel(1)">
                                      <p:cBhvr>
                                        <p:cTn id="34" dur="2000"/>
                                        <p:tgtEl>
                                          <p:spTgt spid="5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heel(1)">
                                      <p:cBhvr>
                                        <p:cTn id="37" dur="2000"/>
                                        <p:tgtEl>
                                          <p:spTgt spid="4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heel(1)">
                                      <p:cBhvr>
                                        <p:cTn id="40" dur="2000"/>
                                        <p:tgtEl>
                                          <p:spTgt spid="37"/>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heel(1)">
                                      <p:cBhvr>
                                        <p:cTn id="43" dur="2000"/>
                                        <p:tgtEl>
                                          <p:spTgt spid="3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heel(1)">
                                      <p:cBhvr>
                                        <p:cTn id="46" dur="2000"/>
                                        <p:tgtEl>
                                          <p:spTgt spid="42"/>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heel(1)">
                                      <p:cBhvr>
                                        <p:cTn id="49" dur="2000"/>
                                        <p:tgtEl>
                                          <p:spTgt spid="43"/>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heel(1)">
                                      <p:cBhvr>
                                        <p:cTn id="52" dur="2000"/>
                                        <p:tgtEl>
                                          <p:spTgt spid="4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heel(1)">
                                      <p:cBhvr>
                                        <p:cTn id="55" dur="2000"/>
                                        <p:tgtEl>
                                          <p:spTgt spid="29"/>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heel(1)">
                                      <p:cBhvr>
                                        <p:cTn id="58" dur="2000"/>
                                        <p:tgtEl>
                                          <p:spTgt spid="31"/>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heel(1)">
                                      <p:cBhvr>
                                        <p:cTn id="61" dur="2000"/>
                                        <p:tgtEl>
                                          <p:spTgt spid="34"/>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heel(1)">
                                      <p:cBhvr>
                                        <p:cTn id="64" dur="2000"/>
                                        <p:tgtEl>
                                          <p:spTgt spid="36"/>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heel(1)">
                                      <p:cBhvr>
                                        <p:cTn id="67" dur="2000"/>
                                        <p:tgtEl>
                                          <p:spTgt spid="35"/>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additive="base">
                                        <p:cTn id="70" dur="500"/>
                                        <p:tgtEl>
                                          <p:spTgt spid="56"/>
                                        </p:tgtEl>
                                        <p:attrNameLst>
                                          <p:attrName>ppt_y</p:attrName>
                                        </p:attrNameLst>
                                      </p:cBhvr>
                                      <p:tavLst>
                                        <p:tav tm="0">
                                          <p:val>
                                            <p:strVal val="#ppt_y+#ppt_h*1.125000"/>
                                          </p:val>
                                        </p:tav>
                                        <p:tav tm="100000">
                                          <p:val>
                                            <p:strVal val="#ppt_y"/>
                                          </p:val>
                                        </p:tav>
                                      </p:tavLst>
                                    </p:anim>
                                    <p:animEffect transition="in" filter="wipe(up)">
                                      <p:cBhvr>
                                        <p:cTn id="71" dur="500"/>
                                        <p:tgtEl>
                                          <p:spTgt spid="56"/>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 calcmode="lin" valueType="num">
                                      <p:cBhvr additive="base">
                                        <p:cTn id="74" dur="500"/>
                                        <p:tgtEl>
                                          <p:spTgt spid="57"/>
                                        </p:tgtEl>
                                        <p:attrNameLst>
                                          <p:attrName>ppt_y</p:attrName>
                                        </p:attrNameLst>
                                      </p:cBhvr>
                                      <p:tavLst>
                                        <p:tav tm="0">
                                          <p:val>
                                            <p:strVal val="#ppt_y+#ppt_h*1.125000"/>
                                          </p:val>
                                        </p:tav>
                                        <p:tav tm="100000">
                                          <p:val>
                                            <p:strVal val="#ppt_y"/>
                                          </p:val>
                                        </p:tav>
                                      </p:tavLst>
                                    </p:anim>
                                    <p:animEffect transition="in" filter="wipe(up)">
                                      <p:cBhvr>
                                        <p:cTn id="75" dur="500"/>
                                        <p:tgtEl>
                                          <p:spTgt spid="57"/>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additive="base">
                                        <p:cTn id="78" dur="500"/>
                                        <p:tgtEl>
                                          <p:spTgt spid="58"/>
                                        </p:tgtEl>
                                        <p:attrNameLst>
                                          <p:attrName>ppt_y</p:attrName>
                                        </p:attrNameLst>
                                      </p:cBhvr>
                                      <p:tavLst>
                                        <p:tav tm="0">
                                          <p:val>
                                            <p:strVal val="#ppt_y+#ppt_h*1.125000"/>
                                          </p:val>
                                        </p:tav>
                                        <p:tav tm="100000">
                                          <p:val>
                                            <p:strVal val="#ppt_y"/>
                                          </p:val>
                                        </p:tav>
                                      </p:tavLst>
                                    </p:anim>
                                    <p:animEffect transition="in" filter="wipe(up)">
                                      <p:cBhvr>
                                        <p:cTn id="79" dur="500"/>
                                        <p:tgtEl>
                                          <p:spTgt spid="58"/>
                                        </p:tgtEl>
                                      </p:cBhvr>
                                    </p:animEffect>
                                  </p:childTnLst>
                                </p:cTn>
                              </p:par>
                            </p:childTnLst>
                          </p:cTn>
                        </p:par>
                        <p:par>
                          <p:cTn id="80" fill="hold">
                            <p:stCondLst>
                              <p:cond delay="2000"/>
                            </p:stCondLst>
                            <p:childTnLst>
                              <p:par>
                                <p:cTn id="81" presetID="12" presetClass="entr" presetSubtype="1"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p:tgtEl>
                                          <p:spTgt spid="62"/>
                                        </p:tgtEl>
                                        <p:attrNameLst>
                                          <p:attrName>ppt_y</p:attrName>
                                        </p:attrNameLst>
                                      </p:cBhvr>
                                      <p:tavLst>
                                        <p:tav tm="0">
                                          <p:val>
                                            <p:strVal val="#ppt_y-#ppt_h*1.125000"/>
                                          </p:val>
                                        </p:tav>
                                        <p:tav tm="100000">
                                          <p:val>
                                            <p:strVal val="#ppt_y"/>
                                          </p:val>
                                        </p:tav>
                                      </p:tavLst>
                                    </p:anim>
                                    <p:animEffect transition="in" filter="wipe(down)">
                                      <p:cBhvr>
                                        <p:cTn id="84" dur="500"/>
                                        <p:tgtEl>
                                          <p:spTgt spid="62"/>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500"/>
                                        <p:tgtEl>
                                          <p:spTgt spid="63"/>
                                        </p:tgtEl>
                                        <p:attrNameLst>
                                          <p:attrName>ppt_y</p:attrName>
                                        </p:attrNameLst>
                                      </p:cBhvr>
                                      <p:tavLst>
                                        <p:tav tm="0">
                                          <p:val>
                                            <p:strVal val="#ppt_y-#ppt_h*1.125000"/>
                                          </p:val>
                                        </p:tav>
                                        <p:tav tm="100000">
                                          <p:val>
                                            <p:strVal val="#ppt_y"/>
                                          </p:val>
                                        </p:tav>
                                      </p:tavLst>
                                    </p:anim>
                                    <p:animEffect transition="in" filter="wipe(down)">
                                      <p:cBhvr>
                                        <p:cTn id="88" dur="500"/>
                                        <p:tgtEl>
                                          <p:spTgt spid="63"/>
                                        </p:tgtEl>
                                      </p:cBhvr>
                                    </p:animEffect>
                                  </p:childTnLst>
                                </p:cTn>
                              </p:par>
                              <p:par>
                                <p:cTn id="89" presetID="12" presetClass="entr" presetSubtype="1"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p:tgtEl>
                                          <p:spTgt spid="64"/>
                                        </p:tgtEl>
                                        <p:attrNameLst>
                                          <p:attrName>ppt_y</p:attrName>
                                        </p:attrNameLst>
                                      </p:cBhvr>
                                      <p:tavLst>
                                        <p:tav tm="0">
                                          <p:val>
                                            <p:strVal val="#ppt_y-#ppt_h*1.125000"/>
                                          </p:val>
                                        </p:tav>
                                        <p:tav tm="100000">
                                          <p:val>
                                            <p:strVal val="#ppt_y"/>
                                          </p:val>
                                        </p:tav>
                                      </p:tavLst>
                                    </p:anim>
                                    <p:animEffect transition="in" filter="wipe(down)">
                                      <p:cBhvr>
                                        <p:cTn id="92" dur="500"/>
                                        <p:tgtEl>
                                          <p:spTgt spid="64"/>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1000"/>
                                        <p:tgtEl>
                                          <p:spTgt spid="59"/>
                                        </p:tgtEl>
                                      </p:cBhvr>
                                    </p:animEffect>
                                    <p:anim calcmode="lin" valueType="num">
                                      <p:cBhvr>
                                        <p:cTn id="96" dur="1000" fill="hold"/>
                                        <p:tgtEl>
                                          <p:spTgt spid="59"/>
                                        </p:tgtEl>
                                        <p:attrNameLst>
                                          <p:attrName>ppt_x</p:attrName>
                                        </p:attrNameLst>
                                      </p:cBhvr>
                                      <p:tavLst>
                                        <p:tav tm="0">
                                          <p:val>
                                            <p:strVal val="#ppt_x"/>
                                          </p:val>
                                        </p:tav>
                                        <p:tav tm="100000">
                                          <p:val>
                                            <p:strVal val="#ppt_x"/>
                                          </p:val>
                                        </p:tav>
                                      </p:tavLst>
                                    </p:anim>
                                    <p:anim calcmode="lin" valueType="num">
                                      <p:cBhvr>
                                        <p:cTn id="97" dur="1000" fill="hold"/>
                                        <p:tgtEl>
                                          <p:spTgt spid="5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1000"/>
                                        <p:tgtEl>
                                          <p:spTgt spid="60"/>
                                        </p:tgtEl>
                                      </p:cBhvr>
                                    </p:animEffect>
                                    <p:anim calcmode="lin" valueType="num">
                                      <p:cBhvr>
                                        <p:cTn id="101" dur="1000" fill="hold"/>
                                        <p:tgtEl>
                                          <p:spTgt spid="60"/>
                                        </p:tgtEl>
                                        <p:attrNameLst>
                                          <p:attrName>ppt_x</p:attrName>
                                        </p:attrNameLst>
                                      </p:cBhvr>
                                      <p:tavLst>
                                        <p:tav tm="0">
                                          <p:val>
                                            <p:strVal val="#ppt_x"/>
                                          </p:val>
                                        </p:tav>
                                        <p:tav tm="100000">
                                          <p:val>
                                            <p:strVal val="#ppt_x"/>
                                          </p:val>
                                        </p:tav>
                                      </p:tavLst>
                                    </p:anim>
                                    <p:anim calcmode="lin" valueType="num">
                                      <p:cBhvr>
                                        <p:cTn id="102" dur="1000" fill="hold"/>
                                        <p:tgtEl>
                                          <p:spTgt spid="6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1000"/>
                                        <p:tgtEl>
                                          <p:spTgt spid="61"/>
                                        </p:tgtEl>
                                      </p:cBhvr>
                                    </p:animEffect>
                                    <p:anim calcmode="lin" valueType="num">
                                      <p:cBhvr>
                                        <p:cTn id="106" dur="1000" fill="hold"/>
                                        <p:tgtEl>
                                          <p:spTgt spid="61"/>
                                        </p:tgtEl>
                                        <p:attrNameLst>
                                          <p:attrName>ppt_x</p:attrName>
                                        </p:attrNameLst>
                                      </p:cBhvr>
                                      <p:tavLst>
                                        <p:tav tm="0">
                                          <p:val>
                                            <p:strVal val="#ppt_x"/>
                                          </p:val>
                                        </p:tav>
                                        <p:tav tm="100000">
                                          <p:val>
                                            <p:strVal val="#ppt_x"/>
                                          </p:val>
                                        </p:tav>
                                      </p:tavLst>
                                    </p:anim>
                                    <p:anim calcmode="lin" valueType="num">
                                      <p:cBhvr>
                                        <p:cTn id="10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p:bldP spid="34" grpId="0" animBg="1"/>
      <p:bldP spid="35" grpId="0" animBg="1"/>
      <p:bldP spid="36" grpId="0" animBg="1"/>
      <p:bldP spid="37" grpId="0" animBg="1"/>
      <p:bldP spid="38" grpId="0" animBg="1"/>
      <p:bldP spid="39" grpId="0" animBg="1"/>
      <p:bldP spid="40" grpId="0"/>
      <p:bldP spid="42" grpId="0" animBg="1"/>
      <p:bldP spid="43" grpId="0" animBg="1"/>
      <p:bldP spid="44" grpId="0" animBg="1"/>
      <p:bldP spid="45" grpId="0" animBg="1"/>
      <p:bldP spid="46" grpId="0" animBg="1"/>
      <p:bldP spid="47" grpId="0" animBg="1"/>
      <p:bldP spid="48" grpId="0"/>
      <p:bldP spid="50" grpId="0" animBg="1"/>
      <p:bldP spid="51" grpId="0" animBg="1"/>
      <p:bldP spid="52" grpId="0" animBg="1"/>
      <p:bldP spid="56" grpId="0"/>
      <p:bldP spid="57" grpId="0"/>
      <p:bldP spid="58" grpId="0"/>
      <p:bldP spid="59" grpId="0"/>
      <p:bldP spid="60"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920498" y="3787842"/>
            <a:ext cx="980998" cy="794747"/>
            <a:chOff x="3225809" y="2349618"/>
            <a:chExt cx="613133" cy="496724"/>
          </a:xfrm>
        </p:grpSpPr>
        <p:sp>
          <p:nvSpPr>
            <p:cNvPr id="9" name="矩形 8"/>
            <p:cNvSpPr/>
            <p:nvPr/>
          </p:nvSpPr>
          <p:spPr>
            <a:xfrm>
              <a:off x="3225809" y="2349618"/>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3225809" y="2365434"/>
              <a:ext cx="613133" cy="480908"/>
            </a:xfrm>
            <a:prstGeom prst="rect">
              <a:avLst/>
            </a:prstGeom>
            <a:noFill/>
          </p:spPr>
          <p:txBody>
            <a:bodyPr wrap="square" rtlCol="0">
              <a:spAutoFit/>
            </a:bodyPr>
            <a:lstStyle/>
            <a:p>
              <a:r>
                <a:rPr lang="en-US" altLang="zh-CN" sz="4400" dirty="0">
                  <a:solidFill>
                    <a:schemeClr val="bg1"/>
                  </a:solidFill>
                  <a:cs typeface="+mn-ea"/>
                  <a:sym typeface="+mn-lt"/>
                </a:rPr>
                <a:t>02</a:t>
              </a:r>
              <a:endParaRPr lang="zh-CN" altLang="en-US" sz="4400" dirty="0">
                <a:solidFill>
                  <a:schemeClr val="bg1"/>
                </a:solidFill>
                <a:cs typeface="+mn-ea"/>
                <a:sym typeface="+mn-lt"/>
              </a:endParaRPr>
            </a:p>
          </p:txBody>
        </p:sp>
      </p:grpSp>
      <p:sp>
        <p:nvSpPr>
          <p:cNvPr id="11" name="文本框 10"/>
          <p:cNvSpPr txBox="1"/>
          <p:nvPr/>
        </p:nvSpPr>
        <p:spPr>
          <a:xfrm>
            <a:off x="3669287" y="3791978"/>
            <a:ext cx="6533768" cy="923330"/>
          </a:xfrm>
          <a:prstGeom prst="rect">
            <a:avLst/>
          </a:prstGeom>
          <a:noFill/>
        </p:spPr>
        <p:txBody>
          <a:bodyPr wrap="square" rtlCol="0">
            <a:spAutoFit/>
          </a:bodyPr>
          <a:lstStyle/>
          <a:p>
            <a:r>
              <a:rPr lang="zh-CN" altLang="en-US" sz="5400" dirty="0">
                <a:cs typeface="+mn-ea"/>
                <a:sym typeface="+mn-lt"/>
              </a:rPr>
              <a:t>中国人民解放军简史</a:t>
            </a:r>
          </a:p>
        </p:txBody>
      </p:sp>
      <p:pic>
        <p:nvPicPr>
          <p:cNvPr id="6" name="图片 5"/>
          <p:cNvPicPr>
            <a:picLocks noChangeAspect="1"/>
          </p:cNvPicPr>
          <p:nvPr/>
        </p:nvPicPr>
        <p:blipFill rotWithShape="1">
          <a:blip r:embed="rId2" cstate="screen">
            <a:clrChange>
              <a:clrFrom>
                <a:srgbClr val="FFFFFF"/>
              </a:clrFrom>
              <a:clrTo>
                <a:srgbClr val="FFFFFF">
                  <a:alpha val="0"/>
                </a:srgbClr>
              </a:clrTo>
            </a:clrChange>
          </a:blip>
          <a:srcRect/>
          <a:stretch>
            <a:fillRect/>
          </a:stretch>
        </p:blipFill>
        <p:spPr>
          <a:xfrm>
            <a:off x="4424021" y="455777"/>
            <a:ext cx="3574603" cy="2973223"/>
          </a:xfrm>
          <a:prstGeom prst="rect">
            <a:avLst/>
          </a:prstGeom>
          <a:effectLst>
            <a:softEdge rad="127000"/>
          </a:effectLst>
        </p:spPr>
      </p:pic>
      <p:pic>
        <p:nvPicPr>
          <p:cNvPr id="20" name="图片 19" descr="E:\素材\国庆\880b2ac99188b02cf87e81c19afe429b.png880b2ac99188b02cf87e81c19afe429b"/>
          <p:cNvPicPr>
            <a:picLocks noChangeAspect="1"/>
          </p:cNvPicPr>
          <p:nvPr/>
        </p:nvPicPr>
        <p:blipFill>
          <a:blip r:embed="rId3" cstate="screen"/>
          <a:srcRect/>
          <a:stretch>
            <a:fillRect/>
          </a:stretch>
        </p:blipFill>
        <p:spPr>
          <a:xfrm>
            <a:off x="4049626" y="818755"/>
            <a:ext cx="2247265" cy="2247265"/>
          </a:xfrm>
          <a:prstGeom prst="rect">
            <a:avLst/>
          </a:prstGeom>
        </p:spPr>
      </p:pic>
      <p:pic>
        <p:nvPicPr>
          <p:cNvPr id="12" name="图片 11"/>
          <p:cNvPicPr>
            <a:picLocks noChangeAspect="1"/>
          </p:cNvPicPr>
          <p:nvPr/>
        </p:nvPicPr>
        <p:blipFill rotWithShape="1">
          <a:blip r:embed="rId4">
            <a:clrChange>
              <a:clrFrom>
                <a:srgbClr val="FFFFFF"/>
              </a:clrFrom>
              <a:clrTo>
                <a:srgbClr val="FFFFFF">
                  <a:alpha val="0"/>
                </a:srgbClr>
              </a:clrTo>
            </a:clrChange>
          </a:blip>
          <a:srcRect/>
          <a:stretch>
            <a:fillRect/>
          </a:stretch>
        </p:blipFill>
        <p:spPr>
          <a:xfrm>
            <a:off x="9968053" y="4158481"/>
            <a:ext cx="2396226" cy="2699519"/>
          </a:xfrm>
          <a:prstGeom prst="rect">
            <a:avLst/>
          </a:prstGeom>
        </p:spPr>
      </p:pic>
      <p:pic>
        <p:nvPicPr>
          <p:cNvPr id="13" name="图片 12"/>
          <p:cNvPicPr>
            <a:picLocks noChangeAspect="1"/>
          </p:cNvPicPr>
          <p:nvPr/>
        </p:nvPicPr>
        <p:blipFill rotWithShape="1">
          <a:blip r:embed="rId4">
            <a:clrChange>
              <a:clrFrom>
                <a:srgbClr val="FFFFFF"/>
              </a:clrFrom>
              <a:clrTo>
                <a:srgbClr val="FFFFFF">
                  <a:alpha val="0"/>
                </a:srgbClr>
              </a:clrTo>
            </a:clrChange>
          </a:blip>
          <a:srcRect/>
          <a:stretch>
            <a:fillRect/>
          </a:stretch>
        </p:blipFill>
        <p:spPr>
          <a:xfrm flipH="1">
            <a:off x="-172235" y="4158528"/>
            <a:ext cx="2396182" cy="2699471"/>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58015" y="1605984"/>
            <a:ext cx="2425830" cy="1823014"/>
            <a:chOff x="1803522" y="3122613"/>
            <a:chExt cx="2449513" cy="3066193"/>
          </a:xfrm>
        </p:grpSpPr>
        <p:sp>
          <p:nvSpPr>
            <p:cNvPr id="3" name="任意多边形 33"/>
            <p:cNvSpPr>
              <a:spLocks noChangeAspect="1" noChangeArrowheads="1"/>
            </p:cNvSpPr>
            <p:nvPr/>
          </p:nvSpPr>
          <p:spPr bwMode="auto">
            <a:xfrm rot="10800000">
              <a:off x="1805110" y="3122613"/>
              <a:ext cx="2447925" cy="1323974"/>
            </a:xfrm>
            <a:custGeom>
              <a:avLst/>
              <a:gdLst>
                <a:gd name="T0" fmla="*/ 1998447 w 2836097"/>
                <a:gd name="T1" fmla="*/ 2285630 h 3067706"/>
                <a:gd name="T2" fmla="*/ 652650 w 2836097"/>
                <a:gd name="T3" fmla="*/ 2285630 h 3067706"/>
                <a:gd name="T4" fmla="*/ 0 w 2836097"/>
                <a:gd name="T5" fmla="*/ 1142815 h 3067706"/>
                <a:gd name="T6" fmla="*/ 652650 w 2836097"/>
                <a:gd name="T7" fmla="*/ 0 h 3067706"/>
                <a:gd name="T8" fmla="*/ 1998447 w 2836097"/>
                <a:gd name="T9" fmla="*/ 0 h 3067706"/>
                <a:gd name="T10" fmla="*/ 2112881 w 2836097"/>
                <a:gd name="T11" fmla="*/ 200378 h 3067706"/>
                <a:gd name="T12" fmla="*/ 1097666 w 2836097"/>
                <a:gd name="T13" fmla="*/ 200378 h 3067706"/>
                <a:gd name="T14" fmla="*/ 556778 w 2836097"/>
                <a:gd name="T15" fmla="*/ 1147493 h 3067706"/>
                <a:gd name="T16" fmla="*/ 1097666 w 2836097"/>
                <a:gd name="T17" fmla="*/ 2094607 h 3067706"/>
                <a:gd name="T18" fmla="*/ 2107539 w 2836097"/>
                <a:gd name="T19" fmla="*/ 209460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rgbClr val="FF5050"/>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solidFill>
                  <a:schemeClr val="bg1"/>
                </a:solidFill>
                <a:cs typeface="+mn-ea"/>
                <a:sym typeface="+mn-lt"/>
              </a:endParaRPr>
            </a:p>
          </p:txBody>
        </p:sp>
        <p:sp>
          <p:nvSpPr>
            <p:cNvPr id="4" name="任意多边形 34"/>
            <p:cNvSpPr>
              <a:spLocks noChangeAspect="1" noChangeArrowheads="1"/>
            </p:cNvSpPr>
            <p:nvPr/>
          </p:nvSpPr>
          <p:spPr bwMode="auto">
            <a:xfrm rot="10800000">
              <a:off x="1803522" y="4864828"/>
              <a:ext cx="2449513" cy="1323978"/>
            </a:xfrm>
            <a:custGeom>
              <a:avLst/>
              <a:gdLst>
                <a:gd name="T0" fmla="*/ 2001041 w 2836097"/>
                <a:gd name="T1" fmla="*/ 2285630 h 3067706"/>
                <a:gd name="T2" fmla="*/ 653498 w 2836097"/>
                <a:gd name="T3" fmla="*/ 2285630 h 3067706"/>
                <a:gd name="T4" fmla="*/ 0 w 2836097"/>
                <a:gd name="T5" fmla="*/ 1142815 h 3067706"/>
                <a:gd name="T6" fmla="*/ 653498 w 2836097"/>
                <a:gd name="T7" fmla="*/ 0 h 3067706"/>
                <a:gd name="T8" fmla="*/ 2001041 w 2836097"/>
                <a:gd name="T9" fmla="*/ 0 h 3067706"/>
                <a:gd name="T10" fmla="*/ 2115624 w 2836097"/>
                <a:gd name="T11" fmla="*/ 200378 h 3067706"/>
                <a:gd name="T12" fmla="*/ 1099090 w 2836097"/>
                <a:gd name="T13" fmla="*/ 200378 h 3067706"/>
                <a:gd name="T14" fmla="*/ 557500 w 2836097"/>
                <a:gd name="T15" fmla="*/ 1147493 h 3067706"/>
                <a:gd name="T16" fmla="*/ 1099090 w 2836097"/>
                <a:gd name="T17" fmla="*/ 2094607 h 3067706"/>
                <a:gd name="T18" fmla="*/ 2110274 w 2836097"/>
                <a:gd name="T19" fmla="*/ 209460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rgbClr val="FF3300"/>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solidFill>
                  <a:schemeClr val="bg1"/>
                </a:solidFill>
                <a:cs typeface="+mn-ea"/>
                <a:sym typeface="+mn-lt"/>
              </a:endParaRPr>
            </a:p>
          </p:txBody>
        </p:sp>
      </p:grpSp>
      <p:sp>
        <p:nvSpPr>
          <p:cNvPr id="9" name="文本框 8"/>
          <p:cNvSpPr txBox="1"/>
          <p:nvPr/>
        </p:nvSpPr>
        <p:spPr>
          <a:xfrm>
            <a:off x="1736277" y="1741140"/>
            <a:ext cx="2424257" cy="584775"/>
          </a:xfrm>
          <a:prstGeom prst="rect">
            <a:avLst/>
          </a:prstGeom>
          <a:noFill/>
        </p:spPr>
        <p:txBody>
          <a:bodyPr wrap="square" rtlCol="0">
            <a:spAutoFit/>
          </a:bodyPr>
          <a:lstStyle/>
          <a:p>
            <a:pPr algn="l"/>
            <a:r>
              <a:rPr lang="zh-CN" altLang="en-US" sz="3200" dirty="0">
                <a:cs typeface="+mn-ea"/>
                <a:sym typeface="+mn-lt"/>
              </a:rPr>
              <a:t>叶挺独立团</a:t>
            </a:r>
          </a:p>
        </p:txBody>
      </p:sp>
      <p:sp>
        <p:nvSpPr>
          <p:cNvPr id="10" name="文本框 9"/>
          <p:cNvSpPr txBox="1"/>
          <p:nvPr/>
        </p:nvSpPr>
        <p:spPr>
          <a:xfrm>
            <a:off x="848140" y="2791877"/>
            <a:ext cx="3805879" cy="584775"/>
          </a:xfrm>
          <a:prstGeom prst="rect">
            <a:avLst/>
          </a:prstGeom>
          <a:noFill/>
        </p:spPr>
        <p:txBody>
          <a:bodyPr wrap="square" rtlCol="0">
            <a:spAutoFit/>
          </a:bodyPr>
          <a:lstStyle/>
          <a:p>
            <a:pPr algn="ctr"/>
            <a:r>
              <a:rPr lang="zh-CN" altLang="en-US" sz="3200" dirty="0">
                <a:cs typeface="+mn-ea"/>
                <a:sym typeface="+mn-lt"/>
              </a:rPr>
              <a:t>第九军（铁军）</a:t>
            </a:r>
          </a:p>
        </p:txBody>
      </p:sp>
      <p:sp>
        <p:nvSpPr>
          <p:cNvPr id="11" name="文本框 10"/>
          <p:cNvSpPr txBox="1"/>
          <p:nvPr/>
        </p:nvSpPr>
        <p:spPr>
          <a:xfrm>
            <a:off x="5607155" y="1802694"/>
            <a:ext cx="4499428" cy="461665"/>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cs typeface="+mn-ea"/>
                <a:sym typeface="+mn-lt"/>
              </a:rPr>
              <a:t>以共产党员和共青团为骨干</a:t>
            </a:r>
          </a:p>
        </p:txBody>
      </p:sp>
      <p:sp>
        <p:nvSpPr>
          <p:cNvPr id="12" name="文本框 11"/>
          <p:cNvSpPr txBox="1"/>
          <p:nvPr/>
        </p:nvSpPr>
        <p:spPr>
          <a:xfrm>
            <a:off x="5607155" y="2804578"/>
            <a:ext cx="4499428" cy="461665"/>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cs typeface="+mn-ea"/>
                <a:sym typeface="+mn-lt"/>
              </a:rPr>
              <a:t>贺龙领导的部队</a:t>
            </a:r>
          </a:p>
        </p:txBody>
      </p:sp>
      <p:sp>
        <p:nvSpPr>
          <p:cNvPr id="13" name="文本框 12"/>
          <p:cNvSpPr txBox="1"/>
          <p:nvPr/>
        </p:nvSpPr>
        <p:spPr>
          <a:xfrm>
            <a:off x="3670930" y="3827719"/>
            <a:ext cx="5222738" cy="584775"/>
          </a:xfrm>
          <a:prstGeom prst="rect">
            <a:avLst/>
          </a:prstGeom>
          <a:noFill/>
        </p:spPr>
        <p:txBody>
          <a:bodyPr wrap="square" rtlCol="0">
            <a:spAutoFit/>
          </a:bodyPr>
          <a:lstStyle/>
          <a:p>
            <a:r>
              <a:rPr lang="zh-CN" altLang="en-US" sz="3200" dirty="0">
                <a:solidFill>
                  <a:srgbClr val="C00000"/>
                </a:solidFill>
                <a:cs typeface="+mn-ea"/>
                <a:sym typeface="+mn-lt"/>
              </a:rPr>
              <a:t>北伐战争时期的革命力量</a:t>
            </a:r>
          </a:p>
        </p:txBody>
      </p:sp>
      <p:grpSp>
        <p:nvGrpSpPr>
          <p:cNvPr id="14" name="组合 13"/>
          <p:cNvGrpSpPr/>
          <p:nvPr/>
        </p:nvGrpSpPr>
        <p:grpSpPr>
          <a:xfrm>
            <a:off x="4160534" y="4469661"/>
            <a:ext cx="3562350" cy="0"/>
            <a:chOff x="4000500" y="1809750"/>
            <a:chExt cx="3562350" cy="0"/>
          </a:xfrm>
        </p:grpSpPr>
        <p:cxnSp>
          <p:nvCxnSpPr>
            <p:cNvPr id="15" name="直接连接符 14"/>
            <p:cNvCxnSpPr/>
            <p:nvPr/>
          </p:nvCxnSpPr>
          <p:spPr>
            <a:xfrm>
              <a:off x="4000500" y="1809750"/>
              <a:ext cx="3562350"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14925" y="1809750"/>
              <a:ext cx="1333500" cy="0"/>
            </a:xfrm>
            <a:prstGeom prst="line">
              <a:avLst/>
            </a:prstGeom>
            <a:ln w="127000">
              <a:solidFill>
                <a:srgbClr val="FF5050"/>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1498264" y="4842856"/>
            <a:ext cx="9568070" cy="1200329"/>
          </a:xfrm>
          <a:prstGeom prst="rect">
            <a:avLst/>
          </a:prstGeom>
          <a:noFill/>
        </p:spPr>
        <p:txBody>
          <a:bodyPr wrap="square" rtlCol="0">
            <a:spAutoFit/>
          </a:bodyPr>
          <a:lstStyle/>
          <a:p>
            <a:r>
              <a:rPr lang="en-US" altLang="zh-CN" dirty="0" smtClean="0">
                <a:cs typeface="+mn-ea"/>
                <a:sym typeface="+mn-lt"/>
              </a:rPr>
              <a:t>1946</a:t>
            </a:r>
            <a:r>
              <a:rPr lang="zh-CN" altLang="en-US" dirty="0">
                <a:cs typeface="+mn-ea"/>
                <a:sym typeface="+mn-lt"/>
              </a:rPr>
              <a:t>年，在第一次国共合作的大背景下，广东国民政府决定北伐，推翻帝国主义和封建军阀的统治，把革命推向全国。北伐的主要对象是吴佩孚、孙传芳、张作霖三派军阀。同年</a:t>
            </a:r>
            <a:r>
              <a:rPr lang="en-US" altLang="zh-CN" dirty="0">
                <a:cs typeface="+mn-ea"/>
                <a:sym typeface="+mn-lt"/>
              </a:rPr>
              <a:t>5</a:t>
            </a:r>
            <a:r>
              <a:rPr lang="zh-CN" altLang="en-US" dirty="0">
                <a:cs typeface="+mn-ea"/>
                <a:sym typeface="+mn-lt"/>
              </a:rPr>
              <a:t>月，以共产党员和共青团员为骨干的国民革命军第四军叶挺独立团，奉命担当北伐先锋，开赴湖南前线。</a:t>
            </a:r>
            <a:r>
              <a:rPr lang="en-US" altLang="zh-CN" dirty="0">
                <a:cs typeface="+mn-ea"/>
                <a:sym typeface="+mn-lt"/>
              </a:rPr>
              <a:t>7</a:t>
            </a:r>
            <a:r>
              <a:rPr lang="zh-CN" altLang="en-US" dirty="0">
                <a:cs typeface="+mn-ea"/>
                <a:sym typeface="+mn-lt"/>
              </a:rPr>
              <a:t>月，国民党革命军约</a:t>
            </a:r>
            <a:r>
              <a:rPr lang="en-US" altLang="zh-CN" dirty="0">
                <a:cs typeface="+mn-ea"/>
                <a:sym typeface="+mn-lt"/>
              </a:rPr>
              <a:t>10</a:t>
            </a:r>
            <a:r>
              <a:rPr lang="zh-CN" altLang="en-US" dirty="0">
                <a:cs typeface="+mn-ea"/>
                <a:sym typeface="+mn-lt"/>
              </a:rPr>
              <a:t>万人，正式出师北伐。</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par>
                          <p:cTn id="33" fill="hold">
                            <p:stCondLst>
                              <p:cond delay="3500"/>
                            </p:stCondLst>
                            <p:childTnLst>
                              <p:par>
                                <p:cTn id="34" presetID="16" presetClass="entr" presetSubtype="37"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outVertical)">
                                      <p:cBhvr>
                                        <p:cTn id="36" dur="500"/>
                                        <p:tgtEl>
                                          <p:spTgt spid="14"/>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clrChange>
              <a:clrFrom>
                <a:srgbClr val="F5F5F5"/>
              </a:clrFrom>
              <a:clrTo>
                <a:srgbClr val="F5F5F5">
                  <a:alpha val="0"/>
                </a:srgbClr>
              </a:clrTo>
            </a:clrChange>
          </a:blip>
          <a:stretch>
            <a:fillRect/>
          </a:stretch>
        </p:blipFill>
        <p:spPr>
          <a:xfrm>
            <a:off x="326028" y="1546044"/>
            <a:ext cx="5332650" cy="3765912"/>
          </a:xfrm>
          <a:prstGeom prst="rect">
            <a:avLst/>
          </a:prstGeom>
        </p:spPr>
      </p:pic>
      <p:sp>
        <p:nvSpPr>
          <p:cNvPr id="8" name="文本框 7"/>
          <p:cNvSpPr txBox="1"/>
          <p:nvPr/>
        </p:nvSpPr>
        <p:spPr>
          <a:xfrm>
            <a:off x="8106308" y="1764759"/>
            <a:ext cx="2656115" cy="584775"/>
          </a:xfrm>
          <a:prstGeom prst="rect">
            <a:avLst/>
          </a:prstGeom>
          <a:noFill/>
        </p:spPr>
        <p:txBody>
          <a:bodyPr wrap="square" rtlCol="0">
            <a:spAutoFit/>
          </a:bodyPr>
          <a:lstStyle/>
          <a:p>
            <a:pPr algn="l"/>
            <a:r>
              <a:rPr lang="zh-CN" altLang="en-US" sz="3200" dirty="0">
                <a:cs typeface="+mn-ea"/>
                <a:sym typeface="+mn-lt"/>
              </a:rPr>
              <a:t>秋收起义</a:t>
            </a:r>
          </a:p>
        </p:txBody>
      </p:sp>
      <p:grpSp>
        <p:nvGrpSpPr>
          <p:cNvPr id="9" name="组合 8"/>
          <p:cNvGrpSpPr/>
          <p:nvPr/>
        </p:nvGrpSpPr>
        <p:grpSpPr>
          <a:xfrm>
            <a:off x="7200073" y="2349534"/>
            <a:ext cx="3562350" cy="0"/>
            <a:chOff x="4000500" y="1809750"/>
            <a:chExt cx="3562350" cy="0"/>
          </a:xfrm>
        </p:grpSpPr>
        <p:cxnSp>
          <p:nvCxnSpPr>
            <p:cNvPr id="10" name="直接连接符 9"/>
            <p:cNvCxnSpPr/>
            <p:nvPr/>
          </p:nvCxnSpPr>
          <p:spPr>
            <a:xfrm>
              <a:off x="4000500" y="1809750"/>
              <a:ext cx="3562350"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114925" y="1809750"/>
              <a:ext cx="1333500" cy="0"/>
            </a:xfrm>
            <a:prstGeom prst="line">
              <a:avLst/>
            </a:prstGeom>
            <a:ln w="127000">
              <a:solidFill>
                <a:srgbClr val="FF5050"/>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5886867" y="2754295"/>
            <a:ext cx="6162259" cy="3046988"/>
          </a:xfrm>
          <a:prstGeom prst="rect">
            <a:avLst/>
          </a:prstGeom>
          <a:noFill/>
        </p:spPr>
        <p:txBody>
          <a:bodyPr wrap="square" rtlCol="0">
            <a:spAutoFit/>
          </a:bodyPr>
          <a:lstStyle/>
          <a:p>
            <a:r>
              <a:rPr lang="zh-CN" altLang="en-US" sz="2400" dirty="0">
                <a:cs typeface="+mn-ea"/>
                <a:sym typeface="+mn-lt"/>
              </a:rPr>
              <a:t>秋收起义是毛泽东在湖南东部和江西西部领导的工农革命军</a:t>
            </a:r>
            <a:r>
              <a:rPr lang="en-US" altLang="zh-CN" sz="2400" dirty="0">
                <a:cs typeface="+mn-ea"/>
                <a:sym typeface="+mn-lt"/>
              </a:rPr>
              <a:t>(</a:t>
            </a:r>
            <a:r>
              <a:rPr lang="zh-CN" altLang="en-US" sz="2400" dirty="0">
                <a:cs typeface="+mn-ea"/>
                <a:sym typeface="+mn-lt"/>
              </a:rPr>
              <a:t>即红军</a:t>
            </a:r>
            <a:r>
              <a:rPr lang="en-US" altLang="zh-CN" sz="2400" dirty="0">
                <a:cs typeface="+mn-ea"/>
                <a:sym typeface="+mn-lt"/>
              </a:rPr>
              <a:t>)</a:t>
            </a:r>
            <a:r>
              <a:rPr lang="zh-CN" altLang="en-US" sz="2400" dirty="0">
                <a:cs typeface="+mn-ea"/>
                <a:sym typeface="+mn-lt"/>
              </a:rPr>
              <a:t>举行的一次武装起义，</a:t>
            </a:r>
            <a:r>
              <a:rPr lang="en-US" altLang="zh-CN" sz="2400" dirty="0" smtClean="0">
                <a:cs typeface="+mn-ea"/>
                <a:sym typeface="+mn-lt"/>
              </a:rPr>
              <a:t>1947</a:t>
            </a:r>
            <a:r>
              <a:rPr lang="zh-CN" altLang="en-US" sz="2400" dirty="0">
                <a:cs typeface="+mn-ea"/>
                <a:sym typeface="+mn-lt"/>
              </a:rPr>
              <a:t>年</a:t>
            </a:r>
            <a:r>
              <a:rPr lang="en-US" altLang="zh-CN" sz="2400" dirty="0">
                <a:cs typeface="+mn-ea"/>
                <a:sym typeface="+mn-lt"/>
              </a:rPr>
              <a:t>9</a:t>
            </a:r>
            <a:r>
              <a:rPr lang="zh-CN" altLang="en-US" sz="2400" dirty="0">
                <a:cs typeface="+mn-ea"/>
                <a:sym typeface="+mn-lt"/>
              </a:rPr>
              <a:t>月</a:t>
            </a:r>
            <a:r>
              <a:rPr lang="en-US" altLang="zh-CN" sz="2400" dirty="0">
                <a:cs typeface="+mn-ea"/>
                <a:sym typeface="+mn-lt"/>
              </a:rPr>
              <a:t>9</a:t>
            </a:r>
            <a:r>
              <a:rPr lang="zh-CN" altLang="en-US" sz="2400" dirty="0">
                <a:cs typeface="+mn-ea"/>
                <a:sym typeface="+mn-lt"/>
              </a:rPr>
              <a:t>日，秋收起义部队在文家市会师，毛泽东主持前委会议，及时作出从进攻大城市转向农村进军的决定，初步形成了农村包围城市的战略思想，是继南昌起义之后，中国共产党领导的又一次著名的武装起义，是中共党史军史上的三大起义之一</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4"/>
</p:tagLst>
</file>

<file path=ppt/tags/tag5.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4"/>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bb5lp1l">
      <a:majorFont>
        <a:latin typeface="微软雅黑"/>
        <a:ea typeface="华文宋体"/>
        <a:cs typeface=""/>
      </a:majorFont>
      <a:minorFont>
        <a:latin typeface="微软雅黑"/>
        <a:ea typeface="华文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smtClean="0">
            <a:latin typeface="字魂36号-正文宋楷" panose="00000500000000000000" pitchFamily="2" charset="-122"/>
            <a:ea typeface="字魂36号-正文宋楷" panose="00000500000000000000"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1912</Words>
  <Application>Microsoft Office PowerPoint</Application>
  <PresentationFormat>宽屏</PresentationFormat>
  <Paragraphs>154</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Helvetica Light</vt:lpstr>
      <vt:lpstr>华文宋体</vt:lpstr>
      <vt:lpstr>宋体</vt:lpstr>
      <vt:lpstr>微软雅黑</vt:lpstr>
      <vt:lpstr>字魂36号-正文宋楷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2022-03-11T02:56:20Z</dcterms:created>
  <dcterms:modified xsi:type="dcterms:W3CDTF">2023-01-10T10:00:09Z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3D565AF7FEE74E63ACD02FAFF84D4021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