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13" r:id="rId2"/>
    <p:sldId id="264" r:id="rId3"/>
    <p:sldId id="263" r:id="rId4"/>
    <p:sldId id="261" r:id="rId5"/>
    <p:sldId id="466" r:id="rId6"/>
    <p:sldId id="515" r:id="rId7"/>
    <p:sldId id="516" r:id="rId8"/>
    <p:sldId id="603" r:id="rId9"/>
    <p:sldId id="561" r:id="rId10"/>
    <p:sldId id="365" r:id="rId11"/>
    <p:sldId id="604" r:id="rId12"/>
    <p:sldId id="554" r:id="rId13"/>
    <p:sldId id="605" r:id="rId14"/>
    <p:sldId id="606" r:id="rId15"/>
    <p:sldId id="607" r:id="rId16"/>
    <p:sldId id="608" r:id="rId17"/>
    <p:sldId id="609" r:id="rId18"/>
    <p:sldId id="610" r:id="rId19"/>
    <p:sldId id="272" r:id="rId20"/>
    <p:sldId id="562" r:id="rId21"/>
    <p:sldId id="587" r:id="rId22"/>
    <p:sldId id="611" r:id="rId23"/>
    <p:sldId id="273" r:id="rId24"/>
    <p:sldId id="427" r:id="rId25"/>
    <p:sldId id="439" r:id="rId26"/>
    <p:sldId id="288" r:id="rId27"/>
    <p:sldId id="612" r:id="rId28"/>
    <p:sldId id="290" r:id="rId29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2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D6"/>
    <a:srgbClr val="F5B88B"/>
    <a:srgbClr val="EEEAC9"/>
    <a:srgbClr val="F1EADC"/>
    <a:srgbClr val="EB2771"/>
    <a:srgbClr val="E3007E"/>
    <a:srgbClr val="1AB8F2"/>
    <a:srgbClr val="35C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52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390CD35-EC6F-4D25-BD4E-4E246B85EED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CE9FCC6-5F87-4917-87C4-82FB0B47E31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765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969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174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48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68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9FCC6-5F87-4917-87C4-82FB0B47E31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355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560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D2B204AA-31BB-4CD0-BB12-236DB45B62D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21656"/>
            <a:ext cx="9144000" cy="839790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 fontAlgn="auto"/>
            <a:r>
              <a:rPr lang="zh-CN" altLang="en-US" sz="5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比例的应用</a:t>
            </a:r>
            <a:endParaRPr lang="en-US" altLang="zh-CN" sz="50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597821"/>
            <a:ext cx="9144000" cy="4235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1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9389" y="372666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文本框 5"/>
          <p:cNvSpPr txBox="1">
            <a:spLocks noChangeArrowheads="1"/>
          </p:cNvSpPr>
          <p:nvPr/>
        </p:nvSpPr>
        <p:spPr bwMode="auto">
          <a:xfrm>
            <a:off x="1143610" y="359569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512611" y="1693069"/>
            <a:ext cx="8377525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（1）一个比例的两个外项的积是24，一个内项是8，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另一个内项是（     ）。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142384" y="2227660"/>
            <a:ext cx="519934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</a:p>
        </p:txBody>
      </p:sp>
      <p:sp>
        <p:nvSpPr>
          <p:cNvPr id="21509" name="文本框 5"/>
          <p:cNvSpPr txBox="1">
            <a:spLocks noChangeArrowheads="1"/>
          </p:cNvSpPr>
          <p:nvPr/>
        </p:nvSpPr>
        <p:spPr bwMode="auto">
          <a:xfrm>
            <a:off x="701789" y="978694"/>
            <a:ext cx="129861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sp>
        <p:nvSpPr>
          <p:cNvPr id="21510" name="文本框 5"/>
          <p:cNvSpPr txBox="1">
            <a:spLocks noChangeArrowheads="1"/>
          </p:cNvSpPr>
          <p:nvPr/>
        </p:nvSpPr>
        <p:spPr bwMode="auto">
          <a:xfrm>
            <a:off x="512611" y="3058717"/>
            <a:ext cx="7890545" cy="156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（2）甲数与乙数的比是8∶5，甲数是40，乙数是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多少？设乙数是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，可以列出比例</a:t>
            </a:r>
          </a:p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（            ），解得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＝（    ）。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811225" y="4083844"/>
            <a:ext cx="214564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40∶x＝8∶5 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390548" y="4083844"/>
            <a:ext cx="5199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2" descr="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文本框 5"/>
          <p:cNvSpPr txBox="1">
            <a:spLocks noChangeArrowheads="1"/>
          </p:cNvSpPr>
          <p:nvPr/>
        </p:nvSpPr>
        <p:spPr bwMode="auto">
          <a:xfrm>
            <a:off x="504068" y="797719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r>
              <a:rPr lang="en-US" altLang="zh-CN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2162730" y="797719"/>
            <a:ext cx="2145642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解比例并验算</a:t>
            </a:r>
          </a:p>
        </p:txBody>
      </p:sp>
      <p:grpSp>
        <p:nvGrpSpPr>
          <p:cNvPr id="22532" name="组合 2"/>
          <p:cNvGrpSpPr/>
          <p:nvPr/>
        </p:nvGrpSpPr>
        <p:grpSpPr bwMode="auto">
          <a:xfrm>
            <a:off x="402766" y="1584723"/>
            <a:ext cx="5118785" cy="507659"/>
            <a:chOff x="757" y="2987"/>
            <a:chExt cx="10484" cy="1067"/>
          </a:xfrm>
        </p:grpSpPr>
        <p:sp>
          <p:nvSpPr>
            <p:cNvPr id="22533" name="矩形 48"/>
            <p:cNvSpPr>
              <a:spLocks noChangeArrowheads="1"/>
            </p:cNvSpPr>
            <p:nvPr/>
          </p:nvSpPr>
          <p:spPr bwMode="auto">
            <a:xfrm>
              <a:off x="1550" y="2987"/>
              <a:ext cx="9691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解下面的比例，与同伴交流。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757" y="3102"/>
              <a:ext cx="680" cy="67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sp>
        <p:nvSpPr>
          <p:cNvPr id="22535" name="文本框 5"/>
          <p:cNvSpPr txBox="1">
            <a:spLocks noChangeArrowheads="1"/>
          </p:cNvSpPr>
          <p:nvPr/>
        </p:nvSpPr>
        <p:spPr bwMode="auto">
          <a:xfrm>
            <a:off x="945890" y="2413397"/>
            <a:ext cx="315499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24∶0.3＝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∶0.4</a:t>
            </a:r>
          </a:p>
        </p:txBody>
      </p:sp>
      <p:grpSp>
        <p:nvGrpSpPr>
          <p:cNvPr id="22536" name="组合 13"/>
          <p:cNvGrpSpPr/>
          <p:nvPr/>
        </p:nvGrpSpPr>
        <p:grpSpPr bwMode="auto">
          <a:xfrm>
            <a:off x="5788108" y="2191942"/>
            <a:ext cx="2163462" cy="989880"/>
            <a:chOff x="11928" y="4763"/>
            <a:chExt cx="4431" cy="2079"/>
          </a:xfrm>
        </p:grpSpPr>
        <p:grpSp>
          <p:nvGrpSpPr>
            <p:cNvPr id="22537" name="组合 6"/>
            <p:cNvGrpSpPr/>
            <p:nvPr/>
          </p:nvGrpSpPr>
          <p:grpSpPr bwMode="auto">
            <a:xfrm>
              <a:off x="11928" y="4763"/>
              <a:ext cx="1389" cy="2079"/>
              <a:chOff x="15417" y="6827"/>
              <a:chExt cx="1018" cy="2079"/>
            </a:xfrm>
          </p:grpSpPr>
          <p:sp>
            <p:nvSpPr>
              <p:cNvPr id="22538" name="文本框 11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874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22539" name="文本框 8"/>
              <p:cNvSpPr txBox="1">
                <a:spLocks noChangeArrowheads="1"/>
              </p:cNvSpPr>
              <p:nvPr/>
            </p:nvSpPr>
            <p:spPr bwMode="auto">
              <a:xfrm>
                <a:off x="15672" y="6827"/>
                <a:ext cx="509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417" y="7840"/>
                <a:ext cx="101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41" name="文本框 5"/>
            <p:cNvSpPr txBox="1">
              <a:spLocks noChangeArrowheads="1"/>
            </p:cNvSpPr>
            <p:nvPr/>
          </p:nvSpPr>
          <p:spPr bwMode="auto">
            <a:xfrm>
              <a:off x="13447" y="5180"/>
              <a:ext cx="96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  <p:grpSp>
          <p:nvGrpSpPr>
            <p:cNvPr id="22542" name="组合 5"/>
            <p:cNvGrpSpPr/>
            <p:nvPr/>
          </p:nvGrpSpPr>
          <p:grpSpPr bwMode="auto">
            <a:xfrm>
              <a:off x="14592" y="4872"/>
              <a:ext cx="1767" cy="1970"/>
              <a:chOff x="15416" y="6936"/>
              <a:chExt cx="1295" cy="1970"/>
            </a:xfrm>
          </p:grpSpPr>
          <p:sp>
            <p:nvSpPr>
              <p:cNvPr id="22543" name="文本框 7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874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</a:p>
            </p:txBody>
          </p:sp>
          <p:sp>
            <p:nvSpPr>
              <p:cNvPr id="22544" name="文本框 10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1222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3.5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5416" y="7840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89665" y="3102769"/>
            <a:ext cx="381528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解：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0.3</a:t>
            </a:r>
            <a:r>
              <a:rPr lang="zh-CN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24×0.4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489013" y="3642123"/>
            <a:ext cx="184784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0.3</a:t>
            </a:r>
            <a:r>
              <a:rPr lang="zh-CN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＝9.6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024813" y="4181475"/>
            <a:ext cx="121684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＝32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515449" y="3157538"/>
            <a:ext cx="2126114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解：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zh-CN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＝14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402753" y="3698082"/>
            <a:ext cx="93490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688363" y="750094"/>
            <a:ext cx="6534567" cy="1368029"/>
            <a:chOff x="1116" y="987"/>
            <a:chExt cx="13384" cy="2873"/>
          </a:xfrm>
        </p:grpSpPr>
        <p:grpSp>
          <p:nvGrpSpPr>
            <p:cNvPr id="24578" name="组合 35"/>
            <p:cNvGrpSpPr/>
            <p:nvPr/>
          </p:nvGrpSpPr>
          <p:grpSpPr bwMode="auto">
            <a:xfrm>
              <a:off x="4573" y="1267"/>
              <a:ext cx="9927" cy="2593"/>
              <a:chOff x="5009" y="3450"/>
              <a:chExt cx="9927" cy="2595"/>
            </a:xfrm>
          </p:grpSpPr>
          <p:sp>
            <p:nvSpPr>
              <p:cNvPr id="38" name="圆角矩形标注 37"/>
              <p:cNvSpPr/>
              <p:nvPr/>
            </p:nvSpPr>
            <p:spPr>
              <a:xfrm>
                <a:off x="5009" y="3450"/>
                <a:ext cx="9927" cy="2595"/>
              </a:xfrm>
              <a:prstGeom prst="wedgeRoundRectCallout">
                <a:avLst>
                  <a:gd name="adj1" fmla="val -55870"/>
                  <a:gd name="adj2" fmla="val -6908"/>
                  <a:gd name="adj3" fmla="val 16667"/>
                </a:avLst>
              </a:prstGeom>
              <a:noFill/>
              <a:ln w="31750">
                <a:solidFill>
                  <a:srgbClr val="E30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24580" name="矩形 17"/>
              <p:cNvSpPr>
                <a:spLocks noChangeArrowheads="1"/>
              </p:cNvSpPr>
              <p:nvPr/>
            </p:nvSpPr>
            <p:spPr bwMode="auto">
              <a:xfrm>
                <a:off x="5435" y="3880"/>
                <a:ext cx="9342" cy="1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把求出的结果代入比例验算一下，看比例是否成立。</a:t>
                </a:r>
              </a:p>
            </p:txBody>
          </p:sp>
        </p:grpSp>
        <p:pic>
          <p:nvPicPr>
            <p:cNvPr id="24581" name="图片 1" descr="3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6" y="987"/>
              <a:ext cx="2502" cy="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文本框 5"/>
          <p:cNvSpPr txBox="1">
            <a:spLocks noChangeArrowheads="1"/>
          </p:cNvSpPr>
          <p:nvPr/>
        </p:nvSpPr>
        <p:spPr bwMode="auto">
          <a:xfrm>
            <a:off x="733522" y="2919413"/>
            <a:ext cx="7676957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ea typeface="楷体" panose="02010609060101010101" pitchFamily="49" charset="-122"/>
              </a:rPr>
              <a:t>       </a:t>
            </a:r>
            <a:r>
              <a:rPr lang="zh-CN" altLang="zh-CN" sz="2700" b="1" dirty="0">
                <a:ea typeface="楷体" panose="02010609060101010101" pitchFamily="49" charset="-122"/>
              </a:rPr>
              <a:t>运用比例的意义，把求出的结果代入比例中，看看左右两边的比的比值是否相等。</a:t>
            </a:r>
            <a:endParaRPr lang="zh-CN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1708703" y="1509713"/>
            <a:ext cx="482708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验算：把</a:t>
            </a:r>
            <a:r>
              <a:rPr lang="en-US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＝32代入原比例中。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884047" y="2171700"/>
            <a:ext cx="2277456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24∶0.3＝80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884047" y="2858691"/>
            <a:ext cx="227745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32∶0.4＝80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884046" y="3488532"/>
            <a:ext cx="3139131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24∶0.3＝32∶0.4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480060" y="4114800"/>
            <a:ext cx="354311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因此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＝32解答正确；</a:t>
            </a: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6630" name="文本框 5"/>
          <p:cNvSpPr txBox="1">
            <a:spLocks noChangeArrowheads="1"/>
          </p:cNvSpPr>
          <p:nvPr/>
        </p:nvSpPr>
        <p:spPr bwMode="auto">
          <a:xfrm>
            <a:off x="2884047" y="754856"/>
            <a:ext cx="315499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24∶0.3＝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∶0.4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23"/>
          <p:cNvGrpSpPr/>
          <p:nvPr/>
        </p:nvGrpSpPr>
        <p:grpSpPr bwMode="auto">
          <a:xfrm>
            <a:off x="3639050" y="410767"/>
            <a:ext cx="2163704" cy="989880"/>
            <a:chOff x="11926" y="4763"/>
            <a:chExt cx="4434" cy="2079"/>
          </a:xfrm>
        </p:grpSpPr>
        <p:grpSp>
          <p:nvGrpSpPr>
            <p:cNvPr id="28674" name="组合 24"/>
            <p:cNvGrpSpPr/>
            <p:nvPr/>
          </p:nvGrpSpPr>
          <p:grpSpPr bwMode="auto">
            <a:xfrm>
              <a:off x="11926" y="4763"/>
              <a:ext cx="1393" cy="2079"/>
              <a:chOff x="15416" y="6827"/>
              <a:chExt cx="1021" cy="2079"/>
            </a:xfrm>
          </p:grpSpPr>
          <p:sp>
            <p:nvSpPr>
              <p:cNvPr id="28675" name="文本框 25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874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28676" name="文本框 26"/>
              <p:cNvSpPr txBox="1">
                <a:spLocks noChangeArrowheads="1"/>
              </p:cNvSpPr>
              <p:nvPr/>
            </p:nvSpPr>
            <p:spPr bwMode="auto">
              <a:xfrm>
                <a:off x="15672" y="6827"/>
                <a:ext cx="509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15416" y="7840"/>
                <a:ext cx="102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78" name="文本框 5"/>
            <p:cNvSpPr txBox="1">
              <a:spLocks noChangeArrowheads="1"/>
            </p:cNvSpPr>
            <p:nvPr/>
          </p:nvSpPr>
          <p:spPr bwMode="auto">
            <a:xfrm>
              <a:off x="13447" y="5180"/>
              <a:ext cx="96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  <p:grpSp>
          <p:nvGrpSpPr>
            <p:cNvPr id="28679" name="组合 29"/>
            <p:cNvGrpSpPr/>
            <p:nvPr/>
          </p:nvGrpSpPr>
          <p:grpSpPr bwMode="auto">
            <a:xfrm>
              <a:off x="14593" y="4872"/>
              <a:ext cx="1767" cy="1970"/>
              <a:chOff x="15416" y="6936"/>
              <a:chExt cx="1295" cy="1970"/>
            </a:xfrm>
          </p:grpSpPr>
          <p:sp>
            <p:nvSpPr>
              <p:cNvPr id="28680" name="文本框 30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874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</a:p>
            </p:txBody>
          </p:sp>
          <p:sp>
            <p:nvSpPr>
              <p:cNvPr id="28681" name="文本框 31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1222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3.5</a:t>
                </a: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15416" y="7840"/>
                <a:ext cx="10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文本框 5"/>
          <p:cNvSpPr txBox="1">
            <a:spLocks noChangeArrowheads="1"/>
          </p:cNvSpPr>
          <p:nvPr/>
        </p:nvSpPr>
        <p:spPr bwMode="auto">
          <a:xfrm>
            <a:off x="2307969" y="1564482"/>
            <a:ext cx="482708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验算：把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＝2代入原比例中。</a:t>
            </a: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1294953" y="2285999"/>
            <a:ext cx="2063868" cy="990147"/>
            <a:chOff x="11932" y="4763"/>
            <a:chExt cx="4228" cy="2077"/>
          </a:xfrm>
        </p:grpSpPr>
        <p:grpSp>
          <p:nvGrpSpPr>
            <p:cNvPr id="28685" name="组合 6"/>
            <p:cNvGrpSpPr/>
            <p:nvPr/>
          </p:nvGrpSpPr>
          <p:grpSpPr bwMode="auto">
            <a:xfrm>
              <a:off x="11932" y="4763"/>
              <a:ext cx="1392" cy="2077"/>
              <a:chOff x="15416" y="6827"/>
              <a:chExt cx="1020" cy="2077"/>
            </a:xfrm>
          </p:grpSpPr>
          <p:sp>
            <p:nvSpPr>
              <p:cNvPr id="28686" name="文本框 11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874" cy="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28687" name="文本框 8"/>
              <p:cNvSpPr txBox="1">
                <a:spLocks noChangeArrowheads="1"/>
              </p:cNvSpPr>
              <p:nvPr/>
            </p:nvSpPr>
            <p:spPr bwMode="auto">
              <a:xfrm>
                <a:off x="15672" y="6827"/>
                <a:ext cx="509" cy="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416" y="7839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89" name="文本框 5"/>
            <p:cNvSpPr txBox="1">
              <a:spLocks noChangeArrowheads="1"/>
            </p:cNvSpPr>
            <p:nvPr/>
          </p:nvSpPr>
          <p:spPr bwMode="auto">
            <a:xfrm>
              <a:off x="13447" y="5180"/>
              <a:ext cx="960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  <p:sp>
          <p:nvSpPr>
            <p:cNvPr id="28690" name="文本框 10"/>
            <p:cNvSpPr txBox="1">
              <a:spLocks noChangeArrowheads="1"/>
            </p:cNvSpPr>
            <p:nvPr/>
          </p:nvSpPr>
          <p:spPr bwMode="auto">
            <a:xfrm>
              <a:off x="14493" y="5354"/>
              <a:ext cx="1667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0.5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1294953" y="3476627"/>
            <a:ext cx="2063868" cy="989880"/>
            <a:chOff x="11932" y="4763"/>
            <a:chExt cx="4228" cy="2079"/>
          </a:xfrm>
        </p:grpSpPr>
        <p:grpSp>
          <p:nvGrpSpPr>
            <p:cNvPr id="28692" name="组合 15"/>
            <p:cNvGrpSpPr/>
            <p:nvPr/>
          </p:nvGrpSpPr>
          <p:grpSpPr bwMode="auto">
            <a:xfrm>
              <a:off x="11932" y="4763"/>
              <a:ext cx="1514" cy="2079"/>
              <a:chOff x="15416" y="6827"/>
              <a:chExt cx="1110" cy="2079"/>
            </a:xfrm>
          </p:grpSpPr>
          <p:sp>
            <p:nvSpPr>
              <p:cNvPr id="28693" name="文本框 16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874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</a:p>
            </p:txBody>
          </p:sp>
          <p:sp>
            <p:nvSpPr>
              <p:cNvPr id="28694" name="文本框 17"/>
              <p:cNvSpPr txBox="1">
                <a:spLocks noChangeArrowheads="1"/>
              </p:cNvSpPr>
              <p:nvPr/>
            </p:nvSpPr>
            <p:spPr bwMode="auto">
              <a:xfrm>
                <a:off x="15416" y="6827"/>
                <a:ext cx="1110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3.5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5416" y="7840"/>
                <a:ext cx="1021" cy="0"/>
              </a:xfrm>
              <a:prstGeom prst="line">
                <a:avLst/>
              </a:prstGeom>
              <a:ln w="317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96" name="文本框 5"/>
            <p:cNvSpPr txBox="1">
              <a:spLocks noChangeArrowheads="1"/>
            </p:cNvSpPr>
            <p:nvPr/>
          </p:nvSpPr>
          <p:spPr bwMode="auto">
            <a:xfrm>
              <a:off x="13447" y="5180"/>
              <a:ext cx="96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  <p:sp>
          <p:nvSpPr>
            <p:cNvPr id="28697" name="文本框 35"/>
            <p:cNvSpPr txBox="1">
              <a:spLocks noChangeArrowheads="1"/>
            </p:cNvSpPr>
            <p:nvPr/>
          </p:nvSpPr>
          <p:spPr bwMode="auto">
            <a:xfrm>
              <a:off x="14493" y="5354"/>
              <a:ext cx="1667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0.5</a:t>
              </a: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5399500" y="2285999"/>
            <a:ext cx="2022372" cy="994909"/>
            <a:chOff x="11932" y="4759"/>
            <a:chExt cx="4142" cy="2087"/>
          </a:xfrm>
        </p:grpSpPr>
        <p:grpSp>
          <p:nvGrpSpPr>
            <p:cNvPr id="28699" name="组合 44"/>
            <p:cNvGrpSpPr/>
            <p:nvPr/>
          </p:nvGrpSpPr>
          <p:grpSpPr bwMode="auto">
            <a:xfrm>
              <a:off x="11932" y="4763"/>
              <a:ext cx="3867" cy="2083"/>
              <a:chOff x="15416" y="6827"/>
              <a:chExt cx="2834" cy="2083"/>
            </a:xfrm>
          </p:grpSpPr>
          <p:sp>
            <p:nvSpPr>
              <p:cNvPr id="28700" name="文本框 45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874" cy="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28701" name="文本框 46"/>
              <p:cNvSpPr txBox="1">
                <a:spLocks noChangeArrowheads="1"/>
              </p:cNvSpPr>
              <p:nvPr/>
            </p:nvSpPr>
            <p:spPr bwMode="auto">
              <a:xfrm>
                <a:off x="15672" y="6827"/>
                <a:ext cx="509" cy="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15416" y="7840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17230" y="7844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04" name="文本框 51"/>
              <p:cNvSpPr txBox="1">
                <a:spLocks noChangeArrowheads="1"/>
              </p:cNvSpPr>
              <p:nvPr/>
            </p:nvSpPr>
            <p:spPr bwMode="auto">
              <a:xfrm>
                <a:off x="17303" y="7845"/>
                <a:ext cx="874" cy="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</a:p>
            </p:txBody>
          </p:sp>
        </p:grpSp>
        <p:sp>
          <p:nvSpPr>
            <p:cNvPr id="28705" name="文本框 5"/>
            <p:cNvSpPr txBox="1">
              <a:spLocks noChangeArrowheads="1"/>
            </p:cNvSpPr>
            <p:nvPr/>
          </p:nvSpPr>
          <p:spPr bwMode="auto">
            <a:xfrm>
              <a:off x="13447" y="5180"/>
              <a:ext cx="960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  <p:sp>
          <p:nvSpPr>
            <p:cNvPr id="28706" name="文本框 49"/>
            <p:cNvSpPr txBox="1">
              <a:spLocks noChangeArrowheads="1"/>
            </p:cNvSpPr>
            <p:nvPr/>
          </p:nvSpPr>
          <p:spPr bwMode="auto">
            <a:xfrm>
              <a:off x="14407" y="4759"/>
              <a:ext cx="1667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3.5</a:t>
              </a:r>
            </a:p>
          </p:txBody>
        </p:sp>
      </p:grp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4850275" y="3757613"/>
            <a:ext cx="327826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因此</a:t>
            </a:r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＝2解答正确。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1302276" y="3957638"/>
            <a:ext cx="67981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30724" name="矩形 48"/>
          <p:cNvSpPr>
            <a:spLocks noChangeArrowheads="1"/>
          </p:cNvSpPr>
          <p:nvPr/>
        </p:nvSpPr>
        <p:spPr bwMode="auto">
          <a:xfrm>
            <a:off x="1182667" y="1464468"/>
            <a:ext cx="546174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1.求比例中的未知项叫作解比例。</a:t>
            </a:r>
          </a:p>
        </p:txBody>
      </p:sp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1182667" y="2391966"/>
            <a:ext cx="7329113" cy="20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2. 解比例的方法：根据比例的基本性质解比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例，先把比例转化成外项相乘与内项相乘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相等的形式（即方程），再根据等式的性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质解方程，求出未知项的值。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32771" name="文本框 5"/>
          <p:cNvSpPr txBox="1">
            <a:spLocks noChangeArrowheads="1"/>
          </p:cNvSpPr>
          <p:nvPr/>
        </p:nvSpPr>
        <p:spPr bwMode="auto">
          <a:xfrm>
            <a:off x="505288" y="1256110"/>
            <a:ext cx="8133424" cy="10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笑笑和乐乐两人收集的故事书本数比是4∶7，乐乐收集了63本故事书，笑笑收集了多少本故事书？</a:t>
            </a:r>
            <a:endParaRPr lang="zh-CN" altLang="zh-CN" sz="2700" b="1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923511" y="2564607"/>
            <a:ext cx="493082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解：设笑笑收集了</a:t>
            </a:r>
            <a:r>
              <a:rPr lang="zh-CN" altLang="en-US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本故事书。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189172" y="3232548"/>
            <a:ext cx="239950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∶63＝4∶7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879976" y="3804048"/>
            <a:ext cx="121684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＝36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834415" y="4398169"/>
            <a:ext cx="493204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答：笑笑收集了36本故事书。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3" descr="图片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本框 4"/>
          <p:cNvSpPr txBox="1">
            <a:spLocks noChangeArrowheads="1"/>
          </p:cNvSpPr>
          <p:nvPr/>
        </p:nvSpPr>
        <p:spPr bwMode="auto">
          <a:xfrm>
            <a:off x="5152959" y="1835944"/>
            <a:ext cx="3707885" cy="21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此题产生错解在于把比例转化成外项乘积与内项乘积相等的形式时，把比例的外项与内项相乘了。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308787" y="922735"/>
            <a:ext cx="4603000" cy="937967"/>
            <a:chOff x="633" y="1937"/>
            <a:chExt cx="9429" cy="1970"/>
          </a:xfrm>
        </p:grpSpPr>
        <p:sp>
          <p:nvSpPr>
            <p:cNvPr id="33796" name="文本框 1"/>
            <p:cNvSpPr txBox="1">
              <a:spLocks noChangeArrowheads="1"/>
            </p:cNvSpPr>
            <p:nvPr/>
          </p:nvSpPr>
          <p:spPr bwMode="auto">
            <a:xfrm>
              <a:off x="633" y="2163"/>
              <a:ext cx="9429" cy="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700" b="1">
                  <a:solidFill>
                    <a:srgbClr val="E3007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例</a:t>
              </a: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解比例 </a:t>
              </a:r>
              <a:r>
                <a:rPr lang="zh-CN" altLang="zh-CN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x</a:t>
              </a: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∶6＝8∶    。</a:t>
              </a:r>
            </a:p>
          </p:txBody>
        </p:sp>
        <p:grpSp>
          <p:nvGrpSpPr>
            <p:cNvPr id="33797" name="组合 10"/>
            <p:cNvGrpSpPr/>
            <p:nvPr/>
          </p:nvGrpSpPr>
          <p:grpSpPr bwMode="auto">
            <a:xfrm>
              <a:off x="7696" y="1937"/>
              <a:ext cx="1020" cy="1970"/>
              <a:chOff x="15343" y="6936"/>
              <a:chExt cx="1020" cy="1970"/>
            </a:xfrm>
          </p:grpSpPr>
          <p:sp>
            <p:nvSpPr>
              <p:cNvPr id="33798" name="文本框 2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15343" y="7811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00" name="文本框 7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 bwMode="auto">
          <a:xfrm>
            <a:off x="308788" y="1777604"/>
            <a:ext cx="3922693" cy="3322099"/>
            <a:chOff x="633" y="3732"/>
            <a:chExt cx="8034" cy="6975"/>
          </a:xfrm>
        </p:grpSpPr>
        <p:grpSp>
          <p:nvGrpSpPr>
            <p:cNvPr id="33802" name="组合 23"/>
            <p:cNvGrpSpPr/>
            <p:nvPr/>
          </p:nvGrpSpPr>
          <p:grpSpPr bwMode="auto">
            <a:xfrm>
              <a:off x="633" y="3732"/>
              <a:ext cx="7969" cy="1969"/>
              <a:chOff x="633" y="3958"/>
              <a:chExt cx="7969" cy="1969"/>
            </a:xfrm>
          </p:grpSpPr>
          <p:sp>
            <p:nvSpPr>
              <p:cNvPr id="33803" name="文本框 14"/>
              <p:cNvSpPr txBox="1">
                <a:spLocks noChangeArrowheads="1"/>
              </p:cNvSpPr>
              <p:nvPr/>
            </p:nvSpPr>
            <p:spPr bwMode="auto">
              <a:xfrm>
                <a:off x="633" y="4523"/>
                <a:ext cx="7208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solidFill>
                      <a:srgbClr val="E3007E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错误解答：</a:t>
                </a:r>
                <a:r>
                  <a:rPr lang="zh-CN" altLang="zh-CN" sz="27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∶6＝8∶</a:t>
                </a:r>
              </a:p>
            </p:txBody>
          </p:sp>
          <p:grpSp>
            <p:nvGrpSpPr>
              <p:cNvPr id="33804" name="组合 4"/>
              <p:cNvGrpSpPr/>
              <p:nvPr/>
            </p:nvGrpSpPr>
            <p:grpSpPr bwMode="auto">
              <a:xfrm>
                <a:off x="7582" y="3958"/>
                <a:ext cx="1020" cy="1969"/>
                <a:chOff x="15343" y="6936"/>
                <a:chExt cx="1020" cy="1969"/>
              </a:xfrm>
            </p:grpSpPr>
            <p:sp>
              <p:nvSpPr>
                <p:cNvPr id="33805" name="文本框 8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15343" y="7811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07" name="文本框 11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</a:p>
              </p:txBody>
            </p:sp>
          </p:grpSp>
        </p:grpSp>
        <p:grpSp>
          <p:nvGrpSpPr>
            <p:cNvPr id="33808" name="组合 24"/>
            <p:cNvGrpSpPr/>
            <p:nvPr/>
          </p:nvGrpSpPr>
          <p:grpSpPr bwMode="auto">
            <a:xfrm>
              <a:off x="3443" y="5400"/>
              <a:ext cx="5224" cy="1969"/>
              <a:chOff x="3443" y="5400"/>
              <a:chExt cx="5224" cy="1969"/>
            </a:xfrm>
          </p:grpSpPr>
          <p:sp>
            <p:nvSpPr>
              <p:cNvPr id="33809" name="文本框 14"/>
              <p:cNvSpPr txBox="1">
                <a:spLocks noChangeArrowheads="1"/>
              </p:cNvSpPr>
              <p:nvPr/>
            </p:nvSpPr>
            <p:spPr bwMode="auto">
              <a:xfrm>
                <a:off x="3443" y="5852"/>
                <a:ext cx="4399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解：</a:t>
                </a:r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r>
                  <a:rPr lang="zh-CN" altLang="zh-CN" sz="27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＝6×</a:t>
                </a:r>
              </a:p>
            </p:txBody>
          </p:sp>
          <p:grpSp>
            <p:nvGrpSpPr>
              <p:cNvPr id="33810" name="组合 13"/>
              <p:cNvGrpSpPr/>
              <p:nvPr/>
            </p:nvGrpSpPr>
            <p:grpSpPr bwMode="auto">
              <a:xfrm>
                <a:off x="7647" y="5400"/>
                <a:ext cx="1020" cy="1969"/>
                <a:chOff x="15342" y="6936"/>
                <a:chExt cx="1020" cy="1969"/>
              </a:xfrm>
            </p:grpSpPr>
            <p:sp>
              <p:nvSpPr>
                <p:cNvPr id="33811" name="文本框 14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16" name="直接连接符 15"/>
                <p:cNvCxnSpPr/>
                <p:nvPr/>
              </p:nvCxnSpPr>
              <p:spPr>
                <a:xfrm>
                  <a:off x="15342" y="7810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13" name="文本框 16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</a:p>
              </p:txBody>
            </p:sp>
          </p:grpSp>
        </p:grpSp>
        <p:sp>
          <p:nvSpPr>
            <p:cNvPr id="33814" name="文本框 14"/>
            <p:cNvSpPr txBox="1">
              <a:spLocks noChangeArrowheads="1"/>
            </p:cNvSpPr>
            <p:nvPr/>
          </p:nvSpPr>
          <p:spPr bwMode="auto">
            <a:xfrm>
              <a:off x="5278" y="7319"/>
              <a:ext cx="3029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x</a:t>
              </a: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÷</a:t>
              </a: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</a:p>
          </p:txBody>
        </p:sp>
        <p:grpSp>
          <p:nvGrpSpPr>
            <p:cNvPr id="33815" name="组合 26"/>
            <p:cNvGrpSpPr/>
            <p:nvPr/>
          </p:nvGrpSpPr>
          <p:grpSpPr bwMode="auto">
            <a:xfrm>
              <a:off x="5278" y="8316"/>
              <a:ext cx="2564" cy="2391"/>
              <a:chOff x="5278" y="8316"/>
              <a:chExt cx="2564" cy="2391"/>
            </a:xfrm>
          </p:grpSpPr>
          <p:sp>
            <p:nvSpPr>
              <p:cNvPr id="33816" name="文本框 14"/>
              <p:cNvSpPr txBox="1">
                <a:spLocks noChangeArrowheads="1"/>
              </p:cNvSpPr>
              <p:nvPr/>
            </p:nvSpPr>
            <p:spPr bwMode="auto">
              <a:xfrm>
                <a:off x="5278" y="8768"/>
                <a:ext cx="1421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7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＝</a:t>
                </a:r>
                <a:endPara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33817" name="组合 19"/>
              <p:cNvGrpSpPr/>
              <p:nvPr/>
            </p:nvGrpSpPr>
            <p:grpSpPr bwMode="auto">
              <a:xfrm>
                <a:off x="6822" y="8316"/>
                <a:ext cx="1020" cy="1969"/>
                <a:chOff x="15343" y="6936"/>
                <a:chExt cx="1020" cy="1969"/>
              </a:xfrm>
            </p:grpSpPr>
            <p:sp>
              <p:nvSpPr>
                <p:cNvPr id="33818" name="文本框 20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22" name="直接连接符 21"/>
                <p:cNvCxnSpPr/>
                <p:nvPr/>
              </p:nvCxnSpPr>
              <p:spPr>
                <a:xfrm>
                  <a:off x="15343" y="7812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20" name="文本框 22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8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19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组合 23"/>
          <p:cNvGrpSpPr/>
          <p:nvPr/>
        </p:nvGrpSpPr>
        <p:grpSpPr bwMode="auto">
          <a:xfrm>
            <a:off x="1890558" y="1163241"/>
            <a:ext cx="3889739" cy="938225"/>
            <a:chOff x="633" y="3958"/>
            <a:chExt cx="7969" cy="1969"/>
          </a:xfrm>
        </p:grpSpPr>
        <p:sp>
          <p:nvSpPr>
            <p:cNvPr id="35842" name="文本框 14"/>
            <p:cNvSpPr txBox="1">
              <a:spLocks noChangeArrowheads="1"/>
            </p:cNvSpPr>
            <p:nvPr/>
          </p:nvSpPr>
          <p:spPr bwMode="auto">
            <a:xfrm>
              <a:off x="633" y="4523"/>
              <a:ext cx="7208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E3007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正确解答：</a:t>
              </a:r>
              <a:r>
                <a:rPr lang="zh-CN" altLang="zh-CN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x</a:t>
              </a: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∶6＝8∶</a:t>
              </a:r>
            </a:p>
          </p:txBody>
        </p:sp>
        <p:grpSp>
          <p:nvGrpSpPr>
            <p:cNvPr id="35843" name="组合 4"/>
            <p:cNvGrpSpPr/>
            <p:nvPr/>
          </p:nvGrpSpPr>
          <p:grpSpPr bwMode="auto">
            <a:xfrm>
              <a:off x="7582" y="3958"/>
              <a:ext cx="1020" cy="1969"/>
              <a:chOff x="15343" y="6936"/>
              <a:chExt cx="1020" cy="1969"/>
            </a:xfrm>
          </p:grpSpPr>
          <p:sp>
            <p:nvSpPr>
              <p:cNvPr id="35844" name="文本框 8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343" y="7811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846" name="文本框 11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</a:p>
            </p:txBody>
          </p:sp>
        </p:grpSp>
      </p:grpSp>
      <p:grpSp>
        <p:nvGrpSpPr>
          <p:cNvPr id="4" name="组合 3"/>
          <p:cNvGrpSpPr/>
          <p:nvPr/>
        </p:nvGrpSpPr>
        <p:grpSpPr bwMode="auto">
          <a:xfrm>
            <a:off x="3285592" y="1970484"/>
            <a:ext cx="2351907" cy="937967"/>
            <a:chOff x="6729" y="4137"/>
            <a:chExt cx="4818" cy="1970"/>
          </a:xfrm>
        </p:grpSpPr>
        <p:sp>
          <p:nvSpPr>
            <p:cNvPr id="35848" name="文本框 14"/>
            <p:cNvSpPr txBox="1">
              <a:spLocks noChangeArrowheads="1"/>
            </p:cNvSpPr>
            <p:nvPr/>
          </p:nvSpPr>
          <p:spPr bwMode="auto">
            <a:xfrm>
              <a:off x="6729" y="4563"/>
              <a:ext cx="4818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解：</a:t>
              </a: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zh-CN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x</a:t>
              </a:r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48</a:t>
              </a:r>
            </a:p>
          </p:txBody>
        </p:sp>
        <p:grpSp>
          <p:nvGrpSpPr>
            <p:cNvPr id="35849" name="组合 13"/>
            <p:cNvGrpSpPr/>
            <p:nvPr/>
          </p:nvGrpSpPr>
          <p:grpSpPr bwMode="auto">
            <a:xfrm>
              <a:off x="8217" y="4137"/>
              <a:ext cx="1020" cy="1970"/>
              <a:chOff x="15344" y="6936"/>
              <a:chExt cx="1020" cy="1970"/>
            </a:xfrm>
          </p:grpSpPr>
          <p:sp>
            <p:nvSpPr>
              <p:cNvPr id="35850" name="文本框 14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15344" y="7811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852" name="文本框 16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6</a:t>
                </a:r>
              </a:p>
            </p:txBody>
          </p:sp>
        </p:grpSp>
      </p:grpSp>
      <p:sp>
        <p:nvSpPr>
          <p:cNvPr id="18" name="文本框 14"/>
          <p:cNvSpPr txBox="1">
            <a:spLocks noChangeArrowheads="1"/>
          </p:cNvSpPr>
          <p:nvPr/>
        </p:nvSpPr>
        <p:spPr bwMode="auto">
          <a:xfrm>
            <a:off x="4158251" y="2871788"/>
            <a:ext cx="174409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19" name="文本框 14"/>
          <p:cNvSpPr txBox="1">
            <a:spLocks noChangeArrowheads="1"/>
          </p:cNvSpPr>
          <p:nvPr/>
        </p:nvSpPr>
        <p:spPr bwMode="auto">
          <a:xfrm>
            <a:off x="4158251" y="3562350"/>
            <a:ext cx="139747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i="1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288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文本框 7"/>
          <p:cNvSpPr txBox="1">
            <a:spLocks noChangeArrowheads="1"/>
          </p:cNvSpPr>
          <p:nvPr/>
        </p:nvSpPr>
        <p:spPr bwMode="auto">
          <a:xfrm>
            <a:off x="6035382" y="1362075"/>
            <a:ext cx="2920661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P20 T1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37891" name="文本框 1"/>
          <p:cNvSpPr txBox="1">
            <a:spLocks noChangeArrowheads="1"/>
          </p:cNvSpPr>
          <p:nvPr/>
        </p:nvSpPr>
        <p:spPr bwMode="auto">
          <a:xfrm>
            <a:off x="661513" y="929878"/>
            <a:ext cx="7427974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作业本上的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个小星星可以换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面小红旗。淘气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的作业本上已经有了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个小星星。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57280" y="2805113"/>
            <a:ext cx="6402753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解：设15个小星星可以换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x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面小红旗，则：</a:t>
            </a: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1655001" y="3464719"/>
            <a:ext cx="2212770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∶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2＝15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∶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x</a:t>
            </a:r>
            <a:endParaRPr lang="zh-CN" altLang="en-US" sz="2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986977" y="3970735"/>
            <a:ext cx="1305937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</a:t>
            </a:r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x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30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867771" y="4293394"/>
            <a:ext cx="508705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: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15个小星星可以换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面小红旗。</a:t>
            </a:r>
            <a:endParaRPr lang="en-US" altLang="zh-CN" sz="2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7896" name="文本框 1"/>
          <p:cNvSpPr txBox="1">
            <a:spLocks noChangeArrowheads="1"/>
          </p:cNvSpPr>
          <p:nvPr/>
        </p:nvSpPr>
        <p:spPr bwMode="auto">
          <a:xfrm>
            <a:off x="521155" y="2157413"/>
            <a:ext cx="8100471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个小星星可以换多少面小红旗？写出你的想法。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135878" y="4431507"/>
            <a:ext cx="884864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x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920" y="442416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55491" y="1714501"/>
            <a:ext cx="8329925" cy="20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1.能够根据题意及比例的意义列出比例，并会根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据比例的基本性质解比例。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2.掌握解比例时把比例改写成方程的方法。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1"/>
          <p:cNvSpPr txBox="1">
            <a:spLocks noChangeArrowheads="1"/>
          </p:cNvSpPr>
          <p:nvPr/>
        </p:nvSpPr>
        <p:spPr bwMode="auto">
          <a:xfrm>
            <a:off x="500406" y="1056085"/>
            <a:ext cx="8143188" cy="114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）假设</a:t>
            </a:r>
            <a:r>
              <a:rPr lang="en-US" altLang="zh-CN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个小星星可以换  面小红旗，你能列比</a:t>
            </a:r>
          </a:p>
          <a:p>
            <a:pPr>
              <a:lnSpc>
                <a:spcPct val="130000"/>
              </a:lnSpc>
            </a:pPr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例并解决问题吗？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919038" y="2399110"/>
            <a:ext cx="7648885" cy="2263378"/>
            <a:chOff x="1882" y="5038"/>
            <a:chExt cx="15669" cy="4753"/>
          </a:xfrm>
        </p:grpSpPr>
        <p:grpSp>
          <p:nvGrpSpPr>
            <p:cNvPr id="38915" name="组合 2"/>
            <p:cNvGrpSpPr/>
            <p:nvPr/>
          </p:nvGrpSpPr>
          <p:grpSpPr bwMode="auto">
            <a:xfrm>
              <a:off x="1882" y="5038"/>
              <a:ext cx="12021" cy="2700"/>
              <a:chOff x="2335" y="5513"/>
              <a:chExt cx="12021" cy="2700"/>
            </a:xfrm>
          </p:grpSpPr>
          <p:sp>
            <p:nvSpPr>
              <p:cNvPr id="38916" name="TextBox 8"/>
              <p:cNvSpPr txBox="1">
                <a:spLocks noChangeArrowheads="1"/>
              </p:cNvSpPr>
              <p:nvPr/>
            </p:nvSpPr>
            <p:spPr bwMode="auto">
              <a:xfrm>
                <a:off x="2921" y="5910"/>
                <a:ext cx="10807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  <a:sym typeface="Times New Roman" panose="02020603050405020304" pitchFamily="18" charset="0"/>
                  </a:rPr>
                  <a:t>在老师的带领下算一算吧，看谁算得最准确。一定要有耐心哦！</a:t>
                </a:r>
              </a:p>
            </p:txBody>
          </p:sp>
          <p:sp>
            <p:nvSpPr>
              <p:cNvPr id="2" name="矩形标注 1"/>
              <p:cNvSpPr/>
              <p:nvPr/>
            </p:nvSpPr>
            <p:spPr>
              <a:xfrm>
                <a:off x="2335" y="5513"/>
                <a:ext cx="12021" cy="2700"/>
              </a:xfrm>
              <a:prstGeom prst="wedgeRectCallout">
                <a:avLst>
                  <a:gd name="adj1" fmla="val 54916"/>
                  <a:gd name="adj2" fmla="val 41521"/>
                </a:avLst>
              </a:prstGeom>
              <a:noFill/>
              <a:ln w="3175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38918" name="图片 20" descr="4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4669" y="6907"/>
              <a:ext cx="2882" cy="2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1"/>
          <p:cNvSpPr txBox="1">
            <a:spLocks noChangeArrowheads="1"/>
          </p:cNvSpPr>
          <p:nvPr/>
        </p:nvSpPr>
        <p:spPr bwMode="auto">
          <a:xfrm>
            <a:off x="652969" y="628650"/>
            <a:ext cx="507972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写出比例，并求出未知数。</a:t>
            </a:r>
          </a:p>
        </p:txBody>
      </p:sp>
      <p:pic>
        <p:nvPicPr>
          <p:cNvPr id="39938" name="图片 1" descr="未标题-2 副本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967" y="1595437"/>
            <a:ext cx="4196085" cy="273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 bwMode="auto">
          <a:xfrm>
            <a:off x="5729769" y="1595437"/>
            <a:ext cx="1858824" cy="1420916"/>
            <a:chOff x="11737" y="3350"/>
            <a:chExt cx="3808" cy="2985"/>
          </a:xfrm>
        </p:grpSpPr>
        <p:grpSp>
          <p:nvGrpSpPr>
            <p:cNvPr id="39940" name="组合 3"/>
            <p:cNvGrpSpPr/>
            <p:nvPr/>
          </p:nvGrpSpPr>
          <p:grpSpPr bwMode="auto">
            <a:xfrm>
              <a:off x="11737" y="3379"/>
              <a:ext cx="1405" cy="2956"/>
              <a:chOff x="15343" y="6823"/>
              <a:chExt cx="1021" cy="2956"/>
            </a:xfrm>
          </p:grpSpPr>
          <p:sp>
            <p:nvSpPr>
              <p:cNvPr id="39941" name="文本框 4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63" cy="1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84</a:t>
                </a:r>
              </a:p>
            </p:txBody>
          </p:sp>
          <p:sp>
            <p:nvSpPr>
              <p:cNvPr id="39942" name="文本框 12"/>
              <p:cNvSpPr txBox="1">
                <a:spLocks noChangeArrowheads="1"/>
              </p:cNvSpPr>
              <p:nvPr/>
            </p:nvSpPr>
            <p:spPr bwMode="auto">
              <a:xfrm>
                <a:off x="15489" y="6823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15343" y="7812"/>
                <a:ext cx="1021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44" name="TextBox 8"/>
            <p:cNvSpPr txBox="1">
              <a:spLocks noChangeArrowheads="1"/>
            </p:cNvSpPr>
            <p:nvPr/>
          </p:nvSpPr>
          <p:spPr bwMode="auto">
            <a:xfrm>
              <a:off x="13147" y="3883"/>
              <a:ext cx="1000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＝</a:t>
              </a:r>
              <a:endPara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9945" name="组合 6"/>
            <p:cNvGrpSpPr/>
            <p:nvPr/>
          </p:nvGrpSpPr>
          <p:grpSpPr bwMode="auto">
            <a:xfrm>
              <a:off x="14140" y="3350"/>
              <a:ext cx="1405" cy="2083"/>
              <a:chOff x="15342" y="6823"/>
              <a:chExt cx="1021" cy="2083"/>
            </a:xfrm>
          </p:grpSpPr>
          <p:sp>
            <p:nvSpPr>
              <p:cNvPr id="39946" name="文本框 7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63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39947" name="文本框 9"/>
              <p:cNvSpPr txBox="1">
                <a:spLocks noChangeArrowheads="1"/>
              </p:cNvSpPr>
              <p:nvPr/>
            </p:nvSpPr>
            <p:spPr bwMode="auto">
              <a:xfrm>
                <a:off x="15489" y="6823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15342" y="7811"/>
                <a:ext cx="1021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906009" y="2622948"/>
            <a:ext cx="168551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＝84</a:t>
            </a:r>
            <a:endParaRPr lang="zh-CN" altLang="en-US" sz="27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126920" y="3334941"/>
            <a:ext cx="146460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＝21</a:t>
            </a:r>
            <a:endParaRPr lang="zh-CN" altLang="en-US" sz="27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9951" name="文本框 7"/>
          <p:cNvSpPr txBox="1">
            <a:spLocks noChangeArrowheads="1"/>
          </p:cNvSpPr>
          <p:nvPr/>
        </p:nvSpPr>
        <p:spPr bwMode="auto">
          <a:xfrm>
            <a:off x="5493479" y="600075"/>
            <a:ext cx="2920661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P20 T2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 bwMode="auto">
          <a:xfrm>
            <a:off x="1153618" y="1435894"/>
            <a:ext cx="2114643" cy="1018443"/>
            <a:chOff x="2364" y="3037"/>
            <a:chExt cx="4330" cy="2140"/>
          </a:xfrm>
        </p:grpSpPr>
        <p:grpSp>
          <p:nvGrpSpPr>
            <p:cNvPr id="40962" name="组合 3"/>
            <p:cNvGrpSpPr/>
            <p:nvPr/>
          </p:nvGrpSpPr>
          <p:grpSpPr bwMode="auto">
            <a:xfrm>
              <a:off x="2364" y="3094"/>
              <a:ext cx="1901" cy="2083"/>
              <a:chOff x="15343" y="6823"/>
              <a:chExt cx="1019" cy="2083"/>
            </a:xfrm>
          </p:grpSpPr>
          <p:sp>
            <p:nvSpPr>
              <p:cNvPr id="40963" name="文本框 4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63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endParaRPr lang="en-US" altLang="zh-CN" sz="27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0964" name="文本框 12"/>
              <p:cNvSpPr txBox="1">
                <a:spLocks noChangeArrowheads="1"/>
              </p:cNvSpPr>
              <p:nvPr/>
            </p:nvSpPr>
            <p:spPr bwMode="auto">
              <a:xfrm>
                <a:off x="15344" y="6823"/>
                <a:ext cx="872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250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15343" y="7812"/>
                <a:ext cx="1019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966" name="TextBox 8"/>
            <p:cNvSpPr txBox="1">
              <a:spLocks noChangeArrowheads="1"/>
            </p:cNvSpPr>
            <p:nvPr/>
          </p:nvSpPr>
          <p:spPr bwMode="auto">
            <a:xfrm>
              <a:off x="4269" y="3598"/>
              <a:ext cx="1000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＝</a:t>
              </a:r>
              <a:endPara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40967" name="组合 6"/>
            <p:cNvGrpSpPr/>
            <p:nvPr/>
          </p:nvGrpSpPr>
          <p:grpSpPr bwMode="auto">
            <a:xfrm>
              <a:off x="5276" y="3037"/>
              <a:ext cx="1418" cy="2111"/>
              <a:chOff x="15344" y="6795"/>
              <a:chExt cx="1030" cy="2111"/>
            </a:xfrm>
          </p:grpSpPr>
          <p:sp>
            <p:nvSpPr>
              <p:cNvPr id="40968" name="文本框 7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63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</a:p>
            </p:txBody>
          </p:sp>
          <p:sp>
            <p:nvSpPr>
              <p:cNvPr id="40969" name="文本框 9"/>
              <p:cNvSpPr txBox="1">
                <a:spLocks noChangeArrowheads="1"/>
              </p:cNvSpPr>
              <p:nvPr/>
            </p:nvSpPr>
            <p:spPr bwMode="auto">
              <a:xfrm>
                <a:off x="15367" y="6795"/>
                <a:ext cx="100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15344" y="7811"/>
                <a:ext cx="1019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409680" y="2430066"/>
            <a:ext cx="200650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＝1000</a:t>
            </a:r>
            <a:endParaRPr lang="en-US" altLang="zh-CN" sz="27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799020" y="3198019"/>
            <a:ext cx="1465823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＝100</a:t>
            </a:r>
            <a:endParaRPr lang="en-US" altLang="zh-CN" sz="27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0973" name="图片 2" descr="未标题-3 副本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8534" y="1056085"/>
            <a:ext cx="4375500" cy="3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1"/>
          <p:cNvSpPr txBox="1">
            <a:spLocks noChangeArrowheads="1"/>
          </p:cNvSpPr>
          <p:nvPr/>
        </p:nvSpPr>
        <p:spPr bwMode="auto">
          <a:xfrm>
            <a:off x="611472" y="473869"/>
            <a:ext cx="202847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、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解方程。 </a:t>
            </a:r>
          </a:p>
        </p:txBody>
      </p:sp>
      <p:sp>
        <p:nvSpPr>
          <p:cNvPr id="41986" name="文本框 7"/>
          <p:cNvSpPr txBox="1">
            <a:spLocks noChangeArrowheads="1"/>
          </p:cNvSpPr>
          <p:nvPr/>
        </p:nvSpPr>
        <p:spPr bwMode="auto">
          <a:xfrm>
            <a:off x="2639946" y="446485"/>
            <a:ext cx="3067121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P20 T3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1987" name="文本框 1"/>
          <p:cNvSpPr txBox="1">
            <a:spLocks noChangeArrowheads="1"/>
          </p:cNvSpPr>
          <p:nvPr/>
        </p:nvSpPr>
        <p:spPr bwMode="auto">
          <a:xfrm>
            <a:off x="866557" y="1232297"/>
            <a:ext cx="2924322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4∶9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700" b="1" i="1"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x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∶3.6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</a:t>
            </a:r>
            <a:endParaRPr lang="en-US" altLang="zh-CN" sz="27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81608" y="2034779"/>
            <a:ext cx="125833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＝1.6</a:t>
            </a:r>
          </a:p>
        </p:txBody>
      </p:sp>
      <p:grpSp>
        <p:nvGrpSpPr>
          <p:cNvPr id="41989" name="组合 15"/>
          <p:cNvGrpSpPr/>
          <p:nvPr/>
        </p:nvGrpSpPr>
        <p:grpSpPr bwMode="auto">
          <a:xfrm>
            <a:off x="5663127" y="1058467"/>
            <a:ext cx="1750933" cy="937968"/>
            <a:chOff x="11599" y="2901"/>
            <a:chExt cx="3587" cy="1970"/>
          </a:xfrm>
        </p:grpSpPr>
        <p:grpSp>
          <p:nvGrpSpPr>
            <p:cNvPr id="41990" name="组合 6"/>
            <p:cNvGrpSpPr/>
            <p:nvPr/>
          </p:nvGrpSpPr>
          <p:grpSpPr bwMode="auto">
            <a:xfrm>
              <a:off x="13793" y="2901"/>
              <a:ext cx="1393" cy="1970"/>
              <a:chOff x="15416" y="6936"/>
              <a:chExt cx="1021" cy="1970"/>
            </a:xfrm>
          </p:grpSpPr>
          <p:sp>
            <p:nvSpPr>
              <p:cNvPr id="41991" name="文本框 11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874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27</a:t>
                </a:r>
              </a:p>
            </p:txBody>
          </p:sp>
          <p:sp>
            <p:nvSpPr>
              <p:cNvPr id="41992" name="文本框 5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874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18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5416" y="7839"/>
                <a:ext cx="1021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994" name="组合 10"/>
            <p:cNvGrpSpPr/>
            <p:nvPr/>
          </p:nvGrpSpPr>
          <p:grpSpPr bwMode="auto">
            <a:xfrm>
              <a:off x="11599" y="2901"/>
              <a:ext cx="1020" cy="1970"/>
              <a:chOff x="15343" y="6936"/>
              <a:chExt cx="1020" cy="1970"/>
            </a:xfrm>
          </p:grpSpPr>
          <p:sp>
            <p:nvSpPr>
              <p:cNvPr id="41995" name="文本框 7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5343" y="7811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997" name="文本框 13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</a:p>
            </p:txBody>
          </p:sp>
        </p:grpSp>
        <p:sp>
          <p:nvSpPr>
            <p:cNvPr id="41998" name="文本框 1"/>
            <p:cNvSpPr txBox="1">
              <a:spLocks noChangeArrowheads="1"/>
            </p:cNvSpPr>
            <p:nvPr/>
          </p:nvSpPr>
          <p:spPr bwMode="auto">
            <a:xfrm>
              <a:off x="12542" y="3181"/>
              <a:ext cx="1258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z="2700" b="1">
                  <a:latin typeface="楷体" panose="02010609060101010101" pitchFamily="49" charset="-122"/>
                  <a:ea typeface="楷体" panose="02010609060101010101" pitchFamily="49" charset="-122"/>
                  <a:sym typeface="Times New Roman" panose="02020603050405020304" pitchFamily="18" charset="0"/>
                </a:rPr>
                <a:t>＝</a:t>
              </a:r>
              <a:endPara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089084" y="2034779"/>
            <a:ext cx="92636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＝6</a:t>
            </a:r>
          </a:p>
        </p:txBody>
      </p:sp>
      <p:grpSp>
        <p:nvGrpSpPr>
          <p:cNvPr id="42000" name="组合 34"/>
          <p:cNvGrpSpPr/>
          <p:nvPr/>
        </p:nvGrpSpPr>
        <p:grpSpPr bwMode="auto">
          <a:xfrm>
            <a:off x="866556" y="2819399"/>
            <a:ext cx="3134249" cy="991797"/>
            <a:chOff x="1775" y="6373"/>
            <a:chExt cx="6420" cy="2082"/>
          </a:xfrm>
        </p:grpSpPr>
        <p:grpSp>
          <p:nvGrpSpPr>
            <p:cNvPr id="42001" name="组合 17"/>
            <p:cNvGrpSpPr/>
            <p:nvPr/>
          </p:nvGrpSpPr>
          <p:grpSpPr bwMode="auto">
            <a:xfrm>
              <a:off x="1775" y="6373"/>
              <a:ext cx="2880" cy="1997"/>
              <a:chOff x="8060" y="3558"/>
              <a:chExt cx="2880" cy="1997"/>
            </a:xfrm>
          </p:grpSpPr>
          <p:grpSp>
            <p:nvGrpSpPr>
              <p:cNvPr id="42002" name="组合 18"/>
              <p:cNvGrpSpPr/>
              <p:nvPr/>
            </p:nvGrpSpPr>
            <p:grpSpPr bwMode="auto">
              <a:xfrm>
                <a:off x="8060" y="3586"/>
                <a:ext cx="1020" cy="1969"/>
                <a:chOff x="15343" y="6936"/>
                <a:chExt cx="1020" cy="1969"/>
              </a:xfrm>
            </p:grpSpPr>
            <p:sp>
              <p:nvSpPr>
                <p:cNvPr id="42003" name="文本框 19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15343" y="7810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005" name="文本框 21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</a:t>
                  </a:r>
                </a:p>
              </p:txBody>
            </p:sp>
          </p:grpSp>
          <p:grpSp>
            <p:nvGrpSpPr>
              <p:cNvPr id="42006" name="组合 22"/>
              <p:cNvGrpSpPr/>
              <p:nvPr/>
            </p:nvGrpSpPr>
            <p:grpSpPr bwMode="auto">
              <a:xfrm>
                <a:off x="9920" y="3558"/>
                <a:ext cx="1020" cy="1969"/>
                <a:chOff x="15344" y="6936"/>
                <a:chExt cx="1020" cy="1969"/>
              </a:xfrm>
            </p:grpSpPr>
            <p:sp>
              <p:nvSpPr>
                <p:cNvPr id="42007" name="文本框 23"/>
                <p:cNvSpPr txBox="1">
                  <a:spLocks noChangeArrowheads="1"/>
                </p:cNvSpPr>
                <p:nvPr/>
              </p:nvSpPr>
              <p:spPr bwMode="auto">
                <a:xfrm>
                  <a:off x="15489" y="6936"/>
                  <a:ext cx="727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>
                  <a:off x="15344" y="7811"/>
                  <a:ext cx="1020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009" name="文本框 25"/>
                <p:cNvSpPr txBox="1">
                  <a:spLocks noChangeArrowheads="1"/>
                </p:cNvSpPr>
                <p:nvPr/>
              </p:nvSpPr>
              <p:spPr bwMode="auto">
                <a:xfrm>
                  <a:off x="15489" y="7839"/>
                  <a:ext cx="728" cy="1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700" b="1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</a:p>
              </p:txBody>
            </p:sp>
          </p:grpSp>
          <p:sp>
            <p:nvSpPr>
              <p:cNvPr id="42010" name="Text Box 14"/>
              <p:cNvSpPr txBox="1">
                <a:spLocks noChangeArrowheads="1"/>
              </p:cNvSpPr>
              <p:nvPr/>
            </p:nvSpPr>
            <p:spPr bwMode="auto">
              <a:xfrm>
                <a:off x="8972" y="3893"/>
                <a:ext cx="1012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∶</a:t>
                </a:r>
                <a:endPara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2011" name="Text Box 14"/>
            <p:cNvSpPr txBox="1">
              <a:spLocks noChangeArrowheads="1"/>
            </p:cNvSpPr>
            <p:nvPr/>
          </p:nvSpPr>
          <p:spPr bwMode="auto">
            <a:xfrm>
              <a:off x="4875" y="6927"/>
              <a:ext cx="2586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7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x</a:t>
              </a:r>
              <a:r>
                <a:rPr lang="en-US" altLang="zh-CN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∶</a:t>
              </a:r>
            </a:p>
          </p:txBody>
        </p:sp>
        <p:grpSp>
          <p:nvGrpSpPr>
            <p:cNvPr id="42012" name="组合 28"/>
            <p:cNvGrpSpPr/>
            <p:nvPr/>
          </p:nvGrpSpPr>
          <p:grpSpPr bwMode="auto">
            <a:xfrm>
              <a:off x="6803" y="6486"/>
              <a:ext cx="1392" cy="1969"/>
              <a:chOff x="15416" y="6936"/>
              <a:chExt cx="1020" cy="1969"/>
            </a:xfrm>
          </p:grpSpPr>
          <p:sp>
            <p:nvSpPr>
              <p:cNvPr id="42013" name="文本框 29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874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</a:p>
            </p:txBody>
          </p:sp>
          <p:sp>
            <p:nvSpPr>
              <p:cNvPr id="42014" name="文本框 30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874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15416" y="7838"/>
                <a:ext cx="102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组合 39"/>
          <p:cNvGrpSpPr/>
          <p:nvPr/>
        </p:nvGrpSpPr>
        <p:grpSpPr bwMode="auto">
          <a:xfrm>
            <a:off x="2161510" y="3726654"/>
            <a:ext cx="1480956" cy="937968"/>
            <a:chOff x="4428" y="7824"/>
            <a:chExt cx="3033" cy="1970"/>
          </a:xfrm>
        </p:grpSpPr>
        <p:sp>
          <p:nvSpPr>
            <p:cNvPr id="42017" name="TextBox 8"/>
            <p:cNvSpPr txBox="1">
              <a:spLocks noChangeArrowheads="1"/>
            </p:cNvSpPr>
            <p:nvPr/>
          </p:nvSpPr>
          <p:spPr bwMode="auto">
            <a:xfrm>
              <a:off x="4428" y="8276"/>
              <a:ext cx="1468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700" b="1" i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x</a:t>
              </a:r>
              <a:r>
                <a:rPr lang="zh-CN" altLang="zh-CN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</a:p>
          </p:txBody>
        </p:sp>
        <p:grpSp>
          <p:nvGrpSpPr>
            <p:cNvPr id="42018" name="组合 35"/>
            <p:cNvGrpSpPr/>
            <p:nvPr/>
          </p:nvGrpSpPr>
          <p:grpSpPr bwMode="auto">
            <a:xfrm>
              <a:off x="5896" y="7824"/>
              <a:ext cx="1565" cy="1970"/>
              <a:chOff x="15343" y="6936"/>
              <a:chExt cx="1020" cy="1970"/>
            </a:xfrm>
          </p:grpSpPr>
          <p:sp>
            <p:nvSpPr>
              <p:cNvPr id="42019" name="文本框 36"/>
              <p:cNvSpPr txBox="1">
                <a:spLocks noChangeArrowheads="1"/>
              </p:cNvSpPr>
              <p:nvPr/>
            </p:nvSpPr>
            <p:spPr bwMode="auto">
              <a:xfrm>
                <a:off x="15489" y="7839"/>
                <a:ext cx="728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18</a:t>
                </a:r>
              </a:p>
            </p:txBody>
          </p:sp>
          <p:sp>
            <p:nvSpPr>
              <p:cNvPr id="42020" name="文本框 37"/>
              <p:cNvSpPr txBox="1">
                <a:spLocks noChangeArrowheads="1"/>
              </p:cNvSpPr>
              <p:nvPr/>
            </p:nvSpPr>
            <p:spPr bwMode="auto">
              <a:xfrm>
                <a:off x="15489" y="6936"/>
                <a:ext cx="727" cy="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700" b="1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15343" y="7811"/>
                <a:ext cx="102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1"/>
          <p:cNvSpPr txBox="1">
            <a:spLocks noChangeArrowheads="1"/>
          </p:cNvSpPr>
          <p:nvPr/>
        </p:nvSpPr>
        <p:spPr bwMode="auto">
          <a:xfrm>
            <a:off x="850690" y="787003"/>
            <a:ext cx="7307144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、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淘气和笑笑收集的邮票张数的比是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3:5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。淘气</a:t>
            </a:r>
          </a:p>
          <a:p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   收集了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张邮票，笑笑收集的邮票有多少张？</a:t>
            </a:r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29700" name="TextBox 22"/>
          <p:cNvSpPr txBox="1">
            <a:spLocks noChangeArrowheads="1"/>
          </p:cNvSpPr>
          <p:nvPr/>
        </p:nvSpPr>
        <p:spPr bwMode="auto">
          <a:xfrm>
            <a:off x="1818548" y="1787129"/>
            <a:ext cx="486247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解：设笑笑收集的邮票有</a:t>
            </a:r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张。</a:t>
            </a:r>
          </a:p>
        </p:txBody>
      </p:sp>
      <p:sp>
        <p:nvSpPr>
          <p:cNvPr id="2" name="TextBox 22"/>
          <p:cNvSpPr txBox="1">
            <a:spLocks noChangeArrowheads="1"/>
          </p:cNvSpPr>
          <p:nvPr/>
        </p:nvSpPr>
        <p:spPr bwMode="auto">
          <a:xfrm>
            <a:off x="3122044" y="2422923"/>
            <a:ext cx="225548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36∶</a:t>
            </a:r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∶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3663947" y="2928938"/>
            <a:ext cx="193327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36×5</a:t>
            </a:r>
          </a:p>
        </p:txBody>
      </p:sp>
      <p:sp>
        <p:nvSpPr>
          <p:cNvPr id="4" name="TextBox 22"/>
          <p:cNvSpPr txBox="1">
            <a:spLocks noChangeArrowheads="1"/>
          </p:cNvSpPr>
          <p:nvPr/>
        </p:nvSpPr>
        <p:spPr bwMode="auto">
          <a:xfrm>
            <a:off x="3862889" y="3412332"/>
            <a:ext cx="117168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60</a:t>
            </a: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1818548" y="4004073"/>
            <a:ext cx="486247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答：笑笑收集的邮票有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张。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3015" name="文本框 7"/>
          <p:cNvSpPr txBox="1">
            <a:spLocks noChangeArrowheads="1"/>
          </p:cNvSpPr>
          <p:nvPr/>
        </p:nvSpPr>
        <p:spPr bwMode="auto">
          <a:xfrm>
            <a:off x="5790061" y="2389585"/>
            <a:ext cx="3067122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P20 T4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1"/>
          <p:cNvSpPr txBox="1">
            <a:spLocks noChangeArrowheads="1"/>
          </p:cNvSpPr>
          <p:nvPr/>
        </p:nvSpPr>
        <p:spPr bwMode="auto">
          <a:xfrm>
            <a:off x="901952" y="700088"/>
            <a:ext cx="7340098" cy="14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一块长方形的街头广告牌，长是5.4 m，长</a:t>
            </a:r>
          </a:p>
          <a:p>
            <a:pPr>
              <a:lnSpc>
                <a:spcPct val="11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与宽的比是9∶7。这块广告牌的面积是多</a:t>
            </a:r>
          </a:p>
          <a:p>
            <a:pPr>
              <a:lnSpc>
                <a:spcPct val="11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少平方米？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984536" y="2621757"/>
            <a:ext cx="517370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5.4÷9×7×5.4＝22.68（m</a:t>
            </a:r>
            <a:r>
              <a:rPr lang="zh-CN" altLang="en-US" sz="2700" b="1" baseline="30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487793" y="3588544"/>
            <a:ext cx="6168416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这块广告牌的面积是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22.68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4" descr="图片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矩形 48"/>
          <p:cNvSpPr>
            <a:spLocks noChangeArrowheads="1"/>
          </p:cNvSpPr>
          <p:nvPr/>
        </p:nvSpPr>
        <p:spPr bwMode="auto">
          <a:xfrm>
            <a:off x="866556" y="1377554"/>
            <a:ext cx="7762392" cy="156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在实际问题中，当已知两个量的比或两个量的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比不变时，可以设要求的一个量为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，然后根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据比例的意义列出比例，再求出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的值。</a:t>
            </a:r>
          </a:p>
        </p:txBody>
      </p:sp>
      <p:sp>
        <p:nvSpPr>
          <p:cNvPr id="4" name="矩形 48"/>
          <p:cNvSpPr>
            <a:spLocks noChangeArrowheads="1"/>
          </p:cNvSpPr>
          <p:nvPr/>
        </p:nvSpPr>
        <p:spPr bwMode="auto">
          <a:xfrm>
            <a:off x="866557" y="3480197"/>
            <a:ext cx="5461746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求比例中的未知项叫作解比例。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33618" y="775235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4" descr="图片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1160698" y="1681162"/>
            <a:ext cx="73291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、解比例的方法：根据比例的基本性质解比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例，先把比例转化成外项相乘与内项相乘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相等的形式（即方程），再根据等式的性</a:t>
            </a:r>
          </a:p>
          <a:p>
            <a:pPr>
              <a:lnSpc>
                <a:spcPct val="120000"/>
              </a:lnSpc>
            </a:pP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质解方程，求出未知项的值。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6" name="组合 6"/>
          <p:cNvGrpSpPr/>
          <p:nvPr/>
        </p:nvGrpSpPr>
        <p:grpSpPr bwMode="auto">
          <a:xfrm>
            <a:off x="1049632" y="1352550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70868" y="2075260"/>
            <a:ext cx="5306742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70868" y="2999185"/>
            <a:ext cx="679209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574857" y="1429941"/>
            <a:ext cx="8268900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）在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36∶12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6∶2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中，（     ）×（     ）＝</a:t>
            </a:r>
          </a:p>
          <a:p>
            <a:pPr>
              <a:lnSpc>
                <a:spcPct val="12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（    ）×（    ）</a:t>
            </a:r>
          </a:p>
        </p:txBody>
      </p:sp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784784" y="885825"/>
            <a:ext cx="140235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解方程</a:t>
            </a:r>
          </a:p>
        </p:txBody>
      </p:sp>
      <p:pic>
        <p:nvPicPr>
          <p:cNvPr id="7171" name="图片 3" descr="图片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672497" y="2667000"/>
            <a:ext cx="574612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5x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的解是（      ）</a:t>
            </a:r>
          </a:p>
        </p:txBody>
      </p:sp>
      <p:sp>
        <p:nvSpPr>
          <p:cNvPr id="9" name="文本框 29"/>
          <p:cNvSpPr txBox="1">
            <a:spLocks noChangeArrowheads="1"/>
          </p:cNvSpPr>
          <p:nvPr/>
        </p:nvSpPr>
        <p:spPr bwMode="auto">
          <a:xfrm>
            <a:off x="5176149" y="1493044"/>
            <a:ext cx="61147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</a:p>
        </p:txBody>
      </p:sp>
      <p:sp>
        <p:nvSpPr>
          <p:cNvPr id="7" name="文本框 29"/>
          <p:cNvSpPr txBox="1">
            <a:spLocks noChangeArrowheads="1"/>
          </p:cNvSpPr>
          <p:nvPr/>
        </p:nvSpPr>
        <p:spPr bwMode="auto">
          <a:xfrm>
            <a:off x="7133834" y="1493044"/>
            <a:ext cx="61147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8" name="文本框 29"/>
          <p:cNvSpPr txBox="1">
            <a:spLocks noChangeArrowheads="1"/>
          </p:cNvSpPr>
          <p:nvPr/>
        </p:nvSpPr>
        <p:spPr bwMode="auto">
          <a:xfrm>
            <a:off x="1770949" y="1976438"/>
            <a:ext cx="61147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</a:p>
        </p:txBody>
      </p:sp>
      <p:sp>
        <p:nvSpPr>
          <p:cNvPr id="10" name="文本框 29"/>
          <p:cNvSpPr txBox="1">
            <a:spLocks noChangeArrowheads="1"/>
          </p:cNvSpPr>
          <p:nvPr/>
        </p:nvSpPr>
        <p:spPr bwMode="auto">
          <a:xfrm>
            <a:off x="3523590" y="2030016"/>
            <a:ext cx="611471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11" name="文本框 29"/>
          <p:cNvSpPr txBox="1">
            <a:spLocks noChangeArrowheads="1"/>
          </p:cNvSpPr>
          <p:nvPr/>
        </p:nvSpPr>
        <p:spPr bwMode="auto">
          <a:xfrm>
            <a:off x="5021145" y="2667000"/>
            <a:ext cx="61147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</a:p>
        </p:txBody>
      </p:sp>
      <p:grpSp>
        <p:nvGrpSpPr>
          <p:cNvPr id="33" name="组合 32"/>
          <p:cNvGrpSpPr/>
          <p:nvPr/>
        </p:nvGrpSpPr>
        <p:grpSpPr bwMode="auto">
          <a:xfrm>
            <a:off x="1088688" y="3452813"/>
            <a:ext cx="7038635" cy="1385663"/>
            <a:chOff x="285" y="7319"/>
            <a:chExt cx="14420" cy="2908"/>
          </a:xfrm>
        </p:grpSpPr>
        <p:grpSp>
          <p:nvGrpSpPr>
            <p:cNvPr id="7179" name="组合 28"/>
            <p:cNvGrpSpPr/>
            <p:nvPr/>
          </p:nvGrpSpPr>
          <p:grpSpPr bwMode="auto">
            <a:xfrm>
              <a:off x="285" y="7319"/>
              <a:ext cx="10897" cy="2908"/>
              <a:chOff x="285" y="7319"/>
              <a:chExt cx="10897" cy="2908"/>
            </a:xfrm>
          </p:grpSpPr>
          <p:sp>
            <p:nvSpPr>
              <p:cNvPr id="7180" name="文本框 24"/>
              <p:cNvSpPr txBox="1">
                <a:spLocks noChangeArrowheads="1"/>
              </p:cNvSpPr>
              <p:nvPr/>
            </p:nvSpPr>
            <p:spPr bwMode="auto">
              <a:xfrm>
                <a:off x="435" y="7417"/>
                <a:ext cx="10747" cy="2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上节课我们学习了比例的基本性质，这节课我们学习比例的性质解方程。</a:t>
                </a:r>
              </a:p>
            </p:txBody>
          </p:sp>
          <p:sp>
            <p:nvSpPr>
              <p:cNvPr id="28" name="矩形标注 27"/>
              <p:cNvSpPr/>
              <p:nvPr/>
            </p:nvSpPr>
            <p:spPr>
              <a:xfrm>
                <a:off x="285" y="7319"/>
                <a:ext cx="10894" cy="2856"/>
              </a:xfrm>
              <a:prstGeom prst="wedgeRectCallout">
                <a:avLst>
                  <a:gd name="adj1" fmla="val 60367"/>
                  <a:gd name="adj2" fmla="val -18342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7182" name="图片 31" descr="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481" y="7567"/>
              <a:ext cx="2224" cy="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504068" y="797719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r>
              <a:rPr lang="en-US" altLang="zh-CN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2162729" y="797719"/>
            <a:ext cx="5926757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根据比例的意义写出比例并求出未知数</a:t>
            </a:r>
          </a:p>
        </p:txBody>
      </p:sp>
      <p:grpSp>
        <p:nvGrpSpPr>
          <p:cNvPr id="9221" name="组合 2"/>
          <p:cNvGrpSpPr/>
          <p:nvPr/>
        </p:nvGrpSpPr>
        <p:grpSpPr bwMode="auto">
          <a:xfrm>
            <a:off x="402766" y="1584723"/>
            <a:ext cx="8379966" cy="507659"/>
            <a:chOff x="757" y="2987"/>
            <a:chExt cx="17165" cy="1067"/>
          </a:xfrm>
        </p:grpSpPr>
        <p:sp>
          <p:nvSpPr>
            <p:cNvPr id="9222" name="矩形 48"/>
            <p:cNvSpPr>
              <a:spLocks noChangeArrowheads="1"/>
            </p:cNvSpPr>
            <p:nvPr/>
          </p:nvSpPr>
          <p:spPr bwMode="auto">
            <a:xfrm>
              <a:off x="1550" y="2987"/>
              <a:ext cx="16372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14个玩具汽车可以换多少本小人书？写出你的想法。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757" y="3102"/>
              <a:ext cx="680" cy="67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pic>
        <p:nvPicPr>
          <p:cNvPr id="9224" name="图片 29" descr="1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9123" y="2668191"/>
            <a:ext cx="326240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 descr="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8459" y="2928937"/>
            <a:ext cx="1691616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8" name="图片 31" descr="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05928" y="2668191"/>
            <a:ext cx="228355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 bwMode="auto">
          <a:xfrm>
            <a:off x="1003253" y="639366"/>
            <a:ext cx="7468251" cy="1549003"/>
            <a:chOff x="2361" y="6848"/>
            <a:chExt cx="15298" cy="3251"/>
          </a:xfrm>
        </p:grpSpPr>
        <p:grpSp>
          <p:nvGrpSpPr>
            <p:cNvPr id="11266" name="组合 5"/>
            <p:cNvGrpSpPr/>
            <p:nvPr/>
          </p:nvGrpSpPr>
          <p:grpSpPr bwMode="auto">
            <a:xfrm>
              <a:off x="2361" y="7270"/>
              <a:ext cx="11270" cy="2496"/>
              <a:chOff x="5806" y="1205"/>
              <a:chExt cx="11269" cy="2496"/>
            </a:xfrm>
          </p:grpSpPr>
          <p:sp>
            <p:nvSpPr>
              <p:cNvPr id="11267" name="矩形 48"/>
              <p:cNvSpPr>
                <a:spLocks noChangeArrowheads="1"/>
              </p:cNvSpPr>
              <p:nvPr/>
            </p:nvSpPr>
            <p:spPr bwMode="auto">
              <a:xfrm>
                <a:off x="6149" y="1498"/>
                <a:ext cx="10584" cy="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聪明的你理解题目中的意思吗？说出来和老师同学们分享一下吧！</a:t>
                </a:r>
              </a:p>
            </p:txBody>
          </p:sp>
          <p:sp>
            <p:nvSpPr>
              <p:cNvPr id="14" name="圆角矩形标注 13"/>
              <p:cNvSpPr/>
              <p:nvPr/>
            </p:nvSpPr>
            <p:spPr>
              <a:xfrm>
                <a:off x="5806" y="1205"/>
                <a:ext cx="11269" cy="2496"/>
              </a:xfrm>
              <a:prstGeom prst="wedgeRoundRectCallout">
                <a:avLst>
                  <a:gd name="adj1" fmla="val 54591"/>
                  <a:gd name="adj2" fmla="val -6957"/>
                  <a:gd name="adj3" fmla="val 16667"/>
                </a:avLst>
              </a:prstGeom>
              <a:noFill/>
              <a:ln w="3175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1269" name="图片 20" descr="4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4408" y="6848"/>
              <a:ext cx="3251" cy="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1004474" y="2562225"/>
            <a:ext cx="6953199" cy="1619250"/>
            <a:chOff x="2987" y="5403"/>
            <a:chExt cx="14242" cy="3399"/>
          </a:xfrm>
        </p:grpSpPr>
        <p:grpSp>
          <p:nvGrpSpPr>
            <p:cNvPr id="11271" name="组合 4"/>
            <p:cNvGrpSpPr/>
            <p:nvPr/>
          </p:nvGrpSpPr>
          <p:grpSpPr bwMode="auto">
            <a:xfrm>
              <a:off x="6322" y="5403"/>
              <a:ext cx="10907" cy="3399"/>
              <a:chOff x="6322" y="5403"/>
              <a:chExt cx="10907" cy="3399"/>
            </a:xfrm>
          </p:grpSpPr>
          <p:sp>
            <p:nvSpPr>
              <p:cNvPr id="11272" name="文本框 2"/>
              <p:cNvSpPr txBox="1">
                <a:spLocks noChangeArrowheads="1"/>
              </p:cNvSpPr>
              <p:nvPr/>
            </p:nvSpPr>
            <p:spPr bwMode="auto">
              <a:xfrm>
                <a:off x="6542" y="5723"/>
                <a:ext cx="10468" cy="2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我知道，题中已知4个玩具汽车换10本小人书，求14个玩具汽车可以换多少本小人书。</a:t>
                </a:r>
              </a:p>
            </p:txBody>
          </p:sp>
          <p:sp>
            <p:nvSpPr>
              <p:cNvPr id="4" name="矩形标注 3"/>
              <p:cNvSpPr/>
              <p:nvPr/>
            </p:nvSpPr>
            <p:spPr>
              <a:xfrm>
                <a:off x="6322" y="5403"/>
                <a:ext cx="10907" cy="3399"/>
              </a:xfrm>
              <a:prstGeom prst="wedgeRectCallout">
                <a:avLst>
                  <a:gd name="adj1" fmla="val -57268"/>
                  <a:gd name="adj2" fmla="val -5018"/>
                </a:avLst>
              </a:prstGeom>
              <a:noFill/>
              <a:ln w="38100">
                <a:solidFill>
                  <a:srgbClr val="F5B8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1274" name="图片 5" descr="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" y="5980"/>
              <a:ext cx="1796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1"/>
          <p:cNvGrpSpPr/>
          <p:nvPr/>
        </p:nvGrpSpPr>
        <p:grpSpPr bwMode="auto">
          <a:xfrm>
            <a:off x="1409680" y="227410"/>
            <a:ext cx="6324641" cy="1413272"/>
            <a:chOff x="4395" y="1404"/>
            <a:chExt cx="12954" cy="2967"/>
          </a:xfrm>
        </p:grpSpPr>
        <p:grpSp>
          <p:nvGrpSpPr>
            <p:cNvPr id="13314" name="组合 10"/>
            <p:cNvGrpSpPr/>
            <p:nvPr/>
          </p:nvGrpSpPr>
          <p:grpSpPr bwMode="auto">
            <a:xfrm>
              <a:off x="4395" y="2099"/>
              <a:ext cx="9514" cy="1732"/>
              <a:chOff x="4349" y="7217"/>
              <a:chExt cx="9514" cy="1732"/>
            </a:xfrm>
          </p:grpSpPr>
          <p:sp>
            <p:nvSpPr>
              <p:cNvPr id="4" name="矩形标注 3"/>
              <p:cNvSpPr/>
              <p:nvPr/>
            </p:nvSpPr>
            <p:spPr>
              <a:xfrm>
                <a:off x="4349" y="7217"/>
                <a:ext cx="9514" cy="1732"/>
              </a:xfrm>
              <a:prstGeom prst="wedgeRectCallout">
                <a:avLst>
                  <a:gd name="adj1" fmla="val 57529"/>
                  <a:gd name="adj2" fmla="val -38834"/>
                </a:avLst>
              </a:prstGeom>
              <a:noFill/>
              <a:ln w="38100">
                <a:solidFill>
                  <a:srgbClr val="94F4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3316" name="文本框 24"/>
              <p:cNvSpPr txBox="1">
                <a:spLocks noChangeArrowheads="1"/>
              </p:cNvSpPr>
              <p:nvPr/>
            </p:nvSpPr>
            <p:spPr bwMode="auto">
              <a:xfrm>
                <a:off x="4586" y="7498"/>
                <a:ext cx="8984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我们试着解答这个题目吧！</a:t>
                </a:r>
              </a:p>
            </p:txBody>
          </p:sp>
        </p:grpSp>
        <p:pic>
          <p:nvPicPr>
            <p:cNvPr id="13317" name="图片 1" descr="5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5455" y="1404"/>
              <a:ext cx="1894" cy="2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2" name="矩形 48"/>
          <p:cNvSpPr>
            <a:spLocks noChangeArrowheads="1"/>
          </p:cNvSpPr>
          <p:nvPr/>
        </p:nvSpPr>
        <p:spPr bwMode="auto">
          <a:xfrm>
            <a:off x="652969" y="1640682"/>
            <a:ext cx="137062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方法一</a:t>
            </a: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8183" y="2185988"/>
            <a:ext cx="962976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6358" y="2185988"/>
            <a:ext cx="937345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82" y="2176463"/>
            <a:ext cx="945889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3969" y="2166938"/>
            <a:ext cx="986166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730256" y="2387204"/>
            <a:ext cx="1078924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030091" y="2276475"/>
            <a:ext cx="97274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14个</a:t>
            </a:r>
          </a:p>
        </p:txBody>
      </p:sp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8184" y="3040856"/>
            <a:ext cx="94466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6358" y="3040856"/>
            <a:ext cx="94466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6503" y="3040856"/>
            <a:ext cx="94466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0308" y="3019425"/>
            <a:ext cx="989827" cy="58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730256" y="3203972"/>
            <a:ext cx="1078924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48"/>
          <p:cNvSpPr>
            <a:spLocks noChangeArrowheads="1"/>
          </p:cNvSpPr>
          <p:nvPr/>
        </p:nvSpPr>
        <p:spPr bwMode="auto">
          <a:xfrm>
            <a:off x="7030091" y="3019425"/>
            <a:ext cx="90561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35本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2023592" y="3819525"/>
            <a:ext cx="2044341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14÷4＝3.5</a:t>
            </a:r>
            <a:endParaRPr lang="zh-CN" altLang="en-US" sz="2700" b="1" i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4637907" y="3819525"/>
            <a:ext cx="3096414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3.5×10＝35（本）</a:t>
            </a:r>
            <a:endParaRPr lang="zh-CN" altLang="en-US" sz="2700" b="1" i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1497557" y="4445794"/>
            <a:ext cx="650527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答：14个玩具汽车可以换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本小人书。</a:t>
            </a:r>
            <a:endParaRPr lang="en-US" altLang="zh-CN" sz="2700" b="1" i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7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87143" y="910829"/>
            <a:ext cx="776971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4个玩具汽车换10本小人书，也就是把玩具汽车与小人书按4∶10交换。假设14个玩具汽车可以换</a:t>
            </a:r>
            <a:r>
              <a:rPr lang="zh-CN" altLang="en-US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 x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本小人书。</a:t>
            </a:r>
          </a:p>
        </p:txBody>
      </p:sp>
      <p:sp>
        <p:nvSpPr>
          <p:cNvPr id="15362" name="矩形 48"/>
          <p:cNvSpPr>
            <a:spLocks noChangeArrowheads="1"/>
          </p:cNvSpPr>
          <p:nvPr/>
        </p:nvSpPr>
        <p:spPr bwMode="auto">
          <a:xfrm>
            <a:off x="995930" y="426244"/>
            <a:ext cx="1315701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方法二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511385" y="3918348"/>
            <a:ext cx="2686324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4∶10＝14∶</a:t>
            </a:r>
            <a:r>
              <a:rPr lang="zh-CN" altLang="en-US" sz="30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886085" y="2333625"/>
            <a:ext cx="7364508" cy="1368029"/>
            <a:chOff x="1116" y="987"/>
            <a:chExt cx="15084" cy="2873"/>
          </a:xfrm>
        </p:grpSpPr>
        <p:grpSp>
          <p:nvGrpSpPr>
            <p:cNvPr id="15365" name="组合 35"/>
            <p:cNvGrpSpPr/>
            <p:nvPr/>
          </p:nvGrpSpPr>
          <p:grpSpPr bwMode="auto">
            <a:xfrm>
              <a:off x="4596" y="1817"/>
              <a:ext cx="11604" cy="1458"/>
              <a:chOff x="5032" y="4001"/>
              <a:chExt cx="11604" cy="1459"/>
            </a:xfrm>
          </p:grpSpPr>
          <p:sp>
            <p:nvSpPr>
              <p:cNvPr id="38" name="圆角矩形标注 37"/>
              <p:cNvSpPr/>
              <p:nvPr/>
            </p:nvSpPr>
            <p:spPr>
              <a:xfrm>
                <a:off x="5032" y="4001"/>
                <a:ext cx="11604" cy="1459"/>
              </a:xfrm>
              <a:prstGeom prst="wedgeRoundRectCallout">
                <a:avLst>
                  <a:gd name="adj1" fmla="val -55870"/>
                  <a:gd name="adj2" fmla="val -6908"/>
                  <a:gd name="adj3" fmla="val 16667"/>
                </a:avLst>
              </a:prstGeom>
              <a:noFill/>
              <a:ln w="31750">
                <a:solidFill>
                  <a:srgbClr val="E3007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5367" name="矩形 17"/>
              <p:cNvSpPr>
                <a:spLocks noChangeArrowheads="1"/>
              </p:cNvSpPr>
              <p:nvPr/>
            </p:nvSpPr>
            <p:spPr bwMode="auto">
              <a:xfrm>
                <a:off x="5391" y="4245"/>
                <a:ext cx="10768" cy="1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zh-CN" sz="2600" b="1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我们可以根据比例的意义列出比例。</a:t>
                </a:r>
              </a:p>
            </p:txBody>
          </p:sp>
        </p:grpSp>
        <p:pic>
          <p:nvPicPr>
            <p:cNvPr id="15368" name="图片 1" descr="3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6" y="987"/>
              <a:ext cx="2502" cy="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294953" y="1945482"/>
            <a:ext cx="644547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ea typeface="楷体" panose="02010609060101010101" pitchFamily="49" charset="-122"/>
                <a:sym typeface="宋体" panose="02010600030101010101" pitchFamily="2" charset="-122"/>
              </a:rPr>
              <a:t>解：设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14</a:t>
            </a:r>
            <a:r>
              <a:rPr lang="zh-CN" altLang="en-US" sz="2700" b="1">
                <a:solidFill>
                  <a:srgbClr val="FF0000"/>
                </a:solidFill>
                <a:ea typeface="楷体" panose="02010609060101010101" pitchFamily="49" charset="-122"/>
                <a:sym typeface="宋体" panose="02010600030101010101" pitchFamily="2" charset="-122"/>
              </a:rPr>
              <a:t>个玩具汽车可以换</a:t>
            </a:r>
            <a:r>
              <a:rPr lang="zh-CN" altLang="en-US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x</a:t>
            </a:r>
            <a:r>
              <a:rPr lang="zh-CN" altLang="en-US" sz="2700" b="1">
                <a:solidFill>
                  <a:srgbClr val="FF0000"/>
                </a:solidFill>
                <a:ea typeface="楷体" panose="02010609060101010101" pitchFamily="49" charset="-122"/>
                <a:sym typeface="宋体" panose="02010600030101010101" pitchFamily="2" charset="-122"/>
              </a:rPr>
              <a:t>本小人书。</a:t>
            </a:r>
            <a:endParaRPr lang="zh-CN" altLang="en-US" sz="27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112689" y="2428875"/>
            <a:ext cx="245320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4∶10＝14∶</a:t>
            </a:r>
            <a:r>
              <a:rPr lang="zh-CN" altLang="en-US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637506" y="2988469"/>
            <a:ext cx="151464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＝140</a:t>
            </a:r>
            <a:endParaRPr lang="zh-CN" altLang="en-US" sz="2700" b="1" i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858416" y="3525441"/>
            <a:ext cx="1193651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＝35</a:t>
            </a:r>
            <a:endParaRPr lang="zh-CN" altLang="en-US" sz="2700" b="1" i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557361" y="3965972"/>
            <a:ext cx="614034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答：14个玩具汽车可以换35本小人书。</a:t>
            </a:r>
            <a:endParaRPr lang="zh-CN" altLang="en-US" sz="2700" b="1" i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556952" y="521494"/>
            <a:ext cx="4646450" cy="1109663"/>
            <a:chOff x="7569" y="6007"/>
            <a:chExt cx="9520" cy="2332"/>
          </a:xfrm>
        </p:grpSpPr>
        <p:grpSp>
          <p:nvGrpSpPr>
            <p:cNvPr id="17415" name="组合 28"/>
            <p:cNvGrpSpPr/>
            <p:nvPr/>
          </p:nvGrpSpPr>
          <p:grpSpPr bwMode="auto">
            <a:xfrm>
              <a:off x="7569" y="6272"/>
              <a:ext cx="6204" cy="1369"/>
              <a:chOff x="5860" y="6149"/>
              <a:chExt cx="6204" cy="1370"/>
            </a:xfrm>
          </p:grpSpPr>
          <p:sp>
            <p:nvSpPr>
              <p:cNvPr id="17416" name="文本框 24"/>
              <p:cNvSpPr txBox="1">
                <a:spLocks noChangeArrowheads="1"/>
              </p:cNvSpPr>
              <p:nvPr/>
            </p:nvSpPr>
            <p:spPr bwMode="auto">
              <a:xfrm>
                <a:off x="6049" y="6350"/>
                <a:ext cx="5699" cy="1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如何解此方程呢？</a:t>
                </a:r>
              </a:p>
            </p:txBody>
          </p:sp>
          <p:sp>
            <p:nvSpPr>
              <p:cNvPr id="28" name="矩形标注 27"/>
              <p:cNvSpPr/>
              <p:nvPr/>
            </p:nvSpPr>
            <p:spPr>
              <a:xfrm>
                <a:off x="5860" y="6149"/>
                <a:ext cx="6204" cy="1370"/>
              </a:xfrm>
              <a:prstGeom prst="wedgeRectCallout">
                <a:avLst>
                  <a:gd name="adj1" fmla="val 58668"/>
                  <a:gd name="adj2" fmla="val -17021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7418" name="图片 2" descr="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05" y="6007"/>
              <a:ext cx="1484" cy="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4432" y="679848"/>
            <a:ext cx="2076074" cy="56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文本框 2"/>
          <p:cNvSpPr txBox="1">
            <a:spLocks noChangeArrowheads="1"/>
          </p:cNvSpPr>
          <p:nvPr/>
        </p:nvSpPr>
        <p:spPr bwMode="auto">
          <a:xfrm>
            <a:off x="1226605" y="731044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30724" name="矩形 48"/>
          <p:cNvSpPr>
            <a:spLocks noChangeArrowheads="1"/>
          </p:cNvSpPr>
          <p:nvPr/>
        </p:nvSpPr>
        <p:spPr bwMode="auto">
          <a:xfrm>
            <a:off x="917818" y="1874044"/>
            <a:ext cx="7308365" cy="181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在实际问题中，当已知两个量的比或两个量的比不变时，可以设要求的一个量为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，然后根据比例的意义列出比例，再求出</a:t>
            </a:r>
            <a:r>
              <a:rPr lang="zh-CN" altLang="zh-CN" sz="27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的值。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1385</Words>
  <Application>Microsoft Office PowerPoint</Application>
  <PresentationFormat>全屏显示(16:9)</PresentationFormat>
  <Paragraphs>200</Paragraphs>
  <Slides>28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2023-01-16T14:31:07Z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66C7E98388FB4B5EA45DDFA928FC9882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