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69" r:id="rId3"/>
    <p:sldId id="419" r:id="rId4"/>
    <p:sldId id="408" r:id="rId5"/>
    <p:sldId id="420" r:id="rId6"/>
    <p:sldId id="421" r:id="rId7"/>
    <p:sldId id="335" r:id="rId8"/>
    <p:sldId id="422" r:id="rId9"/>
    <p:sldId id="349" r:id="rId10"/>
    <p:sldId id="398" r:id="rId11"/>
    <p:sldId id="409" r:id="rId12"/>
    <p:sldId id="375" r:id="rId13"/>
    <p:sldId id="381" r:id="rId14"/>
    <p:sldId id="360" r:id="rId15"/>
    <p:sldId id="399" r:id="rId16"/>
    <p:sldId id="376" r:id="rId17"/>
    <p:sldId id="400" r:id="rId18"/>
    <p:sldId id="401" r:id="rId19"/>
    <p:sldId id="403" r:id="rId20"/>
    <p:sldId id="411" r:id="rId21"/>
    <p:sldId id="412" r:id="rId22"/>
    <p:sldId id="423" r:id="rId23"/>
    <p:sldId id="383" r:id="rId24"/>
    <p:sldId id="405" r:id="rId25"/>
    <p:sldId id="424" r:id="rId26"/>
    <p:sldId id="387" r:id="rId27"/>
    <p:sldId id="413" r:id="rId28"/>
    <p:sldId id="414" r:id="rId29"/>
    <p:sldId id="407" r:id="rId30"/>
    <p:sldId id="415" r:id="rId31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 autoAdjust="0"/>
  </p:normalViewPr>
  <p:slideViewPr>
    <p:cSldViewPr snapToGrid="0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77" y="747856"/>
            <a:ext cx="9143758" cy="2842778"/>
            <a:chOff x="2660" y="-469"/>
            <a:chExt cx="13286" cy="5514"/>
          </a:xfrm>
        </p:grpSpPr>
        <p:sp>
          <p:nvSpPr>
            <p:cNvPr id="3" name="Rectangle 5"/>
            <p:cNvSpPr/>
            <p:nvPr/>
          </p:nvSpPr>
          <p:spPr>
            <a:xfrm>
              <a:off x="3744" y="3760"/>
              <a:ext cx="11117" cy="128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zh-CN" altLang="en-US" sz="28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28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8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660" y="-469"/>
              <a:ext cx="13286" cy="3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100" b="1" dirty="0">
                  <a:ea typeface="微软雅黑" panose="020B0503020204020204" pitchFamily="34" charset="-122"/>
                </a:rPr>
                <a:t>Unit 8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100" b="1" dirty="0">
                  <a:ea typeface="微软雅黑" panose="020B0503020204020204" pitchFamily="34" charset="-122"/>
                </a:rPr>
                <a:t>Is there a post office near here?</a:t>
              </a:r>
              <a:endParaRPr lang="zh-CN" altLang="en-US" sz="4100" b="1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-67" y="4285904"/>
            <a:ext cx="9143758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886264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)4.The post office is ________ the school ________ the hotel.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between; and  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between; or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behind; in front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between; with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177" y="3043950"/>
            <a:ext cx="7989155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between…and…</a:t>
            </a:r>
            <a:r>
              <a:rPr lang="zh-CN" altLang="en-US" sz="2000" b="1" dirty="0">
                <a:ea typeface="仿宋" panose="02010609060101010101" charset="-122"/>
              </a:rPr>
              <a:t>意为“在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和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之间”。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4840" y="1043897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886265"/>
            <a:ext cx="7670409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 There __________ many people __________ the building and they're planting trees.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A. is; in the front of  		B. are; in front of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C. have; in front of  		D. be; before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6177" y="3043949"/>
            <a:ext cx="7989155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there be </a:t>
            </a:r>
            <a:r>
              <a:rPr lang="zh-CN" altLang="en-US" sz="2000" b="1" dirty="0">
                <a:ea typeface="仿宋" panose="02010609060101010101" charset="-122"/>
              </a:rPr>
              <a:t>结构表示“存在”； </a:t>
            </a:r>
            <a:r>
              <a:rPr lang="en-US" altLang="zh-CN" sz="2000" b="1" dirty="0">
                <a:ea typeface="仿宋" panose="02010609060101010101" charset="-122"/>
              </a:rPr>
              <a:t>have</a:t>
            </a:r>
            <a:r>
              <a:rPr lang="zh-CN" altLang="en-US" sz="2000" b="1" dirty="0">
                <a:ea typeface="仿宋" panose="02010609060101010101" charset="-122"/>
              </a:rPr>
              <a:t>表示“拥有”； </a:t>
            </a:r>
            <a:r>
              <a:rPr lang="en-US" altLang="zh-CN" sz="2000" b="1" dirty="0">
                <a:ea typeface="仿宋" panose="02010609060101010101" charset="-122"/>
              </a:rPr>
              <a:t>in front of </a:t>
            </a:r>
            <a:r>
              <a:rPr lang="zh-CN" altLang="en-US" sz="2000" b="1" dirty="0">
                <a:ea typeface="仿宋" panose="02010609060101010101" charset="-122"/>
              </a:rPr>
              <a:t>意为“在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的前面”； </a:t>
            </a:r>
            <a:r>
              <a:rPr lang="en-US" altLang="zh-CN" sz="2000" b="1" dirty="0">
                <a:ea typeface="仿宋" panose="02010609060101010101" charset="-122"/>
              </a:rPr>
              <a:t>in the front of </a:t>
            </a:r>
            <a:r>
              <a:rPr lang="zh-CN" altLang="en-US" sz="2000" b="1" dirty="0">
                <a:ea typeface="仿宋" panose="02010609060101010101" charset="-122"/>
              </a:rPr>
              <a:t>意为“在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的前部”。第一空前有</a:t>
            </a:r>
            <a:r>
              <a:rPr lang="en-US" altLang="zh-CN" sz="2000" b="1" dirty="0">
                <a:ea typeface="仿宋" panose="02010609060101010101" charset="-122"/>
              </a:rPr>
              <a:t>There </a:t>
            </a:r>
            <a:r>
              <a:rPr lang="zh-CN" altLang="en-US" sz="2000" b="1" dirty="0">
                <a:ea typeface="仿宋" panose="02010609060101010101" charset="-122"/>
              </a:rPr>
              <a:t>，应是</a:t>
            </a:r>
            <a:r>
              <a:rPr lang="en-US" altLang="zh-CN" sz="2000" b="1" dirty="0">
                <a:ea typeface="仿宋" panose="02010609060101010101" charset="-122"/>
              </a:rPr>
              <a:t>there be</a:t>
            </a:r>
            <a:r>
              <a:rPr lang="zh-CN" altLang="en-US" sz="2000" b="1" dirty="0">
                <a:ea typeface="仿宋" panose="02010609060101010101" charset="-122"/>
              </a:rPr>
              <a:t>句型。故选</a:t>
            </a:r>
            <a:r>
              <a:rPr lang="en-US" altLang="zh-CN" sz="2000" b="1" dirty="0">
                <a:ea typeface="仿宋" panose="02010609060101010101" charset="-122"/>
              </a:rPr>
              <a:t>B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4840" y="1043897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0530" y="1250030"/>
            <a:ext cx="8166295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Ⅱ. </a:t>
            </a:r>
            <a:r>
              <a:rPr lang="zh-CN" altLang="en-US" sz="2300" b="1" dirty="0"/>
              <a:t>句型转换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is a post office on New Street.(</a:t>
            </a:r>
            <a:r>
              <a:rPr lang="zh-CN" altLang="en-US" sz="2300" b="1" dirty="0"/>
              <a:t>改为一般疑问句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a post office on New Street?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2. Are there two shops near here</a:t>
            </a:r>
            <a:r>
              <a:rPr lang="zh-CN" altLang="en-US" sz="2300" b="1" dirty="0"/>
              <a:t>？</a:t>
            </a:r>
            <a:r>
              <a:rPr lang="en-US" altLang="zh-CN" sz="2300" b="1" dirty="0"/>
              <a:t>(</a:t>
            </a:r>
            <a:r>
              <a:rPr lang="zh-CN" altLang="en-US" sz="2300" b="1" dirty="0"/>
              <a:t>作否定回答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</a:t>
            </a:r>
            <a:r>
              <a:rPr lang="zh-CN" altLang="en-US" sz="2300" b="1" dirty="0"/>
              <a:t>， </a:t>
            </a:r>
            <a:r>
              <a:rPr lang="en-US" altLang="zh-CN" sz="2300" b="1" dirty="0"/>
              <a:t>________ ________</a:t>
            </a:r>
            <a:r>
              <a:rPr lang="zh-CN" altLang="en-US" sz="2300" b="1" dirty="0"/>
              <a:t>．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5055" y="2420285"/>
            <a:ext cx="175014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Is                there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2561" y="3456621"/>
            <a:ext cx="330287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No                    there           aren't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4698" y="917917"/>
            <a:ext cx="8166295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Lucy sits on Susan's left and George's right.(</a:t>
            </a:r>
            <a:r>
              <a:rPr lang="zh-CN" altLang="en-US" sz="2300" b="1" dirty="0"/>
              <a:t>改为同义句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Lucy sits________ Susan ________ George.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4. My backpack is behind the chair.(</a:t>
            </a:r>
            <a:r>
              <a:rPr lang="zh-CN" altLang="en-US" sz="2300" b="1" dirty="0"/>
              <a:t>改为同义句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The backpack________ ________ ________ is ________.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library is </a:t>
            </a:r>
            <a:r>
              <a:rPr lang="en-US" altLang="zh-CN" sz="2300" b="1" u="sng" dirty="0"/>
              <a:t>near her house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(</a:t>
            </a:r>
            <a:r>
              <a:rPr lang="zh-CN" altLang="en-US" sz="2300" b="1" dirty="0"/>
              <a:t>对画线部分提问</a:t>
            </a:r>
            <a:r>
              <a:rPr lang="en-US" altLang="zh-CN" sz="23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the library?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2241" y="1572336"/>
            <a:ext cx="9464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between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3755" y="1555688"/>
            <a:ext cx="51119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and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4805" y="2580976"/>
            <a:ext cx="3081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behind            the             chair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4003" y="2592918"/>
            <a:ext cx="62541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mine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8601" y="3618206"/>
            <a:ext cx="1762166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Where             is</a:t>
            </a:r>
            <a:endParaRPr lang="zh-CN" altLang="zh-CN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1005" y="1068927"/>
            <a:ext cx="8228972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Ⅲ. </a:t>
            </a:r>
            <a:r>
              <a:rPr lang="zh-CN" altLang="en-US" sz="2300" b="1" dirty="0"/>
              <a:t>完形填空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Tom __1__ near the sea. Their house is not very big, but it is beautiful. There __2__ big trees and a small garden in front __3__ their house. They plant flowers in the garden. Some are red, some are white __4__ others are blue. Tom and his family love __5__ garden very much.</a:t>
            </a:r>
            <a:endParaRPr lang="zh-CN" altLang="zh-CN" sz="23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0062" y="1222464"/>
            <a:ext cx="8228972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__6__ Tom and his sister go to school __7__ bus. After school, they sometimes help their mom __8__ some shopping at the Shopping Center, and sometimes help their dad in the garden. At weekends, they often take some photos by the sea. __9__ summer, they often go swimming __10__ their parents.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3056" y="1085307"/>
            <a:ext cx="8306448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)1.A.lives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lived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living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 live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)2.A.are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is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was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)3.A.to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for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at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of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)4.A.but 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or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at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and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)5.A.they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them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their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theirs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095" y="1212532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7718" y="228672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418" y="1740090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661" y="3291540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7360" y="2744906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14471" y="1023892"/>
            <a:ext cx="8531637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)6.A.All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Both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Some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Two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)7.A.on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by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take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sit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)8.A.do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doing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does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did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)9.A.In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On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At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)10.A.and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for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of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with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095" y="1212532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7718" y="2204836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418" y="1740090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89" y="3240361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596" y="2724434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440770" y="792560"/>
            <a:ext cx="8228972" cy="3997805"/>
            <a:chOff x="587693" y="1056747"/>
            <a:chExt cx="10971962" cy="5330406"/>
          </a:xfrm>
        </p:grpSpPr>
        <p:sp>
          <p:nvSpPr>
            <p:cNvPr id="4" name="TextBox 3"/>
            <p:cNvSpPr txBox="1"/>
            <p:nvPr/>
          </p:nvSpPr>
          <p:spPr>
            <a:xfrm>
              <a:off x="587693" y="1056747"/>
              <a:ext cx="10971962" cy="1538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300" b="1" dirty="0"/>
                <a:t>Ⅳ.</a:t>
              </a:r>
              <a:r>
                <a:rPr lang="zh-CN" altLang="en-US" sz="2300" b="1" dirty="0"/>
                <a:t>阅读理解</a:t>
              </a:r>
              <a:endParaRPr lang="en-US" altLang="zh-CN" sz="2300" b="1" dirty="0"/>
            </a:p>
            <a:p>
              <a:pPr algn="ctr">
                <a:lnSpc>
                  <a:spcPct val="150000"/>
                </a:lnSpc>
              </a:pPr>
              <a:r>
                <a:rPr lang="en-US" altLang="zh-CN" sz="2300" b="1" dirty="0"/>
                <a:t>A</a:t>
              </a:r>
            </a:p>
          </p:txBody>
        </p:sp>
        <p:pic>
          <p:nvPicPr>
            <p:cNvPr id="5" name="图片 4" descr="I:\2019春\人教七下学练考课件word\BT45.tif"/>
            <p:cNvPicPr/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538484" y="2532091"/>
              <a:ext cx="7588155" cy="385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3056" y="747519"/>
            <a:ext cx="8306448" cy="43165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)1.There is a ________ across from the park.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clothes store</a:t>
            </a:r>
            <a:r>
              <a:rPr lang="zh-CN" altLang="en-US" sz="2300" b="1" dirty="0"/>
              <a:t>　　　</a:t>
            </a:r>
            <a:r>
              <a:rPr lang="en-US" altLang="zh-CN" sz="2300" b="1" dirty="0"/>
              <a:t>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bus stop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pay phone  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post office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)2.Where is the hospital?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It's next to the library. 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It's across from the hotel.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It's on Bridge Street. 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It's between the bank and the restaurant.</a:t>
            </a:r>
            <a:endParaRPr lang="zh-CN" altLang="zh-CN" sz="23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247" y="2430026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946" y="890517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749106"/>
            <a:ext cx="2940917" cy="506436"/>
            <a:chOff x="183" y="1646"/>
            <a:chExt cx="4986" cy="73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73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25"/>
              <a:ext cx="3229" cy="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2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27" y="1320421"/>
            <a:ext cx="8321723" cy="43165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Ⅰ. </a:t>
            </a:r>
            <a:r>
              <a:rPr lang="zh-CN" altLang="en-US" sz="2300" b="1" dirty="0"/>
              <a:t>用适当的介词或连词填空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1. There is a school just across ________ our house.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2. The post office is between the library________ the supermarket.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3. There is a park ________  town.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4. —Is there a bank _____________ here?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—Yes, there is.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5. He walks ________ the bridge and goes away.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3644" y="1965398"/>
            <a:ext cx="62122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from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5223" y="2477766"/>
            <a:ext cx="51119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and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2335" y="2970216"/>
            <a:ext cx="33086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in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96228" y="3503055"/>
            <a:ext cx="1365422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near/around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70287" y="4536873"/>
            <a:ext cx="74986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across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  <p:bldP spid="15" grpId="0"/>
      <p:bldP spid="17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3056" y="1085306"/>
            <a:ext cx="8306448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)3.How can Tom get to the post office from the hotel?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Walk along Bridge Street and turn right at the first crossing.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Walk along Bridge Street and turn right at the second crossing.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Walk along Bridge Street and turn left at the first crossing.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Walk along Bridge Street and turn left at the second crossing.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4474" y="1238535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6593" y="1290013"/>
            <a:ext cx="8306448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)4.Walk along Center Street and turn left on Fifth Avenue. Then walk on and turn right at the first crossing, and then you can see a ________ on your left.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bus stop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park		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school  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hotel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7541" y="1473957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5649" y="1105768"/>
            <a:ext cx="8306448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)5.Which of the following is NOT true?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is a supermarket next to the hotel.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fruit shop is across from the bank.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 restaurant is on Center Street.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You can see a clothes store on Fifth Avenue.</a:t>
            </a:r>
            <a:endParaRPr lang="zh-CN" altLang="zh-CN" sz="23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8014" y="1269242"/>
            <a:ext cx="2958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9119" y="853973"/>
            <a:ext cx="8259678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300" b="1" dirty="0"/>
              <a:t>B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Today is Sunday. My friends are talking happily.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Sue: My dream neighborhood(</a:t>
            </a:r>
            <a:r>
              <a:rPr lang="zh-CN" altLang="en-US" sz="2300" b="1" dirty="0"/>
              <a:t>街区</a:t>
            </a:r>
            <a:r>
              <a:rPr lang="en-US" altLang="zh-CN" sz="2300" b="1" dirty="0"/>
              <a:t>) has a underwater(</a:t>
            </a:r>
            <a:r>
              <a:rPr lang="zh-CN" altLang="en-US" sz="2300" b="1" dirty="0"/>
              <a:t>水下的</a:t>
            </a:r>
            <a:r>
              <a:rPr lang="en-US" altLang="zh-CN" sz="2300" b="1" dirty="0"/>
              <a:t>) library. We can walk to the library through a tunnel(</a:t>
            </a:r>
            <a:r>
              <a:rPr lang="zh-CN" altLang="en-US" sz="2300" b="1" dirty="0"/>
              <a:t>隧道</a:t>
            </a:r>
            <a:r>
              <a:rPr lang="en-US" altLang="zh-CN" sz="2300" b="1" dirty="0"/>
              <a:t>). We can watch all kinds of fish when we are reading in the library.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0298" y="792559"/>
            <a:ext cx="8259678" cy="431656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Leo: My dream neighborhood has a very big garden. I can play games and climb trees with my dad in the garden. In summer, I can sit under a big tree and read my favorite book. In winter, I can make snowmen with my brothers in it. There are different kinds of flowers in the garden, too. </a:t>
            </a:r>
          </a:p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Sam: In my dream neighborhood, there is a great restaurant. In the restaurant, I can taste food from all over the world. And if I want, I can make meals with my mom in the restaurant.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0298" y="1498831"/>
            <a:ext cx="8259678" cy="219290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300" b="1" dirty="0"/>
              <a:t>        David: I like watching movies. In my dream neighborhood, there is a big cinema(</a:t>
            </a:r>
            <a:r>
              <a:rPr lang="zh-CN" altLang="en-US" sz="2300" b="1" dirty="0"/>
              <a:t>电影院</a:t>
            </a:r>
            <a:r>
              <a:rPr lang="en-US" altLang="zh-CN" sz="2300" b="1" dirty="0"/>
              <a:t>). I can watch many old movies in the cinema and the movies are all free. Of course, I can watch many new movies there, too.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4698" y="1088779"/>
            <a:ext cx="8166295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)6.When Sue reads in the library, she wants to ________</a:t>
            </a:r>
            <a:r>
              <a:rPr lang="zh-CN" altLang="en-US" sz="2300" b="1" dirty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watch fish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listen to music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drink some milk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talk with her friends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4686" y="1272165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4698" y="1088779"/>
            <a:ext cx="8166295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)7.What does Leo want to do in the garden?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①play games</a:t>
            </a:r>
            <a:r>
              <a:rPr lang="zh-CN" altLang="en-US" sz="2300" b="1" dirty="0"/>
              <a:t>　②</a:t>
            </a:r>
            <a:r>
              <a:rPr lang="en-US" altLang="zh-CN" sz="2300" b="1" dirty="0"/>
              <a:t>climb trees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③do some reading</a:t>
            </a:r>
            <a:r>
              <a:rPr lang="zh-CN" altLang="en-US" sz="2300" b="1" dirty="0"/>
              <a:t>　④</a:t>
            </a:r>
            <a:r>
              <a:rPr lang="en-US" altLang="zh-CN" sz="2300" b="1" dirty="0"/>
              <a:t>drink tea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⑤make snowmen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．①②③④   </a:t>
            </a:r>
            <a:r>
              <a:rPr lang="en-US" altLang="zh-CN" sz="2300" b="1" dirty="0"/>
              <a:t>			B</a:t>
            </a:r>
            <a:r>
              <a:rPr lang="zh-CN" altLang="en-US" sz="2300" b="1" dirty="0"/>
              <a:t>．①③④⑤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．①②③⑤   </a:t>
            </a:r>
            <a:r>
              <a:rPr lang="en-US" altLang="zh-CN" sz="2300" b="1" dirty="0"/>
              <a:t>			D</a:t>
            </a:r>
            <a:r>
              <a:rPr lang="zh-CN" altLang="en-US" sz="2300" b="1" dirty="0"/>
              <a:t>．②③④⑤</a:t>
            </a:r>
            <a:endParaRPr lang="en-US" altLang="zh-CN" sz="23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4686" y="1272165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C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4698" y="1088779"/>
            <a:ext cx="8166295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)8.What do we know about Sam?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 lives in a good neighborhood.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 often helps his mom make meals.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 has a great restaurant in his neighborhood.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He wants to taste food from all over the world.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4686" y="1272165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9514" y="1232072"/>
            <a:ext cx="8465655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)9.Which of the following is TRUE?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Sue wants to go to the library by boat.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Leo wants to make snowmen with his cousins.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Sam wants the restaurant to be big and beautiful.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David hopes he can watch free movies in the cinema.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210" y="1384754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027" y="1320421"/>
            <a:ext cx="8321723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6. I can walk to the restaurant ________ you.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7. Kate sits behind me. I'm ________ front ________ her.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8. Classes begin ________  8 o'clock every day.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9. The Blue Sky Hotel is ________ George Street.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10. Our classroom is ________ ________their classroom. There is a wall ________ the two classrooms.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2465" y="1433135"/>
            <a:ext cx="57491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with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038" y="1976211"/>
            <a:ext cx="33086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in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1902" y="1946633"/>
            <a:ext cx="33086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of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35615" y="2459001"/>
            <a:ext cx="33086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at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38725" y="3011735"/>
            <a:ext cx="38255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on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1000" y="3514997"/>
            <a:ext cx="161967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next               to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68883" y="4026788"/>
            <a:ext cx="9464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between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  <p:bldP spid="15" grpId="0"/>
      <p:bldP spid="17" grpId="0"/>
      <p:bldP spid="22" grpId="0"/>
      <p:bldP spid="19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0456" y="1170665"/>
            <a:ext cx="8465655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)10.What are the writer's friends talking about?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Their dream neighborhood.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Their favorite place.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Their weekend. 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Their life.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0916" y="1292631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13497" y="1124331"/>
            <a:ext cx="8127242" cy="32547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Ⅱ.</a:t>
            </a:r>
            <a:r>
              <a:rPr lang="zh-CN" altLang="en-US" sz="2300" b="1" dirty="0"/>
              <a:t>用所给单词的适当形式填空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Many ________ (hotel) in town are very clean.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Where ________(be) the pay phones?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There ________ (be) a book and some pens in my bag.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________(be) there any shops near here?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Look! The police______________ (run) after a thief(</a:t>
            </a:r>
            <a:r>
              <a:rPr lang="zh-CN" altLang="en-US" sz="2300" b="1" dirty="0"/>
              <a:t>小偷</a:t>
            </a:r>
            <a:r>
              <a:rPr lang="en-US" altLang="zh-CN" sz="2300" b="1" dirty="0"/>
              <a:t>)</a:t>
            </a:r>
            <a:r>
              <a:rPr lang="zh-CN" altLang="en-US" sz="2300" b="1" dirty="0"/>
              <a:t>．</a:t>
            </a:r>
            <a:endParaRPr lang="en-US" altLang="zh-CN" sz="2300" b="1" dirty="0"/>
          </a:p>
        </p:txBody>
      </p: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3274" y="1760682"/>
            <a:ext cx="715580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hotels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9289" y="2293521"/>
            <a:ext cx="45411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1347" y="2785971"/>
            <a:ext cx="29238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is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8592" y="3318809"/>
            <a:ext cx="505811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49113" y="3822070"/>
            <a:ext cx="1307714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are running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18" grpId="0"/>
      <p:bldP spid="15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13497" y="1124330"/>
            <a:ext cx="8127242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Ⅲ.</a:t>
            </a:r>
            <a:r>
              <a:rPr lang="zh-CN" altLang="en-US" sz="2300" b="1" dirty="0"/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1</a:t>
            </a:r>
            <a:r>
              <a:rPr lang="zh-CN" altLang="en-US" sz="2300" b="1" dirty="0"/>
              <a:t>．我们学校在邮局对面。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Our school is ________ ________ the post office.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2</a:t>
            </a:r>
            <a:r>
              <a:rPr lang="zh-CN" altLang="en-US" sz="2300" b="1" dirty="0"/>
              <a:t>．动物园前面有一个付费电话。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There is a pay phone ________ ________ ________ the zoo.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74593" y="2292945"/>
            <a:ext cx="18096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across          from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9585" y="3310279"/>
            <a:ext cx="2808125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in                 front              of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13497" y="847958"/>
            <a:ext cx="8127242" cy="37856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3</a:t>
            </a:r>
            <a:r>
              <a:rPr lang="zh-CN" altLang="en-US" sz="2300" b="1" dirty="0"/>
              <a:t>．那家服装店在图书馆和超市之间。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That clothes store is ________ the library ________ the supermarket.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4</a:t>
            </a:r>
            <a:r>
              <a:rPr lang="zh-CN" altLang="en-US" sz="2300" b="1" dirty="0"/>
              <a:t>．公园离这儿不远，你可以走着去那儿。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The park is not ________ ________ here. You can walk there.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5</a:t>
            </a:r>
            <a:r>
              <a:rPr lang="zh-CN" altLang="en-US" sz="2300" b="1" dirty="0"/>
              <a:t>．紧挨着医院有一家超市。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________ ________ the hospital, there is a supermarket.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1008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511039"/>
            <a:ext cx="548868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903945"/>
            <a:ext cx="167354" cy="192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80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2279" y="1515018"/>
            <a:ext cx="9464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between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6182" y="1488298"/>
            <a:ext cx="511198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and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4789" y="3052098"/>
            <a:ext cx="177721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far               from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2806" y="4059195"/>
            <a:ext cx="165814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Next               to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21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670560"/>
            <a:ext cx="3323273" cy="6338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798671"/>
            <a:ext cx="1754327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l"/>
            <a:r>
              <a:rPr lang="zh-CN" altLang="en-US" sz="2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</a:p>
        </p:txBody>
      </p:sp>
      <p:sp>
        <p:nvSpPr>
          <p:cNvPr id="8" name="Rectangle 5"/>
          <p:cNvSpPr/>
          <p:nvPr/>
        </p:nvSpPr>
        <p:spPr>
          <a:xfrm>
            <a:off x="581626" y="21314"/>
            <a:ext cx="3251532" cy="56169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320" y="1351129"/>
            <a:ext cx="7967090" cy="2723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Ⅰ.</a:t>
            </a:r>
            <a:r>
              <a:rPr lang="zh-CN" altLang="en-US" sz="2300" b="1" dirty="0"/>
              <a:t>单项填空　 　　　　　　　　　　　　　　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)1.—________. Is there a bank near here?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—________</a:t>
            </a:r>
            <a:r>
              <a:rPr lang="zh-CN" altLang="en-US" sz="2300" b="1" dirty="0"/>
              <a:t>， </a:t>
            </a:r>
            <a:r>
              <a:rPr lang="en-US" altLang="zh-CN" sz="2300" b="1" dirty="0"/>
              <a:t>I don't know.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Excuse me; Sorry	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Sorry; Excuse me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Excuse me; Excuse me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Sorry; Sorry</a:t>
            </a:r>
            <a:endParaRPr lang="zh-CN" altLang="en-US" sz="2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6586" y="2011575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933" y="3975410"/>
            <a:ext cx="798915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 excuse me</a:t>
            </a:r>
            <a:r>
              <a:rPr lang="zh-CN" altLang="en-US" sz="2000" b="1" dirty="0">
                <a:ea typeface="仿宋" panose="02010609060101010101" charset="-122"/>
              </a:rPr>
              <a:t>意为“打扰一下”；</a:t>
            </a:r>
            <a:r>
              <a:rPr lang="en-US" altLang="zh-CN" sz="2000" b="1" dirty="0">
                <a:ea typeface="仿宋" panose="02010609060101010101" charset="-122"/>
              </a:rPr>
              <a:t>sorry</a:t>
            </a:r>
            <a:r>
              <a:rPr lang="zh-CN" altLang="en-US" sz="2000" b="1" dirty="0">
                <a:ea typeface="仿宋" panose="02010609060101010101" charset="-122"/>
              </a:rPr>
              <a:t>意为“抱歉”，根据语境可知选</a:t>
            </a:r>
            <a:r>
              <a:rPr lang="en-US" altLang="zh-CN" sz="2000" b="1" dirty="0">
                <a:ea typeface="仿宋" panose="02010609060101010101" charset="-122"/>
              </a:rPr>
              <a:t>A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1121693"/>
            <a:ext cx="7670409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)2.2018·</a:t>
            </a:r>
            <a:r>
              <a:rPr lang="zh-CN" altLang="en-US" sz="2300" b="1" dirty="0"/>
              <a:t>柳州</a:t>
            </a:r>
            <a:r>
              <a:rPr lang="en-US" altLang="zh-CN" sz="2300" b="1" dirty="0"/>
              <a:t>—Where is Kate?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—She is sitting next ________ Lily.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to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in  		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4840" y="1279325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9337" y="122831"/>
            <a:ext cx="310145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课时分层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训练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1308" y="886265"/>
            <a:ext cx="7670409" cy="16619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00" b="1" dirty="0"/>
              <a:t>(</a:t>
            </a:r>
            <a:r>
              <a:rPr lang="zh-CN" altLang="en-US" sz="2300" b="1" dirty="0"/>
              <a:t>　　</a:t>
            </a:r>
            <a:r>
              <a:rPr lang="en-US" altLang="zh-CN" sz="2300" b="1" dirty="0"/>
              <a:t>)3.The park is ________ the school.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A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across from  		B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across</a:t>
            </a:r>
          </a:p>
          <a:p>
            <a:pPr>
              <a:lnSpc>
                <a:spcPct val="150000"/>
              </a:lnSpc>
            </a:pPr>
            <a:r>
              <a:rPr lang="en-US" altLang="zh-CN" sz="2300" b="1" dirty="0"/>
              <a:t>C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cross  				D</a:t>
            </a:r>
            <a:r>
              <a:rPr lang="zh-CN" altLang="en-US" sz="2300" b="1" dirty="0"/>
              <a:t>．</a:t>
            </a:r>
            <a:r>
              <a:rPr lang="en-US" altLang="zh-CN" sz="2300" b="1" dirty="0"/>
              <a:t>from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4527" y="2808526"/>
            <a:ext cx="7989155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【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ea typeface="仿宋" panose="02010609060101010101" charset="-122"/>
              </a:rPr>
              <a:t> across from</a:t>
            </a:r>
            <a:r>
              <a:rPr lang="zh-CN" altLang="en-US" sz="2000" b="1" dirty="0">
                <a:ea typeface="仿宋" panose="02010609060101010101" charset="-122"/>
              </a:rPr>
              <a:t>是一个表方位的介词短语，意为“在</a:t>
            </a:r>
            <a:r>
              <a:rPr lang="en-US" altLang="zh-CN" sz="2000" b="1" dirty="0">
                <a:ea typeface="仿宋" panose="02010609060101010101" charset="-122"/>
              </a:rPr>
              <a:t>……</a:t>
            </a:r>
            <a:r>
              <a:rPr lang="zh-CN" altLang="en-US" sz="2000" b="1" dirty="0">
                <a:ea typeface="仿宋" panose="02010609060101010101" charset="-122"/>
              </a:rPr>
              <a:t>的对面”；</a:t>
            </a:r>
            <a:r>
              <a:rPr lang="en-US" altLang="zh-CN" sz="2000" b="1" dirty="0">
                <a:ea typeface="仿宋" panose="02010609060101010101" charset="-122"/>
              </a:rPr>
              <a:t>across</a:t>
            </a:r>
            <a:r>
              <a:rPr lang="zh-CN" altLang="en-US" sz="2000" b="1" dirty="0">
                <a:ea typeface="仿宋" panose="02010609060101010101" charset="-122"/>
              </a:rPr>
              <a:t>是介词，意为“穿过”；</a:t>
            </a:r>
            <a:r>
              <a:rPr lang="en-US" altLang="zh-CN" sz="2000" b="1" dirty="0">
                <a:ea typeface="仿宋" panose="02010609060101010101" charset="-122"/>
              </a:rPr>
              <a:t>cross</a:t>
            </a:r>
            <a:r>
              <a:rPr lang="zh-CN" altLang="en-US" sz="2000" b="1" dirty="0">
                <a:ea typeface="仿宋" panose="02010609060101010101" charset="-122"/>
              </a:rPr>
              <a:t>为动词，意为“穿过”；</a:t>
            </a:r>
            <a:r>
              <a:rPr lang="en-US" altLang="zh-CN" sz="2000" b="1" dirty="0">
                <a:ea typeface="仿宋" panose="02010609060101010101" charset="-122"/>
              </a:rPr>
              <a:t>from</a:t>
            </a:r>
            <a:r>
              <a:rPr lang="zh-CN" altLang="en-US" sz="2000" b="1" dirty="0">
                <a:ea typeface="仿宋" panose="02010609060101010101" charset="-122"/>
              </a:rPr>
              <a:t>意为“来自”。句意：公园在学校对面。由句意可知选</a:t>
            </a:r>
            <a:r>
              <a:rPr lang="en-US" altLang="zh-CN" sz="2000" b="1" dirty="0">
                <a:ea typeface="仿宋" panose="02010609060101010101" charset="-122"/>
              </a:rPr>
              <a:t>A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4840" y="1043897"/>
            <a:ext cx="305613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A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全屏显示(16:9)</PresentationFormat>
  <Paragraphs>234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853D2980B2F2442DB6176E278DB8092A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