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69" r:id="rId2"/>
    <p:sldId id="393" r:id="rId3"/>
    <p:sldId id="404" r:id="rId4"/>
    <p:sldId id="405" r:id="rId5"/>
    <p:sldId id="342" r:id="rId6"/>
    <p:sldId id="398" r:id="rId7"/>
    <p:sldId id="406" r:id="rId8"/>
    <p:sldId id="407" r:id="rId9"/>
    <p:sldId id="408" r:id="rId10"/>
    <p:sldId id="409" r:id="rId11"/>
    <p:sldId id="395" r:id="rId12"/>
    <p:sldId id="394" r:id="rId13"/>
    <p:sldId id="400" r:id="rId14"/>
    <p:sldId id="359" r:id="rId15"/>
  </p:sldIdLst>
  <p:sldSz cx="9144000" cy="5143500" type="screen16x9"/>
  <p:notesSz cx="6735763" cy="9866313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rgbClr val="FF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52">
          <p15:clr>
            <a:srgbClr val="A4A3A4"/>
          </p15:clr>
        </p15:guide>
        <p15:guide id="2" pos="2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35574"/>
    <a:srgbClr val="CC0066"/>
    <a:srgbClr val="0033CC"/>
    <a:srgbClr val="CC0000"/>
    <a:srgbClr val="CC00CC"/>
    <a:srgbClr val="00808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3908" autoAdjust="0"/>
  </p:normalViewPr>
  <p:slideViewPr>
    <p:cSldViewPr>
      <p:cViewPr>
        <p:scale>
          <a:sx n="100" d="100"/>
          <a:sy n="100" d="100"/>
        </p:scale>
        <p:origin x="-282" y="-774"/>
      </p:cViewPr>
      <p:guideLst>
        <p:guide orient="horz" pos="1552"/>
        <p:guide pos="277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8" d="100"/>
        <a:sy n="16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image" Target="../media/image26.emf"/><Relationship Id="rId6" Type="http://schemas.openxmlformats.org/officeDocument/2006/relationships/image" Target="../media/image31.wmf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页眉占位符 5222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200" b="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2227" name="日期占位符 52226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200" b="0" noProof="1">
                <a:cs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2228" name="页脚占位符 52227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200" b="0" noProof="1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2229" name="灯片编号占位符 5222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b="0"/>
            </a:lvl1pPr>
          </a:lstStyle>
          <a:p>
            <a:fld id="{AF0697C0-6E2B-40C7-81C4-CF64DE910ECE}" type="slidenum">
              <a:rPr lang="zh-CN" altLang="en-US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120650" y="814388"/>
            <a:ext cx="631507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5" name="Rectangle 3"/>
          <p:cNvSpPr>
            <a:spLocks noGrp="1" noChangeArrowheads="1"/>
          </p:cNvSpPr>
          <p:nvPr>
            <p:ph type="body" sz="quarter" idx="9"/>
          </p:nvPr>
        </p:nvSpPr>
        <p:spPr bwMode="auto">
          <a:xfrm>
            <a:off x="528638" y="4733925"/>
            <a:ext cx="5676900" cy="426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
第二级
第三级
第四级
第五级</a:t>
            </a:r>
          </a:p>
        </p:txBody>
      </p:sp>
      <p:sp>
        <p:nvSpPr>
          <p:cNvPr id="18436" name="Rectangle 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200" b="0" noProof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437" name="Rectangle 5"/>
          <p:cNvSpPr>
            <a:spLocks noGrp="1"/>
          </p:cNvSpPr>
          <p:nvPr>
            <p:ph type="dt" idx="1"/>
          </p:nvPr>
        </p:nvSpPr>
        <p:spPr>
          <a:xfrm>
            <a:off x="3813175" y="0"/>
            <a:ext cx="2922588" cy="49371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200" b="0" noProof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438" name="Rectangle 6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1000" cy="49371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200" b="0" noProof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439" name="Rectangle 7"/>
          <p:cNvSpPr>
            <a:spLocks noGrp="1"/>
          </p:cNvSpPr>
          <p:nvPr>
            <p:ph type="sldNum" sz="quarter" idx="5"/>
          </p:nvPr>
        </p:nvSpPr>
        <p:spPr>
          <a:xfrm>
            <a:off x="3813175" y="9372600"/>
            <a:ext cx="2922588" cy="493713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fld id="{772D872F-C3BB-4C87-A79C-A387F505BF58}" type="slidenum">
              <a:rPr lang="zh-CN" altLang="en-US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4294967295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9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D872F-C3BB-4C87-A79C-A387F505BF58}" type="slidenum">
              <a:rPr lang="zh-CN" altLang="en-US" smtClean="0"/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120650" y="814388"/>
            <a:ext cx="6315075" cy="3552825"/>
          </a:xfrm>
        </p:spPr>
      </p:sp>
      <p:sp>
        <p:nvSpPr>
          <p:cNvPr id="9218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9219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DE692E8-DC95-40E3-B05C-6E272B5DD938}" type="slidenum">
              <a:rPr lang="zh-CN" altLang="en-US"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120650" y="814388"/>
            <a:ext cx="6315075" cy="3552825"/>
          </a:xfrm>
        </p:spPr>
      </p:sp>
      <p:sp>
        <p:nvSpPr>
          <p:cNvPr id="16386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6387" name="灯片编号占位符 3"/>
          <p:cNvSpPr txBox="1">
            <a:spLocks noGrp="1" noChangeArrowheads="1"/>
          </p:cNvSpPr>
          <p:nvPr/>
        </p:nvSpPr>
        <p:spPr bwMode="auto">
          <a:xfrm>
            <a:off x="3813175" y="9372600"/>
            <a:ext cx="292258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fld id="{566CFE85-8906-4824-8948-F4F63E6B0A48}" type="slidenum">
              <a:rPr lang="zh-CN" altLang="en-US" sz="1200" b="0">
                <a:solidFill>
                  <a:schemeClr val="tx1"/>
                </a:solidFill>
              </a:rPr>
              <a:t>11</a:t>
            </a:fld>
            <a:endParaRPr lang="en-US" altLang="zh-CN" sz="12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120650" y="814388"/>
            <a:ext cx="6315075" cy="3552825"/>
          </a:xfrm>
        </p:spPr>
      </p:sp>
      <p:sp>
        <p:nvSpPr>
          <p:cNvPr id="18434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8435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9554EB8-7265-48A0-ACB8-65B6E6AFD45E}" type="slidenum">
              <a:rPr lang="zh-CN" altLang="en-US"/>
              <a:t>12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C4B2A-75DD-499A-95D6-7C31ED4CCB0D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C237A-D276-44E1-92C7-27777B636DF4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6AE3D-79C5-4D27-81C6-B71E686B5175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BF4E4-775E-465A-8632-43257696A9F2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95A03-35F9-40A4-8E07-D01BCA1B1709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53349-202C-427C-8B89-A5F27EA9C0FB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F336C-8337-46E4-B10E-86E8D26CB1BB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22599-93A5-411F-ADCD-6EB57878A294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1B3FA-BE17-4DCE-AC05-12A0F441A6AF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9043A-D4F9-42FB-B986-71931686CA89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EDEAA-974C-49BD-9B9D-8E5FCE457C2D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9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7AF0B861-D5B2-46A9-AF86-75333E6EA406}" type="slidenum">
              <a:rPr lang="zh-CN" altLang="zh-CN"/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30.e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7.emf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9.emf"/><Relationship Id="rId5" Type="http://schemas.openxmlformats.org/officeDocument/2006/relationships/image" Target="../media/image26.emf"/><Relationship Id="rId15" Type="http://schemas.openxmlformats.org/officeDocument/2006/relationships/image" Target="../media/image31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8.emf"/><Relationship Id="rId14" Type="http://schemas.openxmlformats.org/officeDocument/2006/relationships/oleObject" Target="../embeddings/oleObject26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e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e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2740409" y="1347614"/>
            <a:ext cx="366318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zh-CN" altLang="en-US" sz="5400" dirty="0" smtClean="0">
                <a:solidFill>
                  <a:srgbClr val="CC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成比例</a:t>
            </a:r>
            <a:r>
              <a:rPr lang="zh-CN" altLang="en-US" sz="5400" dirty="0">
                <a:solidFill>
                  <a:srgbClr val="CC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线段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-11113" y="411510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2400" b="0" dirty="0">
                <a:solidFill>
                  <a:srgbClr val="07070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第四章  图形的相似</a:t>
            </a:r>
          </a:p>
        </p:txBody>
      </p:sp>
      <p:sp>
        <p:nvSpPr>
          <p:cNvPr id="4102" name="AutoShape 7"/>
          <p:cNvSpPr>
            <a:spLocks noChangeArrowheads="1"/>
          </p:cNvSpPr>
          <p:nvPr/>
        </p:nvSpPr>
        <p:spPr bwMode="auto">
          <a:xfrm>
            <a:off x="35560" y="4827112"/>
            <a:ext cx="9144000" cy="321469"/>
          </a:xfrm>
          <a:prstGeom prst="flowChartProcess">
            <a:avLst/>
          </a:prstGeom>
          <a:solidFill>
            <a:srgbClr val="008080"/>
          </a:solidFill>
          <a:ln w="9525">
            <a:noFill/>
            <a:miter lim="800000"/>
          </a:ln>
        </p:spPr>
        <p:txBody>
          <a:bodyPr anchor="ctr"/>
          <a:lstStyle/>
          <a:p>
            <a:endParaRPr lang="zh-CN" altLang="en-US" b="0">
              <a:solidFill>
                <a:schemeClr val="tx1"/>
              </a:solidFill>
            </a:endParaRPr>
          </a:p>
        </p:txBody>
      </p:sp>
      <p:sp>
        <p:nvSpPr>
          <p:cNvPr id="4103" name="MH_Text_1"/>
          <p:cNvSpPr>
            <a:spLocks noChangeArrowheads="1"/>
          </p:cNvSpPr>
          <p:nvPr/>
        </p:nvSpPr>
        <p:spPr bwMode="auto">
          <a:xfrm>
            <a:off x="713059" y="3365028"/>
            <a:ext cx="1665288" cy="791766"/>
          </a:xfrm>
          <a:prstGeom prst="roundRect">
            <a:avLst>
              <a:gd name="adj" fmla="val 6991"/>
            </a:avLst>
          </a:prstGeom>
          <a:solidFill>
            <a:srgbClr val="CCFFFF"/>
          </a:solidFill>
          <a:ln w="9525">
            <a:noFill/>
            <a:round/>
          </a:ln>
          <a:effectLst>
            <a:outerShdw dist="25401" dir="2700000" algn="ctr" rotWithShape="0">
              <a:srgbClr val="000000">
                <a:alpha val="28998"/>
              </a:srgbClr>
            </a:outerShdw>
          </a:effectLst>
        </p:spPr>
        <p:txBody>
          <a:bodyPr lIns="90170" tIns="720090" rIns="90170" bIns="46990" anchor="ctr"/>
          <a:lstStyle/>
          <a:p>
            <a:pPr algn="ctr">
              <a:lnSpc>
                <a:spcPct val="130000"/>
              </a:lnSpc>
              <a:defRPr/>
            </a:pPr>
            <a:endParaRPr lang="zh-CN" altLang="en-US" sz="1600" b="0">
              <a:solidFill>
                <a:srgbClr val="4D4D4D"/>
              </a:solidFill>
              <a:ea typeface="微软雅黑" panose="020B0503020204020204" pitchFamily="34" charset="-122"/>
            </a:endParaRPr>
          </a:p>
        </p:txBody>
      </p:sp>
      <p:sp>
        <p:nvSpPr>
          <p:cNvPr id="4104" name="MH_SubTitle_1"/>
          <p:cNvSpPr>
            <a:spLocks noChangeArrowheads="1"/>
          </p:cNvSpPr>
          <p:nvPr/>
        </p:nvSpPr>
        <p:spPr bwMode="auto">
          <a:xfrm>
            <a:off x="711473" y="3568625"/>
            <a:ext cx="1665287" cy="404813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导入新课</a:t>
            </a:r>
          </a:p>
        </p:txBody>
      </p:sp>
      <p:sp>
        <p:nvSpPr>
          <p:cNvPr id="4105" name="MH_Other_1"/>
          <p:cNvSpPr>
            <a:spLocks noChangeArrowheads="1"/>
          </p:cNvSpPr>
          <p:nvPr/>
        </p:nvSpPr>
        <p:spPr bwMode="auto">
          <a:xfrm>
            <a:off x="2138635" y="3697213"/>
            <a:ext cx="168275" cy="12858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2E617E"/>
            </a:solidFill>
            <a:miter lim="800000"/>
          </a:ln>
        </p:spPr>
        <p:txBody>
          <a:bodyPr anchor="ctr"/>
          <a:lstStyle/>
          <a:p>
            <a:pPr algn="ctr"/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4106" name="MH_Text_2"/>
          <p:cNvSpPr>
            <a:spLocks noChangeArrowheads="1"/>
          </p:cNvSpPr>
          <p:nvPr/>
        </p:nvSpPr>
        <p:spPr bwMode="auto">
          <a:xfrm>
            <a:off x="2700609" y="3363838"/>
            <a:ext cx="1665288" cy="792956"/>
          </a:xfrm>
          <a:prstGeom prst="roundRect">
            <a:avLst>
              <a:gd name="adj" fmla="val 6991"/>
            </a:avLst>
          </a:prstGeom>
          <a:solidFill>
            <a:srgbClr val="CCFFFF"/>
          </a:solidFill>
          <a:ln w="9525">
            <a:noFill/>
            <a:round/>
          </a:ln>
          <a:effectLst>
            <a:outerShdw dist="25401" dir="2700000" algn="ctr" rotWithShape="0">
              <a:srgbClr val="000000">
                <a:alpha val="28998"/>
              </a:srgbClr>
            </a:outerShdw>
          </a:effectLst>
        </p:spPr>
        <p:txBody>
          <a:bodyPr lIns="90170" tIns="720090" rIns="90170" bIns="46990" anchor="ctr"/>
          <a:lstStyle/>
          <a:p>
            <a:pPr algn="ctr">
              <a:lnSpc>
                <a:spcPct val="130000"/>
              </a:lnSpc>
              <a:defRPr/>
            </a:pPr>
            <a:endParaRPr lang="zh-CN" altLang="en-US" sz="1600" b="0">
              <a:solidFill>
                <a:srgbClr val="4D4D4D"/>
              </a:solidFill>
              <a:ea typeface="微软雅黑" panose="020B0503020204020204" pitchFamily="34" charset="-122"/>
            </a:endParaRPr>
          </a:p>
        </p:txBody>
      </p:sp>
      <p:sp>
        <p:nvSpPr>
          <p:cNvPr id="4107" name="MH_SubTitle_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700609" y="3568625"/>
            <a:ext cx="1665288" cy="404813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讲授新课</a:t>
            </a:r>
          </a:p>
        </p:txBody>
      </p:sp>
      <p:sp>
        <p:nvSpPr>
          <p:cNvPr id="4108" name="MH_Other_2"/>
          <p:cNvSpPr>
            <a:spLocks noChangeArrowheads="1"/>
          </p:cNvSpPr>
          <p:nvPr/>
        </p:nvSpPr>
        <p:spPr bwMode="auto">
          <a:xfrm>
            <a:off x="2735535" y="3694831"/>
            <a:ext cx="168275" cy="12858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707C1A"/>
            </a:solidFill>
            <a:miter lim="800000"/>
          </a:ln>
        </p:spPr>
        <p:txBody>
          <a:bodyPr anchor="ctr"/>
          <a:lstStyle/>
          <a:p>
            <a:pPr algn="ctr"/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4109" name="MH_Other_3"/>
          <p:cNvSpPr>
            <a:spLocks noChangeArrowheads="1"/>
          </p:cNvSpPr>
          <p:nvPr/>
        </p:nvSpPr>
        <p:spPr bwMode="auto">
          <a:xfrm>
            <a:off x="4169048" y="3697213"/>
            <a:ext cx="168275" cy="12858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707C1A"/>
            </a:solidFill>
            <a:miter lim="800000"/>
          </a:ln>
        </p:spPr>
        <p:txBody>
          <a:bodyPr anchor="ctr"/>
          <a:lstStyle/>
          <a:p>
            <a:pPr algn="ctr"/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4110" name="MH_Text_3"/>
          <p:cNvSpPr>
            <a:spLocks noChangeArrowheads="1"/>
          </p:cNvSpPr>
          <p:nvPr/>
        </p:nvSpPr>
        <p:spPr bwMode="auto">
          <a:xfrm>
            <a:off x="4708798" y="3363838"/>
            <a:ext cx="1666875" cy="792956"/>
          </a:xfrm>
          <a:prstGeom prst="roundRect">
            <a:avLst>
              <a:gd name="adj" fmla="val 6991"/>
            </a:avLst>
          </a:prstGeom>
          <a:solidFill>
            <a:srgbClr val="CCFFFF"/>
          </a:solidFill>
          <a:ln w="9525">
            <a:noFill/>
            <a:round/>
          </a:ln>
          <a:effectLst>
            <a:outerShdw dist="25401" dir="2700000" algn="ctr" rotWithShape="0">
              <a:srgbClr val="000000">
                <a:alpha val="28998"/>
              </a:srgbClr>
            </a:outerShdw>
          </a:effectLst>
        </p:spPr>
        <p:txBody>
          <a:bodyPr lIns="90170" tIns="720090" rIns="90170" bIns="46990" anchor="ctr"/>
          <a:lstStyle/>
          <a:p>
            <a:pPr algn="ctr">
              <a:lnSpc>
                <a:spcPct val="130000"/>
              </a:lnSpc>
              <a:defRPr/>
            </a:pPr>
            <a:endParaRPr lang="zh-CN" altLang="en-US" sz="1600" b="0">
              <a:solidFill>
                <a:srgbClr val="4D4D4D"/>
              </a:solidFill>
              <a:ea typeface="微软雅黑" panose="020B0503020204020204" pitchFamily="34" charset="-122"/>
            </a:endParaRPr>
          </a:p>
        </p:txBody>
      </p:sp>
      <p:sp>
        <p:nvSpPr>
          <p:cNvPr id="4111" name="MH_SubTitle_3"/>
          <p:cNvSpPr>
            <a:spLocks noChangeArrowheads="1"/>
          </p:cNvSpPr>
          <p:nvPr/>
        </p:nvSpPr>
        <p:spPr bwMode="auto">
          <a:xfrm>
            <a:off x="4708798" y="3568625"/>
            <a:ext cx="1665287" cy="404813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当堂练习</a:t>
            </a:r>
          </a:p>
        </p:txBody>
      </p:sp>
      <p:sp>
        <p:nvSpPr>
          <p:cNvPr id="4112" name="MH_Other_4"/>
          <p:cNvSpPr>
            <a:spLocks noChangeArrowheads="1"/>
          </p:cNvSpPr>
          <p:nvPr/>
        </p:nvSpPr>
        <p:spPr bwMode="auto">
          <a:xfrm>
            <a:off x="4765947" y="3694831"/>
            <a:ext cx="169862" cy="12858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2E617E"/>
            </a:solidFill>
            <a:miter lim="800000"/>
          </a:ln>
        </p:spPr>
        <p:txBody>
          <a:bodyPr anchor="ctr"/>
          <a:lstStyle/>
          <a:p>
            <a:pPr algn="ctr"/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4113" name="MH_Other_5"/>
          <p:cNvSpPr>
            <a:spLocks noChangeArrowheads="1"/>
          </p:cNvSpPr>
          <p:nvPr/>
        </p:nvSpPr>
        <p:spPr bwMode="auto">
          <a:xfrm>
            <a:off x="6167710" y="3697213"/>
            <a:ext cx="168275" cy="12858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2E617E"/>
            </a:solidFill>
            <a:miter lim="800000"/>
          </a:ln>
        </p:spPr>
        <p:txBody>
          <a:bodyPr anchor="ctr"/>
          <a:lstStyle/>
          <a:p>
            <a:pPr algn="ctr"/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4114" name="MH_Text_4"/>
          <p:cNvSpPr>
            <a:spLocks noChangeArrowheads="1"/>
          </p:cNvSpPr>
          <p:nvPr/>
        </p:nvSpPr>
        <p:spPr bwMode="auto">
          <a:xfrm>
            <a:off x="6716984" y="3363838"/>
            <a:ext cx="1665288" cy="792956"/>
          </a:xfrm>
          <a:prstGeom prst="roundRect">
            <a:avLst>
              <a:gd name="adj" fmla="val 6991"/>
            </a:avLst>
          </a:prstGeom>
          <a:solidFill>
            <a:srgbClr val="CCFFFF"/>
          </a:solidFill>
          <a:ln w="9525">
            <a:noFill/>
            <a:round/>
          </a:ln>
          <a:effectLst>
            <a:outerShdw dist="25401" dir="2700000" algn="ctr" rotWithShape="0">
              <a:srgbClr val="000000">
                <a:alpha val="28998"/>
              </a:srgbClr>
            </a:outerShdw>
          </a:effectLst>
        </p:spPr>
        <p:txBody>
          <a:bodyPr lIns="90170" tIns="720090" rIns="90170" bIns="46990" anchor="ctr"/>
          <a:lstStyle/>
          <a:p>
            <a:pPr algn="ctr">
              <a:lnSpc>
                <a:spcPct val="130000"/>
              </a:lnSpc>
              <a:defRPr/>
            </a:pPr>
            <a:endParaRPr lang="zh-CN" altLang="en-US" sz="1600" b="0">
              <a:solidFill>
                <a:srgbClr val="4D4D4D"/>
              </a:solidFill>
              <a:ea typeface="微软雅黑" panose="020B0503020204020204" pitchFamily="34" charset="-122"/>
            </a:endParaRPr>
          </a:p>
        </p:txBody>
      </p:sp>
      <p:sp>
        <p:nvSpPr>
          <p:cNvPr id="4115" name="MH_SubTitle_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716985" y="3568625"/>
            <a:ext cx="1668463" cy="404813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课堂小结</a:t>
            </a:r>
          </a:p>
        </p:txBody>
      </p:sp>
      <p:sp>
        <p:nvSpPr>
          <p:cNvPr id="4116" name="MH_Other_6"/>
          <p:cNvSpPr>
            <a:spLocks noChangeArrowheads="1"/>
          </p:cNvSpPr>
          <p:nvPr/>
        </p:nvSpPr>
        <p:spPr bwMode="auto">
          <a:xfrm>
            <a:off x="6766198" y="3694831"/>
            <a:ext cx="168275" cy="12858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707C1A"/>
            </a:solidFill>
            <a:miter lim="800000"/>
          </a:ln>
        </p:spPr>
        <p:txBody>
          <a:bodyPr anchor="ctr"/>
          <a:lstStyle/>
          <a:p>
            <a:pPr algn="ctr"/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4117" name="MH_Other_7"/>
          <p:cNvGrpSpPr/>
          <p:nvPr/>
        </p:nvGrpSpPr>
        <p:grpSpPr bwMode="auto">
          <a:xfrm>
            <a:off x="2075134" y="3661494"/>
            <a:ext cx="890588" cy="200025"/>
            <a:chOff x="0" y="0"/>
            <a:chExt cx="561" cy="169"/>
          </a:xfrm>
        </p:grpSpPr>
        <p:pic>
          <p:nvPicPr>
            <p:cNvPr id="4118" name="MH_Other_7"/>
            <p:cNvPicPr>
              <a:picLocks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0" y="0"/>
              <a:ext cx="561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9" name="Text Box 24"/>
            <p:cNvSpPr txBox="1">
              <a:spLocks noChangeArrowheads="1"/>
            </p:cNvSpPr>
            <p:nvPr/>
          </p:nvSpPr>
          <p:spPr bwMode="auto">
            <a:xfrm>
              <a:off x="70" y="65"/>
              <a:ext cx="42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en-US" sz="1400" b="0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4120" name="MH_Other_8"/>
          <p:cNvSpPr>
            <a:spLocks noChangeArrowheads="1"/>
          </p:cNvSpPr>
          <p:nvPr/>
        </p:nvSpPr>
        <p:spPr bwMode="auto">
          <a:xfrm>
            <a:off x="2173560" y="3728169"/>
            <a:ext cx="695325" cy="66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0000">
                  <a:alpha val="1999"/>
                </a:srgbClr>
              </a:gs>
              <a:gs pos="28999">
                <a:srgbClr val="000000">
                  <a:alpha val="5189"/>
                </a:srgbClr>
              </a:gs>
              <a:gs pos="100000">
                <a:srgbClr val="000000">
                  <a:alpha val="12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</a:ln>
          <a:effectLst>
            <a:outerShdw sx="102000" sy="102000" algn="ctr" rotWithShape="0">
              <a:srgbClr val="000000">
                <a:alpha val="39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4121" name="MH_Other_9"/>
          <p:cNvGrpSpPr/>
          <p:nvPr/>
        </p:nvGrpSpPr>
        <p:grpSpPr bwMode="auto">
          <a:xfrm>
            <a:off x="4105547" y="3661494"/>
            <a:ext cx="889000" cy="200025"/>
            <a:chOff x="0" y="0"/>
            <a:chExt cx="560" cy="169"/>
          </a:xfrm>
        </p:grpSpPr>
        <p:pic>
          <p:nvPicPr>
            <p:cNvPr id="4122" name="MH_Other_9"/>
            <p:cNvPicPr>
              <a:picLocks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0" y="0"/>
              <a:ext cx="56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23" name="Text Box 28"/>
            <p:cNvSpPr txBox="1">
              <a:spLocks noChangeArrowheads="1"/>
            </p:cNvSpPr>
            <p:nvPr/>
          </p:nvSpPr>
          <p:spPr bwMode="auto">
            <a:xfrm>
              <a:off x="70" y="65"/>
              <a:ext cx="42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en-US" sz="1400" b="0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4124" name="MH_Other_10"/>
          <p:cNvSpPr>
            <a:spLocks noChangeArrowheads="1"/>
          </p:cNvSpPr>
          <p:nvPr/>
        </p:nvSpPr>
        <p:spPr bwMode="auto">
          <a:xfrm>
            <a:off x="4203973" y="3728169"/>
            <a:ext cx="695325" cy="66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0000">
                  <a:alpha val="1999"/>
                </a:srgbClr>
              </a:gs>
              <a:gs pos="28999">
                <a:srgbClr val="000000">
                  <a:alpha val="5189"/>
                </a:srgbClr>
              </a:gs>
              <a:gs pos="100000">
                <a:srgbClr val="000000">
                  <a:alpha val="12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</a:ln>
          <a:effectLst>
            <a:outerShdw sx="102000" sy="102000" algn="ctr" rotWithShape="0">
              <a:srgbClr val="000000">
                <a:alpha val="39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pic>
        <p:nvPicPr>
          <p:cNvPr id="4125" name="MH_Other_11"/>
          <p:cNvPicPr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04209" y="3661494"/>
            <a:ext cx="890588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Text Box 31"/>
          <p:cNvSpPr txBox="1">
            <a:spLocks noChangeArrowheads="1"/>
          </p:cNvSpPr>
          <p:nvPr/>
        </p:nvSpPr>
        <p:spPr bwMode="auto">
          <a:xfrm>
            <a:off x="6215335" y="3737694"/>
            <a:ext cx="669925" cy="46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4127" name="MH_Other_12"/>
          <p:cNvSpPr>
            <a:spLocks noChangeArrowheads="1"/>
          </p:cNvSpPr>
          <p:nvPr/>
        </p:nvSpPr>
        <p:spPr bwMode="auto">
          <a:xfrm>
            <a:off x="6202635" y="3728169"/>
            <a:ext cx="695325" cy="66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0000">
                  <a:alpha val="1999"/>
                </a:srgbClr>
              </a:gs>
              <a:gs pos="28999">
                <a:srgbClr val="000000">
                  <a:alpha val="5189"/>
                </a:srgbClr>
              </a:gs>
              <a:gs pos="100000">
                <a:srgbClr val="000000">
                  <a:alpha val="12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</a:ln>
          <a:effectLst>
            <a:outerShdw sx="102000" sy="102000" algn="ctr" rotWithShape="0">
              <a:srgbClr val="000000">
                <a:alpha val="39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zh-CN" altLang="en-US" sz="1400" b="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4129" name="文本框 1058"/>
          <p:cNvSpPr txBox="1">
            <a:spLocks noChangeArrowheads="1"/>
          </p:cNvSpPr>
          <p:nvPr/>
        </p:nvSpPr>
        <p:spPr bwMode="auto">
          <a:xfrm>
            <a:off x="3901986" y="2630041"/>
            <a:ext cx="12987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2400" b="0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第</a:t>
            </a:r>
            <a:r>
              <a:rPr lang="en-US" altLang="zh-CN" sz="2400" b="0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2400" b="0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课时</a:t>
            </a:r>
            <a:endParaRPr lang="zh-CN" altLang="en-US" sz="2400" b="0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2972" y="4299942"/>
            <a:ext cx="9131028" cy="429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0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8163" y="740569"/>
            <a:ext cx="8210550" cy="297180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altLang="zh-CN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</a:t>
            </a:r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注意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    1.</a:t>
            </a: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若</a:t>
            </a:r>
            <a:r>
              <a:rPr lang="en-US" altLang="zh-CN" sz="2400" i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a:b=k</a:t>
            </a:r>
            <a:r>
              <a:rPr lang="en-US" altLang="zh-CN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, </a:t>
            </a:r>
            <a:r>
              <a:rPr lang="zh-CN" altLang="zh-CN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说明</a:t>
            </a:r>
            <a:r>
              <a:rPr lang="en-US" altLang="zh-CN" sz="2400" i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zh-CN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是</a:t>
            </a:r>
            <a:r>
              <a:rPr lang="en-US" altLang="zh-CN" sz="2400" i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zh-CN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的</a:t>
            </a: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400" i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k </a:t>
            </a:r>
            <a:r>
              <a:rPr lang="zh-CN" altLang="zh-CN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倍</a:t>
            </a: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    </a:t>
            </a:r>
            <a:r>
              <a:rPr lang="en-US" altLang="zh-CN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2.</a:t>
            </a: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两条线段的比与所采用的</a:t>
            </a:r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长度单位无关</a:t>
            </a: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，但求比时两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        条线段的长度单位必须一致；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     </a:t>
            </a:r>
            <a:r>
              <a:rPr lang="en-US" altLang="zh-CN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3.</a:t>
            </a: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两条线段的</a:t>
            </a:r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比值是一个没有单位的正数</a:t>
            </a: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     </a:t>
            </a:r>
            <a:r>
              <a:rPr lang="en-US" altLang="zh-CN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4.</a:t>
            </a: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除了</a:t>
            </a:r>
            <a:r>
              <a:rPr lang="en-US" altLang="zh-CN" sz="2400" i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a=b</a:t>
            </a: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外</a:t>
            </a:r>
            <a:r>
              <a:rPr lang="en-US" altLang="zh-CN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en-US" altLang="zh-CN" sz="2400" i="1" dirty="0" err="1" smtClean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400" dirty="0" err="1" smtClean="0"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  <a:r>
              <a:rPr lang="en-US" altLang="zh-CN" sz="2400" i="1" dirty="0" err="1" smtClean="0">
                <a:latin typeface="Times New Roman" panose="02020603050405020304" pitchFamily="18" charset="0"/>
                <a:ea typeface="黑体" panose="02010609060101010101" pitchFamily="49" charset="-122"/>
              </a:rPr>
              <a:t>b≠b</a:t>
            </a:r>
            <a:r>
              <a:rPr lang="en-US" altLang="zh-CN" sz="2400" dirty="0" err="1" smtClean="0"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  <a:r>
              <a:rPr lang="en-US" altLang="zh-CN" sz="2400" i="1" dirty="0" err="1" smtClean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4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,            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000626" y="3063478"/>
            <a:ext cx="24495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互为倒数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</p:txBody>
      </p:sp>
      <p:graphicFrame>
        <p:nvGraphicFramePr>
          <p:cNvPr id="18436" name="对象 18435"/>
          <p:cNvGraphicFramePr/>
          <p:nvPr/>
        </p:nvGraphicFramePr>
        <p:xfrm>
          <a:off x="4425950" y="3008710"/>
          <a:ext cx="863600" cy="573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r:id="rId3" imgW="444500" imgH="393700" progId="Equation.KSEE3">
                  <p:embed/>
                </p:oleObj>
              </mc:Choice>
              <mc:Fallback>
                <p:oleObj r:id="rId3" imgW="444500" imgH="393700" progId="Equation.KSEE3">
                  <p:embed/>
                  <p:pic>
                    <p:nvPicPr>
                      <p:cNvPr id="0" name="对象 1843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5950" y="3008710"/>
                        <a:ext cx="863600" cy="5738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  <p:bldP spid="317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60" name="文本框 38959"/>
          <p:cNvSpPr txBox="1">
            <a:spLocks noChangeArrowheads="1"/>
          </p:cNvSpPr>
          <p:nvPr/>
        </p:nvSpPr>
        <p:spPr bwMode="auto">
          <a:xfrm>
            <a:off x="179388" y="2950369"/>
            <a:ext cx="5364162" cy="1978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400" b="0">
                <a:latin typeface="Times New Roman" panose="02020603050405020304" pitchFamily="18" charset="0"/>
                <a:ea typeface="黑体" panose="02010609060101010101" pitchFamily="49" charset="-122"/>
              </a:rPr>
              <a:t>解：根据题意可知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AE</a:t>
            </a:r>
            <a:r>
              <a:rPr lang="en-US" altLang="zh-CN" sz="2400">
                <a:latin typeface="Times New Roman" panose="02020603050405020304" pitchFamily="18" charset="0"/>
                <a:ea typeface="黑体" panose="02010609060101010101" pitchFamily="49" charset="-122"/>
              </a:rPr>
              <a:t>=    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400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400" b="0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</a:p>
          <a:p>
            <a:pPr eaLnBrk="0" hangingPunct="0">
              <a:lnSpc>
                <a:spcPct val="180000"/>
              </a:lnSpc>
            </a:pPr>
            <a:r>
              <a:rPr lang="zh-CN" altLang="en-US" sz="2400" b="0">
                <a:latin typeface="Times New Roman" panose="02020603050405020304" pitchFamily="18" charset="0"/>
                <a:ea typeface="黑体" panose="02010609060101010101" pitchFamily="49" charset="-122"/>
              </a:rPr>
              <a:t>由                  ，得</a:t>
            </a:r>
          </a:p>
          <a:p>
            <a:pPr eaLnBrk="0" hangingPunct="0">
              <a:lnSpc>
                <a:spcPct val="180000"/>
              </a:lnSpc>
            </a:pPr>
            <a:r>
              <a:rPr lang="zh-CN" altLang="en-US" sz="2400" b="0">
                <a:latin typeface="Times New Roman" panose="02020603050405020304" pitchFamily="18" charset="0"/>
                <a:ea typeface="黑体" panose="02010609060101010101" pitchFamily="49" charset="-122"/>
              </a:rPr>
              <a:t>即                开平方</a:t>
            </a:r>
            <a:r>
              <a:rPr lang="en-US" altLang="zh-CN" sz="2400" b="0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400" b="0">
                <a:latin typeface="Times New Roman" panose="02020603050405020304" pitchFamily="18" charset="0"/>
                <a:ea typeface="黑体" panose="02010609060101010101" pitchFamily="49" charset="-122"/>
              </a:rPr>
              <a:t>得</a:t>
            </a:r>
            <a:endParaRPr lang="en-US" altLang="zh-CN" sz="2400" b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5362" name="组合 6147"/>
          <p:cNvGrpSpPr/>
          <p:nvPr/>
        </p:nvGrpSpPr>
        <p:grpSpPr bwMode="auto">
          <a:xfrm>
            <a:off x="285750" y="252412"/>
            <a:ext cx="3614730" cy="738770"/>
            <a:chOff x="0" y="0"/>
            <a:chExt cx="5694" cy="1550"/>
          </a:xfrm>
        </p:grpSpPr>
        <p:sp>
          <p:nvSpPr>
            <p:cNvPr id="15363" name="矩形 7"/>
            <p:cNvSpPr>
              <a:spLocks noChangeArrowheads="1"/>
            </p:cNvSpPr>
            <p:nvPr/>
          </p:nvSpPr>
          <p:spPr bwMode="auto">
            <a:xfrm>
              <a:off x="882" y="0"/>
              <a:ext cx="2634" cy="1200"/>
            </a:xfrm>
            <a:custGeom>
              <a:avLst/>
              <a:gdLst>
                <a:gd name="T0" fmla="*/ 0 w 2520280"/>
                <a:gd name="T1" fmla="*/ 1872208 h 1872208"/>
                <a:gd name="T2" fmla="*/ 2520280 w 2520280"/>
                <a:gd name="T3" fmla="*/ 1872208 h 1872208"/>
                <a:gd name="T4" fmla="*/ 0 w 2520280"/>
                <a:gd name="T5" fmla="*/ 1872208 h 1872208"/>
                <a:gd name="T6" fmla="*/ 0 w 2520280"/>
                <a:gd name="T7" fmla="*/ 0 h 1872208"/>
                <a:gd name="T8" fmla="*/ 916 w 2520280"/>
                <a:gd name="T9" fmla="*/ 0 h 1872208"/>
                <a:gd name="T10" fmla="*/ 0 w 2520280"/>
                <a:gd name="T11" fmla="*/ 0 h 1872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20280" h="1872208">
                  <a:moveTo>
                    <a:pt x="0" y="1872208"/>
                  </a:moveTo>
                  <a:lnTo>
                    <a:pt x="2520280" y="1872208"/>
                  </a:lnTo>
                  <a:lnTo>
                    <a:pt x="0" y="1872208"/>
                  </a:lnTo>
                  <a:close/>
                  <a:moveTo>
                    <a:pt x="0" y="0"/>
                  </a:moveTo>
                  <a:lnTo>
                    <a:pt x="91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sq">
              <a:solidFill>
                <a:srgbClr val="DDDDDD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64" name="任意多边形 16"/>
            <p:cNvSpPr>
              <a:spLocks noChangeArrowheads="1"/>
            </p:cNvSpPr>
            <p:nvPr/>
          </p:nvSpPr>
          <p:spPr bwMode="auto">
            <a:xfrm>
              <a:off x="0" y="454"/>
              <a:ext cx="826" cy="760"/>
            </a:xfrm>
            <a:custGeom>
              <a:avLst/>
              <a:gdLst>
                <a:gd name="T0" fmla="*/ 0 w 696310"/>
                <a:gd name="T1" fmla="*/ 0 h 696310"/>
                <a:gd name="T2" fmla="*/ 459827 w 696310"/>
                <a:gd name="T3" fmla="*/ 0 h 696310"/>
                <a:gd name="T4" fmla="*/ 459827 w 696310"/>
                <a:gd name="T5" fmla="*/ 236483 h 696310"/>
                <a:gd name="T6" fmla="*/ 696310 w 696310"/>
                <a:gd name="T7" fmla="*/ 236483 h 696310"/>
                <a:gd name="T8" fmla="*/ 696310 w 696310"/>
                <a:gd name="T9" fmla="*/ 696310 h 696310"/>
                <a:gd name="T10" fmla="*/ 0 w 696310"/>
                <a:gd name="T11" fmla="*/ 696310 h 696310"/>
                <a:gd name="T12" fmla="*/ 0 w 696310"/>
                <a:gd name="T13" fmla="*/ 0 h 696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6310" h="696310">
                  <a:moveTo>
                    <a:pt x="0" y="0"/>
                  </a:moveTo>
                  <a:lnTo>
                    <a:pt x="459827" y="0"/>
                  </a:lnTo>
                  <a:lnTo>
                    <a:pt x="459827" y="236483"/>
                  </a:lnTo>
                  <a:lnTo>
                    <a:pt x="696310" y="236483"/>
                  </a:lnTo>
                  <a:lnTo>
                    <a:pt x="696310" y="696310"/>
                  </a:lnTo>
                  <a:lnTo>
                    <a:pt x="0" y="6963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65" name="矩形 17"/>
            <p:cNvSpPr>
              <a:spLocks noChangeArrowheads="1"/>
            </p:cNvSpPr>
            <p:nvPr/>
          </p:nvSpPr>
          <p:spPr bwMode="auto">
            <a:xfrm>
              <a:off x="570" y="374"/>
              <a:ext cx="258" cy="265"/>
            </a:xfrm>
            <a:prstGeom prst="rect">
              <a:avLst/>
            </a:prstGeom>
            <a:solidFill>
              <a:srgbClr val="008080">
                <a:alpha val="5098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215900" rIns="179705" bIns="0" anchor="ctr"/>
            <a:lstStyle/>
            <a:p>
              <a:pPr algn="ctr"/>
              <a:endParaRPr lang="zh-CN" altLang="en-US" sz="400" b="0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15366" name="文本框 6151"/>
            <p:cNvSpPr txBox="1">
              <a:spLocks noChangeArrowheads="1"/>
            </p:cNvSpPr>
            <p:nvPr/>
          </p:nvSpPr>
          <p:spPr bwMode="auto">
            <a:xfrm>
              <a:off x="878" y="432"/>
              <a:ext cx="4816" cy="10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800" dirty="0">
                  <a:solidFill>
                    <a:srgbClr val="00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宋体" panose="02010600030101010101" pitchFamily="2" charset="-122"/>
                </a:rPr>
                <a:t>成比例线段的应用</a:t>
              </a:r>
            </a:p>
          </p:txBody>
        </p:sp>
        <p:sp>
          <p:nvSpPr>
            <p:cNvPr id="15367" name="文本框 6152"/>
            <p:cNvSpPr txBox="1">
              <a:spLocks noChangeArrowheads="1"/>
            </p:cNvSpPr>
            <p:nvPr/>
          </p:nvSpPr>
          <p:spPr bwMode="auto">
            <a:xfrm>
              <a:off x="0" y="452"/>
              <a:ext cx="873" cy="10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sz="2800" b="0">
                  <a:solidFill>
                    <a:schemeClr val="accent1"/>
                  </a:solidFill>
                  <a:ea typeface="微软雅黑" panose="020B0503020204020204" pitchFamily="34" charset="-122"/>
                </a:rPr>
                <a:t>二</a:t>
              </a:r>
            </a:p>
          </p:txBody>
        </p:sp>
      </p:grpSp>
      <p:sp>
        <p:nvSpPr>
          <p:cNvPr id="15368" name="文本框 38948"/>
          <p:cNvSpPr txBox="1">
            <a:spLocks noChangeArrowheads="1"/>
          </p:cNvSpPr>
          <p:nvPr/>
        </p:nvSpPr>
        <p:spPr bwMode="auto">
          <a:xfrm>
            <a:off x="142876" y="803673"/>
            <a:ext cx="8785225" cy="167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80000"/>
              </a:lnSpc>
            </a:pPr>
            <a:r>
              <a:rPr lang="zh-CN" altLang="en-US" sz="2000" dirty="0">
                <a:solidFill>
                  <a:srgbClr val="00808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000" b="0" dirty="0">
                <a:solidFill>
                  <a:srgbClr val="00808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例：</a:t>
            </a:r>
            <a:r>
              <a:rPr lang="zh-CN" altLang="en-US" sz="2000" b="0" dirty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一块矩形绸布的长</a:t>
            </a:r>
            <a:r>
              <a:rPr lang="en-US" altLang="zh-CN" sz="2000" i="1" dirty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AB=a</a:t>
            </a:r>
            <a:r>
              <a:rPr lang="en-US" altLang="zh-CN" sz="2000" dirty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000" b="0" dirty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000" b="0" dirty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宽</a:t>
            </a:r>
            <a:r>
              <a:rPr lang="en-US" altLang="zh-CN" sz="2000" i="1" dirty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AD</a:t>
            </a:r>
            <a:r>
              <a:rPr lang="en-US" altLang="zh-CN" sz="2000" dirty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=1m</a:t>
            </a:r>
            <a:r>
              <a:rPr lang="zh-CN" altLang="en-US" sz="2000" b="0" dirty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，按照图中所示中方式它裁剪成相同的三面矩形彩旗，且使才裁出的每面彩旗的宽与长的比与原绸布的宽与长的比相同，即                  ，那么</a:t>
            </a:r>
            <a:r>
              <a:rPr lang="en-US" altLang="zh-CN" sz="2000" i="1" dirty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000" b="0" dirty="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的值应当是多少？</a:t>
            </a:r>
          </a:p>
        </p:txBody>
      </p:sp>
      <p:graphicFrame>
        <p:nvGraphicFramePr>
          <p:cNvPr id="38950" name="对象 38949"/>
          <p:cNvGraphicFramePr/>
          <p:nvPr/>
        </p:nvGraphicFramePr>
        <p:xfrm>
          <a:off x="647701" y="3473053"/>
          <a:ext cx="1344613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5" r:id="rId4" imgW="952500" imgH="520700" progId="Equation.3">
                  <p:embed/>
                </p:oleObj>
              </mc:Choice>
              <mc:Fallback>
                <p:oleObj r:id="rId4" imgW="952500" imgH="520700" progId="Equation.3">
                  <p:embed/>
                  <p:pic>
                    <p:nvPicPr>
                      <p:cNvPr id="0" name="对象 38949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1" y="3473053"/>
                        <a:ext cx="1344613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矩形 38950"/>
          <p:cNvSpPr>
            <a:spLocks noChangeArrowheads="1"/>
          </p:cNvSpPr>
          <p:nvPr/>
        </p:nvSpPr>
        <p:spPr bwMode="auto">
          <a:xfrm>
            <a:off x="6084888" y="3274219"/>
            <a:ext cx="2665412" cy="107989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zh-CN" altLang="en-US"/>
          </a:p>
        </p:txBody>
      </p:sp>
      <p:sp>
        <p:nvSpPr>
          <p:cNvPr id="15371" name="直接连接符 38951"/>
          <p:cNvSpPr>
            <a:spLocks noChangeShapeType="1"/>
          </p:cNvSpPr>
          <p:nvPr/>
        </p:nvSpPr>
        <p:spPr bwMode="auto">
          <a:xfrm>
            <a:off x="6969125" y="3274219"/>
            <a:ext cx="0" cy="107989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2" name="直接连接符 38952"/>
          <p:cNvSpPr>
            <a:spLocks noChangeShapeType="1"/>
          </p:cNvSpPr>
          <p:nvPr/>
        </p:nvSpPr>
        <p:spPr bwMode="auto">
          <a:xfrm>
            <a:off x="7977188" y="3274219"/>
            <a:ext cx="0" cy="107989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3" name="文本框 38953"/>
          <p:cNvSpPr txBox="1">
            <a:spLocks noChangeArrowheads="1"/>
          </p:cNvSpPr>
          <p:nvPr/>
        </p:nvSpPr>
        <p:spPr bwMode="auto">
          <a:xfrm>
            <a:off x="5816852" y="3003947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15374" name="文本框 38954"/>
          <p:cNvSpPr txBox="1">
            <a:spLocks noChangeArrowheads="1"/>
          </p:cNvSpPr>
          <p:nvPr/>
        </p:nvSpPr>
        <p:spPr bwMode="auto">
          <a:xfrm>
            <a:off x="5831225" y="4354116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5375" name="文本框 38955"/>
          <p:cNvSpPr txBox="1">
            <a:spLocks noChangeArrowheads="1"/>
          </p:cNvSpPr>
          <p:nvPr/>
        </p:nvSpPr>
        <p:spPr bwMode="auto">
          <a:xfrm>
            <a:off x="6788488" y="2950369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15376" name="文本框 38956"/>
          <p:cNvSpPr txBox="1">
            <a:spLocks noChangeArrowheads="1"/>
          </p:cNvSpPr>
          <p:nvPr/>
        </p:nvSpPr>
        <p:spPr bwMode="auto">
          <a:xfrm>
            <a:off x="6817063" y="4354116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15377" name="文本框 38957"/>
          <p:cNvSpPr txBox="1">
            <a:spLocks noChangeArrowheads="1"/>
          </p:cNvSpPr>
          <p:nvPr/>
        </p:nvSpPr>
        <p:spPr bwMode="auto">
          <a:xfrm>
            <a:off x="8488700" y="2950369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5378" name="文本框 38958"/>
          <p:cNvSpPr txBox="1">
            <a:spLocks noChangeArrowheads="1"/>
          </p:cNvSpPr>
          <p:nvPr/>
        </p:nvSpPr>
        <p:spPr bwMode="auto">
          <a:xfrm>
            <a:off x="8633163" y="4300538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B</a:t>
            </a:r>
          </a:p>
        </p:txBody>
      </p:sp>
      <p:graphicFrame>
        <p:nvGraphicFramePr>
          <p:cNvPr id="38961" name="对象 38960"/>
          <p:cNvGraphicFramePr/>
          <p:nvPr/>
        </p:nvGraphicFramePr>
        <p:xfrm>
          <a:off x="2792413" y="3293269"/>
          <a:ext cx="10795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6" r:id="rId6" imgW="762000" imgH="762000" progId="Equation.3">
                  <p:embed/>
                </p:oleObj>
              </mc:Choice>
              <mc:Fallback>
                <p:oleObj r:id="rId6" imgW="762000" imgH="762000" progId="Equation.3">
                  <p:embed/>
                  <p:pic>
                    <p:nvPicPr>
                      <p:cNvPr id="0" name="对象 38960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2413" y="3293269"/>
                        <a:ext cx="107950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62" name="对象 38961"/>
          <p:cNvGraphicFramePr/>
          <p:nvPr/>
        </p:nvGraphicFramePr>
        <p:xfrm>
          <a:off x="809626" y="4030266"/>
          <a:ext cx="1008063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7" r:id="rId8" imgW="711200" imgH="520700" progId="Equation.3">
                  <p:embed/>
                </p:oleObj>
              </mc:Choice>
              <mc:Fallback>
                <p:oleObj r:id="rId8" imgW="711200" imgH="520700" progId="Equation.3">
                  <p:embed/>
                  <p:pic>
                    <p:nvPicPr>
                      <p:cNvPr id="0" name="对象 38961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6" y="4030266"/>
                        <a:ext cx="1008063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63" name="对象 38962"/>
          <p:cNvGraphicFramePr/>
          <p:nvPr/>
        </p:nvGraphicFramePr>
        <p:xfrm>
          <a:off x="3287714" y="4094560"/>
          <a:ext cx="9366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8" r:id="rId10" imgW="660400" imgH="304800" progId="Equation.3">
                  <p:embed/>
                </p:oleObj>
              </mc:Choice>
              <mc:Fallback>
                <p:oleObj r:id="rId10" imgW="660400" imgH="304800" progId="Equation.3">
                  <p:embed/>
                  <p:pic>
                    <p:nvPicPr>
                      <p:cNvPr id="0" name="对象 38962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4" y="4094560"/>
                        <a:ext cx="93662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2" name="对象 38963"/>
          <p:cNvGraphicFramePr/>
          <p:nvPr/>
        </p:nvGraphicFramePr>
        <p:xfrm>
          <a:off x="1845511" y="1921471"/>
          <a:ext cx="1015958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9" r:id="rId12" imgW="952500" imgH="520700" progId="Equation.3">
                  <p:embed/>
                </p:oleObj>
              </mc:Choice>
              <mc:Fallback>
                <p:oleObj r:id="rId12" imgW="952500" imgH="520700" progId="Equation.3">
                  <p:embed/>
                  <p:pic>
                    <p:nvPicPr>
                      <p:cNvPr id="0" name="对象 38963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5511" y="1921471"/>
                        <a:ext cx="1015958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3287714" y="2877741"/>
          <a:ext cx="282575" cy="596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0" r:id="rId14" imgW="139700" imgH="393700" progId="Equation.KSEE3">
                  <p:embed/>
                </p:oleObj>
              </mc:Choice>
              <mc:Fallback>
                <p:oleObj r:id="rId14" imgW="139700" imgH="393700" progId="Equation.KSEE3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4" y="2877741"/>
                        <a:ext cx="282575" cy="5965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60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>
                                            <p:txEl>
                                              <p:charRg st="36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960">
                                            <p:txEl>
                                              <p:charRg st="36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8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8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>
                                            <p:txEl>
                                              <p:charRg st="58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8960">
                                            <p:txEl>
                                              <p:charRg st="58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矩形 80"/>
          <p:cNvSpPr>
            <a:spLocks noChangeArrowheads="1"/>
          </p:cNvSpPr>
          <p:nvPr/>
        </p:nvSpPr>
        <p:spPr bwMode="auto">
          <a:xfrm>
            <a:off x="111125" y="28575"/>
            <a:ext cx="11144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228B8B"/>
                </a:solidFill>
                <a:ea typeface="方正姚体" panose="02010601030101010101" pitchFamily="2" charset="-122"/>
              </a:rPr>
              <a:t>当堂练习</a:t>
            </a:r>
            <a:endParaRPr lang="zh-CN" altLang="en-US" b="0" dirty="0">
              <a:solidFill>
                <a:srgbClr val="228B8B"/>
              </a:solidFill>
            </a:endParaRPr>
          </a:p>
        </p:txBody>
      </p:sp>
      <p:sp>
        <p:nvSpPr>
          <p:cNvPr id="17410" name="文本框 10274"/>
          <p:cNvSpPr txBox="1">
            <a:spLocks noChangeArrowheads="1"/>
          </p:cNvSpPr>
          <p:nvPr/>
        </p:nvSpPr>
        <p:spPr bwMode="auto">
          <a:xfrm>
            <a:off x="225425" y="750094"/>
            <a:ext cx="845185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一把矩形米尺，长1m,宽3cm，则这把米尺的长和宽的比 </a:t>
            </a:r>
          </a:p>
          <a:p>
            <a:pPr>
              <a:lnSpc>
                <a:spcPct val="150000"/>
              </a:lnSpc>
            </a:pP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为（         ）</a:t>
            </a:r>
          </a:p>
          <a:p>
            <a:pPr>
              <a:lnSpc>
                <a:spcPct val="150000"/>
              </a:lnSpc>
            </a:pP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A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100:3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B.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1:3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C.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10:3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 D.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1000:3</a:t>
            </a:r>
          </a:p>
          <a:p>
            <a:pPr>
              <a:lnSpc>
                <a:spcPct val="150000"/>
              </a:lnSpc>
            </a:pPr>
            <a:endParaRPr lang="zh-CN" altLang="en-US" sz="240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甲、乙两地相距35km，图上距离为7cm,则这张图的比例</a:t>
            </a:r>
          </a:p>
          <a:p>
            <a:pPr>
              <a:lnSpc>
                <a:spcPct val="150000"/>
              </a:lnSpc>
            </a:pP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尺为（        ）</a:t>
            </a:r>
          </a:p>
          <a:p>
            <a:pPr>
              <a:lnSpc>
                <a:spcPct val="150000"/>
              </a:lnSpc>
            </a:pP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A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5:1           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B.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1:5           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C.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1:500000        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D.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500000:1</a:t>
            </a:r>
            <a:endParaRPr lang="zh-CN" altLang="en-US" sz="240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276" name="文本框 10275"/>
          <p:cNvSpPr txBox="1">
            <a:spLocks noChangeArrowheads="1"/>
          </p:cNvSpPr>
          <p:nvPr/>
        </p:nvSpPr>
        <p:spPr bwMode="auto">
          <a:xfrm>
            <a:off x="1427416" y="1285875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0277" name="文本框 10276"/>
          <p:cNvSpPr txBox="1">
            <a:spLocks noChangeArrowheads="1"/>
          </p:cNvSpPr>
          <p:nvPr/>
        </p:nvSpPr>
        <p:spPr bwMode="auto">
          <a:xfrm>
            <a:off x="1570291" y="2893219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>
                <a:latin typeface="Times New Roman" panose="02020603050405020304" pitchFamily="18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6" grpId="0"/>
      <p:bldP spid="1027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02" name="文本框 50201"/>
          <p:cNvSpPr txBox="1">
            <a:spLocks noChangeArrowheads="1"/>
          </p:cNvSpPr>
          <p:nvPr/>
        </p:nvSpPr>
        <p:spPr bwMode="auto">
          <a:xfrm>
            <a:off x="468313" y="1351360"/>
            <a:ext cx="5903912" cy="3344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220000"/>
              </a:lnSpc>
            </a:pPr>
            <a:r>
              <a:rPr lang="zh-CN" altLang="en-US" sz="2400" b="0">
                <a:latin typeface="Times New Roman" panose="02020603050405020304" pitchFamily="18" charset="0"/>
                <a:ea typeface="黑体" panose="02010609060101010101" pitchFamily="49" charset="-122"/>
              </a:rPr>
              <a:t>解：根据题意可知</a:t>
            </a:r>
            <a:r>
              <a:rPr lang="en-US" altLang="zh-CN" sz="2400" b="0">
                <a:latin typeface="Times New Roman" panose="02020603050405020304" pitchFamily="18" charset="0"/>
                <a:ea typeface="黑体" panose="02010609060101010101" pitchFamily="49" charset="-122"/>
              </a:rPr>
              <a:t>		      , </a:t>
            </a:r>
          </a:p>
          <a:p>
            <a:pPr eaLnBrk="0" hangingPunct="0">
              <a:lnSpc>
                <a:spcPct val="220000"/>
              </a:lnSpc>
            </a:pPr>
            <a:r>
              <a:rPr lang="en-US" altLang="zh-CN" sz="2400" b="0">
                <a:latin typeface="Times New Roman" panose="02020603050405020304" pitchFamily="18" charset="0"/>
                <a:ea typeface="黑体" panose="02010609060101010101" pitchFamily="49" charset="-122"/>
              </a:rPr>
              <a:t>        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AB </a:t>
            </a:r>
            <a:r>
              <a:rPr lang="en-US" altLang="zh-CN" sz="2400" b="0">
                <a:latin typeface="Times New Roman" panose="02020603050405020304" pitchFamily="18" charset="0"/>
                <a:ea typeface="黑体" panose="02010609060101010101" pitchFamily="49" charset="-122"/>
              </a:rPr>
              <a:t>= 15 , 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AC </a:t>
            </a:r>
            <a:r>
              <a:rPr lang="en-US" altLang="zh-CN" sz="2400" b="0">
                <a:latin typeface="Times New Roman" panose="02020603050405020304" pitchFamily="18" charset="0"/>
                <a:ea typeface="黑体" panose="02010609060101010101" pitchFamily="49" charset="-122"/>
              </a:rPr>
              <a:t>= 10 , 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BD </a:t>
            </a:r>
            <a:r>
              <a:rPr lang="en-US" altLang="zh-CN" sz="2400" b="0">
                <a:latin typeface="Times New Roman" panose="02020603050405020304" pitchFamily="18" charset="0"/>
                <a:ea typeface="黑体" panose="02010609060101010101" pitchFamily="49" charset="-122"/>
              </a:rPr>
              <a:t>= 6.</a:t>
            </a:r>
          </a:p>
          <a:p>
            <a:pPr eaLnBrk="0" hangingPunct="0">
              <a:lnSpc>
                <a:spcPct val="220000"/>
              </a:lnSpc>
            </a:pPr>
            <a:r>
              <a:rPr lang="en-US" altLang="zh-CN" sz="2400" b="0">
                <a:latin typeface="Times New Roman" panose="02020603050405020304" pitchFamily="18" charset="0"/>
                <a:ea typeface="黑体" panose="02010609060101010101" pitchFamily="49" charset="-122"/>
              </a:rPr>
              <a:t>       </a:t>
            </a:r>
            <a:r>
              <a:rPr lang="zh-CN" altLang="en-US" sz="2400" b="0">
                <a:latin typeface="Times New Roman" panose="02020603050405020304" pitchFamily="18" charset="0"/>
                <a:ea typeface="黑体" panose="02010609060101010101" pitchFamily="49" charset="-122"/>
              </a:rPr>
              <a:t>则      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AD</a:t>
            </a:r>
            <a:r>
              <a:rPr lang="en-US" altLang="zh-CN" sz="2400" b="0">
                <a:latin typeface="Times New Roman" panose="02020603050405020304" pitchFamily="18" charset="0"/>
                <a:ea typeface="黑体" panose="02010609060101010101" pitchFamily="49" charset="-122"/>
              </a:rPr>
              <a:t> = 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AB –  BD</a:t>
            </a:r>
            <a:r>
              <a:rPr lang="en-US" altLang="zh-CN" sz="2400" b="0">
                <a:latin typeface="Times New Roman" panose="02020603050405020304" pitchFamily="18" charset="0"/>
                <a:ea typeface="黑体" panose="02010609060101010101" pitchFamily="49" charset="-122"/>
              </a:rPr>
              <a:t> =15 – 6= 9.</a:t>
            </a:r>
          </a:p>
          <a:p>
            <a:pPr eaLnBrk="0" hangingPunct="0">
              <a:lnSpc>
                <a:spcPct val="220000"/>
              </a:lnSpc>
            </a:pPr>
            <a:r>
              <a:rPr lang="zh-CN" altLang="en-US" sz="2400" b="0">
                <a:latin typeface="Times New Roman" panose="02020603050405020304" pitchFamily="18" charset="0"/>
                <a:ea typeface="黑体" panose="02010609060101010101" pitchFamily="49" charset="-122"/>
              </a:rPr>
              <a:t>       则</a:t>
            </a:r>
          </a:p>
        </p:txBody>
      </p:sp>
      <p:sp>
        <p:nvSpPr>
          <p:cNvPr id="19458" name="文本框 50179"/>
          <p:cNvSpPr txBox="1">
            <a:spLocks noChangeArrowheads="1"/>
          </p:cNvSpPr>
          <p:nvPr/>
        </p:nvSpPr>
        <p:spPr bwMode="auto">
          <a:xfrm>
            <a:off x="395288" y="844154"/>
            <a:ext cx="7775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3.</a:t>
            </a:r>
            <a:r>
              <a:rPr lang="zh-CN" altLang="en-US" sz="2400" b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已知                  ，</a:t>
            </a:r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</a:t>
            </a:r>
            <a:r>
              <a:rPr lang="en-US" altLang="zh-CN" sz="2400" b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=15</a:t>
            </a:r>
            <a:r>
              <a:rPr lang="zh-CN" altLang="en-US" sz="2400" b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AC</a:t>
            </a:r>
            <a:r>
              <a:rPr lang="en-US" altLang="zh-CN" sz="2400" b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=10</a:t>
            </a:r>
            <a:r>
              <a:rPr lang="zh-CN" altLang="en-US" sz="2400" b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BD</a:t>
            </a:r>
            <a:r>
              <a:rPr lang="en-US" altLang="zh-CN" sz="2400" b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=6</a:t>
            </a:r>
            <a:r>
              <a:rPr lang="zh-CN" altLang="en-US" sz="2400" b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．求</a:t>
            </a:r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AE</a:t>
            </a:r>
            <a:r>
              <a:rPr lang="zh-CN" altLang="en-US" sz="2400" b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．</a:t>
            </a:r>
          </a:p>
        </p:txBody>
      </p:sp>
      <p:graphicFrame>
        <p:nvGraphicFramePr>
          <p:cNvPr id="19459" name="对象 50180"/>
          <p:cNvGraphicFramePr>
            <a:graphicFrameLocks noChangeAspect="1"/>
          </p:cNvGraphicFramePr>
          <p:nvPr/>
        </p:nvGraphicFramePr>
        <p:xfrm>
          <a:off x="1457326" y="789385"/>
          <a:ext cx="1190625" cy="496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r:id="rId3" imgW="711200" imgH="393700" progId="Equation.3">
                  <p:embed/>
                </p:oleObj>
              </mc:Choice>
              <mc:Fallback>
                <p:oleObj r:id="rId3" imgW="711200" imgH="393700" progId="Equation.3">
                  <p:embed/>
                  <p:pic>
                    <p:nvPicPr>
                      <p:cNvPr id="0" name="对象 50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6" y="789385"/>
                        <a:ext cx="1190625" cy="496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任意多边形 50190"/>
          <p:cNvSpPr>
            <a:spLocks noChangeArrowheads="1"/>
          </p:cNvSpPr>
          <p:nvPr/>
        </p:nvSpPr>
        <p:spPr bwMode="auto">
          <a:xfrm>
            <a:off x="5867400" y="2247900"/>
            <a:ext cx="2520950" cy="1674019"/>
          </a:xfrm>
          <a:custGeom>
            <a:avLst/>
            <a:gdLst>
              <a:gd name="T0" fmla="*/ 1043 w 1588"/>
              <a:gd name="T1" fmla="*/ 0 h 1406"/>
              <a:gd name="T2" fmla="*/ 0 w 1588"/>
              <a:gd name="T3" fmla="*/ 1406 h 1406"/>
              <a:gd name="T4" fmla="*/ 1588 w 1588"/>
              <a:gd name="T5" fmla="*/ 1406 h 1406"/>
              <a:gd name="T6" fmla="*/ 1043 w 1588"/>
              <a:gd name="T7" fmla="*/ 0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88" h="1406">
                <a:moveTo>
                  <a:pt x="1043" y="0"/>
                </a:moveTo>
                <a:lnTo>
                  <a:pt x="0" y="1406"/>
                </a:lnTo>
                <a:lnTo>
                  <a:pt x="1588" y="1406"/>
                </a:lnTo>
                <a:lnTo>
                  <a:pt x="1043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1" name="文本框 50191"/>
          <p:cNvSpPr txBox="1">
            <a:spLocks noChangeArrowheads="1"/>
          </p:cNvSpPr>
          <p:nvPr/>
        </p:nvSpPr>
        <p:spPr bwMode="auto">
          <a:xfrm>
            <a:off x="7307600" y="1869281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9462" name="文本框 50192"/>
          <p:cNvSpPr txBox="1">
            <a:spLocks noChangeArrowheads="1"/>
          </p:cNvSpPr>
          <p:nvPr/>
        </p:nvSpPr>
        <p:spPr bwMode="auto">
          <a:xfrm>
            <a:off x="5434350" y="3759994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9463" name="文本框 50193"/>
          <p:cNvSpPr txBox="1">
            <a:spLocks noChangeArrowheads="1"/>
          </p:cNvSpPr>
          <p:nvPr/>
        </p:nvSpPr>
        <p:spPr bwMode="auto">
          <a:xfrm>
            <a:off x="8387100" y="3749279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9464" name="文本框 50194"/>
          <p:cNvSpPr txBox="1">
            <a:spLocks noChangeArrowheads="1"/>
          </p:cNvSpPr>
          <p:nvPr/>
        </p:nvSpPr>
        <p:spPr bwMode="auto">
          <a:xfrm>
            <a:off x="6154991" y="3003947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19465" name="文本框 50195"/>
          <p:cNvSpPr txBox="1">
            <a:spLocks noChangeArrowheads="1"/>
          </p:cNvSpPr>
          <p:nvPr/>
        </p:nvSpPr>
        <p:spPr bwMode="auto">
          <a:xfrm>
            <a:off x="8099763" y="2950369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19466" name="直接连接符 50196"/>
          <p:cNvSpPr>
            <a:spLocks noChangeShapeType="1"/>
          </p:cNvSpPr>
          <p:nvPr/>
        </p:nvSpPr>
        <p:spPr bwMode="auto">
          <a:xfrm>
            <a:off x="6578601" y="3205163"/>
            <a:ext cx="14398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50198" name="对象 50197"/>
          <p:cNvGraphicFramePr/>
          <p:nvPr/>
        </p:nvGraphicFramePr>
        <p:xfrm>
          <a:off x="3132138" y="1491853"/>
          <a:ext cx="1344612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r:id="rId5" imgW="952500" imgH="520700" progId="Equation.3">
                  <p:embed/>
                </p:oleObj>
              </mc:Choice>
              <mc:Fallback>
                <p:oleObj r:id="rId5" imgW="952500" imgH="520700" progId="Equation.3">
                  <p:embed/>
                  <p:pic>
                    <p:nvPicPr>
                      <p:cNvPr id="0" name="对象 50197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1491853"/>
                        <a:ext cx="1344612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03" name="对象 50202"/>
          <p:cNvGraphicFramePr/>
          <p:nvPr/>
        </p:nvGraphicFramePr>
        <p:xfrm>
          <a:off x="1692275" y="3327797"/>
          <a:ext cx="338455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r:id="rId7" imgW="2387600" imgH="520700" progId="Equation.3">
                  <p:embed/>
                </p:oleObj>
              </mc:Choice>
              <mc:Fallback>
                <p:oleObj r:id="rId7" imgW="2387600" imgH="520700" progId="Equation.3">
                  <p:embed/>
                  <p:pic>
                    <p:nvPicPr>
                      <p:cNvPr id="0" name="对象 50202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327797"/>
                        <a:ext cx="3384550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202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charRg st="20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202">
                                            <p:txEl>
                                              <p:charRg st="20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charRg st="56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202">
                                            <p:txEl>
                                              <p:charRg st="56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charRg st="96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202">
                                            <p:txEl>
                                              <p:charRg st="96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矩形 80"/>
          <p:cNvSpPr>
            <a:spLocks noChangeArrowheads="1"/>
          </p:cNvSpPr>
          <p:nvPr/>
        </p:nvSpPr>
        <p:spPr bwMode="auto">
          <a:xfrm>
            <a:off x="52388" y="27385"/>
            <a:ext cx="1217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rgbClr val="228B8B"/>
                </a:solidFill>
                <a:ea typeface="方正姚体" panose="02010601030101010101" pitchFamily="2" charset="-122"/>
              </a:rPr>
              <a:t>课堂小结</a:t>
            </a:r>
            <a:endParaRPr lang="zh-CN" altLang="en-US" sz="2000" b="0" dirty="0">
              <a:solidFill>
                <a:srgbClr val="228B8B"/>
              </a:solidFill>
            </a:endParaRPr>
          </a:p>
        </p:txBody>
      </p:sp>
      <p:sp>
        <p:nvSpPr>
          <p:cNvPr id="16386" name="矩形 12303"/>
          <p:cNvSpPr/>
          <p:nvPr/>
        </p:nvSpPr>
        <p:spPr>
          <a:xfrm>
            <a:off x="179389" y="2463404"/>
            <a:ext cx="1584325" cy="378619"/>
          </a:xfrm>
          <a:prstGeom prst="rect">
            <a:avLst/>
          </a:prstGeom>
          <a:solidFill>
            <a:schemeClr val="accent3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>
              <a:defRPr/>
            </a:pPr>
            <a:r>
              <a:rPr lang="zh-CN" altLang="en-US" sz="2000" b="0" noProof="1">
                <a:solidFill>
                  <a:schemeClr val="tx1"/>
                </a:solidFill>
                <a:ea typeface="黑体" panose="02010609060101010101" pitchFamily="49" charset="-122"/>
                <a:cs typeface="+mn-ea"/>
              </a:rPr>
              <a:t>成比例线段</a:t>
            </a:r>
            <a:endParaRPr lang="zh-CN" altLang="en-US" sz="2000" b="0" noProof="1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6387" name="左大括号 12304"/>
          <p:cNvSpPr/>
          <p:nvPr/>
        </p:nvSpPr>
        <p:spPr bwMode="auto">
          <a:xfrm>
            <a:off x="1835151" y="1762125"/>
            <a:ext cx="142875" cy="1728788"/>
          </a:xfrm>
          <a:prstGeom prst="leftBrace">
            <a:avLst>
              <a:gd name="adj1" fmla="val 133996"/>
              <a:gd name="adj2" fmla="val 50000"/>
            </a:avLst>
          </a:prstGeom>
          <a:noFill/>
          <a:ln w="127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zh-CN" altLang="en-US"/>
          </a:p>
        </p:txBody>
      </p:sp>
      <p:sp>
        <p:nvSpPr>
          <p:cNvPr id="16388" name="矩形 12305"/>
          <p:cNvSpPr>
            <a:spLocks noChangeArrowheads="1"/>
          </p:cNvSpPr>
          <p:nvPr/>
        </p:nvSpPr>
        <p:spPr bwMode="auto">
          <a:xfrm>
            <a:off x="3419475" y="1091804"/>
            <a:ext cx="5545138" cy="1188244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如果选用同一长度单位量得两条线段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</a:t>
            </a:r>
            <a:r>
              <a:rPr lang="en-US" altLang="zh-CN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CD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的长</a:t>
            </a:r>
          </a:p>
          <a:p>
            <a:pPr>
              <a:lnSpc>
                <a:spcPct val="150000"/>
              </a:lnSpc>
            </a:pP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度分别是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，那么这两条线段的比就是它们长</a:t>
            </a:r>
          </a:p>
          <a:p>
            <a:pPr>
              <a:lnSpc>
                <a:spcPct val="150000"/>
              </a:lnSpc>
            </a:pP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度的比，即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CD</a:t>
            </a:r>
            <a:r>
              <a:rPr lang="en-US" altLang="zh-CN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，或写成</a:t>
            </a: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6389" name="矩形 12310"/>
          <p:cNvSpPr>
            <a:spLocks noChangeArrowheads="1"/>
          </p:cNvSpPr>
          <p:nvPr/>
        </p:nvSpPr>
        <p:spPr bwMode="auto">
          <a:xfrm>
            <a:off x="3419475" y="2895600"/>
            <a:ext cx="5545138" cy="1188244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四条线段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，如果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与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的比等于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与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</a:t>
            </a:r>
          </a:p>
          <a:p>
            <a:pPr>
              <a:lnSpc>
                <a:spcPct val="150000"/>
              </a:lnSpc>
            </a:pP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比，即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，那么这四条线段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叫做</a:t>
            </a:r>
          </a:p>
          <a:p>
            <a:pPr>
              <a:lnSpc>
                <a:spcPct val="150000"/>
              </a:lnSpc>
            </a:pP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成比例线段，简称比例线段</a:t>
            </a:r>
            <a:r>
              <a:rPr lang="en-US" altLang="zh-CN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</p:txBody>
      </p:sp>
      <p:graphicFrame>
        <p:nvGraphicFramePr>
          <p:cNvPr id="16390" name="对象 12311"/>
          <p:cNvGraphicFramePr/>
          <p:nvPr/>
        </p:nvGraphicFramePr>
        <p:xfrm>
          <a:off x="7539038" y="1824038"/>
          <a:ext cx="882650" cy="456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r:id="rId3" imgW="571500" imgH="393700" progId="Equation.3">
                  <p:embed/>
                </p:oleObj>
              </mc:Choice>
              <mc:Fallback>
                <p:oleObj r:id="rId3" imgW="571500" imgH="393700" progId="Equation.3">
                  <p:embed/>
                  <p:pic>
                    <p:nvPicPr>
                      <p:cNvPr id="0" name="对象 1231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9038" y="1824038"/>
                        <a:ext cx="882650" cy="4560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文本框 12312"/>
          <p:cNvSpPr txBox="1">
            <a:spLocks noChangeArrowheads="1"/>
          </p:cNvSpPr>
          <p:nvPr/>
        </p:nvSpPr>
        <p:spPr bwMode="auto">
          <a:xfrm>
            <a:off x="1902956" y="1600201"/>
            <a:ext cx="12105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2000" b="0" dirty="0">
                <a:solidFill>
                  <a:schemeClr val="tx1"/>
                </a:solidFill>
                <a:ea typeface="黑体" panose="02010609060101010101" pitchFamily="49" charset="-122"/>
              </a:rPr>
              <a:t>线段的比</a:t>
            </a:r>
          </a:p>
        </p:txBody>
      </p:sp>
      <p:sp>
        <p:nvSpPr>
          <p:cNvPr id="16392" name="文本框 12313"/>
          <p:cNvSpPr txBox="1">
            <a:spLocks noChangeArrowheads="1"/>
          </p:cNvSpPr>
          <p:nvPr/>
        </p:nvSpPr>
        <p:spPr bwMode="auto">
          <a:xfrm>
            <a:off x="1924050" y="3274219"/>
            <a:ext cx="9921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000" b="0" dirty="0">
                <a:solidFill>
                  <a:schemeClr val="tx1"/>
                </a:solidFill>
                <a:ea typeface="黑体" panose="02010609060101010101" pitchFamily="49" charset="-122"/>
              </a:rPr>
              <a:t>成比例线段</a:t>
            </a:r>
          </a:p>
        </p:txBody>
      </p:sp>
      <p:sp>
        <p:nvSpPr>
          <p:cNvPr id="16393" name="右箭头 12314"/>
          <p:cNvSpPr>
            <a:spLocks noChangeArrowheads="1"/>
          </p:cNvSpPr>
          <p:nvPr/>
        </p:nvSpPr>
        <p:spPr bwMode="auto">
          <a:xfrm>
            <a:off x="3059114" y="1653779"/>
            <a:ext cx="288925" cy="215503"/>
          </a:xfrm>
          <a:prstGeom prst="rightArrow">
            <a:avLst>
              <a:gd name="adj1" fmla="val 50000"/>
              <a:gd name="adj2" fmla="val 251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endParaRPr lang="zh-CN" altLang="en-US"/>
          </a:p>
        </p:txBody>
      </p:sp>
      <p:sp>
        <p:nvSpPr>
          <p:cNvPr id="16394" name="右箭头 12315"/>
          <p:cNvSpPr>
            <a:spLocks noChangeArrowheads="1"/>
          </p:cNvSpPr>
          <p:nvPr/>
        </p:nvSpPr>
        <p:spPr bwMode="auto">
          <a:xfrm>
            <a:off x="2987676" y="3436144"/>
            <a:ext cx="288925" cy="215504"/>
          </a:xfrm>
          <a:prstGeom prst="rightArrow">
            <a:avLst>
              <a:gd name="adj1" fmla="val 50000"/>
              <a:gd name="adj2" fmla="val 251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endParaRPr lang="zh-CN" altLang="en-US"/>
          </a:p>
        </p:txBody>
      </p:sp>
      <p:graphicFrame>
        <p:nvGraphicFramePr>
          <p:cNvPr id="16395" name="对象 1"/>
          <p:cNvGraphicFramePr/>
          <p:nvPr/>
        </p:nvGraphicFramePr>
        <p:xfrm>
          <a:off x="4283075" y="3274219"/>
          <a:ext cx="649288" cy="456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r:id="rId5" imgW="419100" imgH="393700" progId="Equation.3">
                  <p:embed/>
                </p:oleObj>
              </mc:Choice>
              <mc:Fallback>
                <p:oleObj r:id="rId5" imgW="419100" imgH="393700" progId="Equation.3">
                  <p:embed/>
                  <p:pic>
                    <p:nvPicPr>
                      <p:cNvPr id="0" name="对象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075" y="3274219"/>
                        <a:ext cx="649288" cy="4560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ldLvl="0" animBg="1"/>
      <p:bldP spid="16387" grpId="0" animBg="1"/>
      <p:bldP spid="16388" grpId="0" bldLvl="0" animBg="1"/>
      <p:bldP spid="16389" grpId="0" bldLvl="0" animBg="1"/>
      <p:bldP spid="16391" grpId="0"/>
      <p:bldP spid="16392" grpId="0"/>
      <p:bldP spid="16393" grpId="0" animBg="1"/>
      <p:bldP spid="1639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611560" y="1851670"/>
            <a:ext cx="8208962" cy="208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200025" algn="just" eaLnBrk="0" hangingPunct="0">
              <a:lnSpc>
                <a:spcPct val="180000"/>
              </a:lnSpc>
            </a:pPr>
            <a:r>
              <a:rPr lang="en-US" altLang="zh-CN" sz="24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4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知道线段的比的概念，会计算两条线段的比；（重点）</a:t>
            </a:r>
          </a:p>
          <a:p>
            <a:pPr indent="200025" algn="just" eaLnBrk="0" hangingPunct="0">
              <a:lnSpc>
                <a:spcPct val="180000"/>
              </a:lnSpc>
            </a:pPr>
            <a:r>
              <a:rPr lang="en-US" altLang="zh-CN" sz="24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．理解成比例线段的概念；（重点）</a:t>
            </a:r>
          </a:p>
          <a:p>
            <a:pPr indent="200025" algn="just" eaLnBrk="0" hangingPunct="0">
              <a:lnSpc>
                <a:spcPct val="180000"/>
              </a:lnSpc>
            </a:pPr>
            <a:r>
              <a:rPr lang="en-US" altLang="zh-CN" sz="24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4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．掌握成比例线段的判定方法．（难点）</a:t>
            </a:r>
            <a:endParaRPr lang="en-US" altLang="zh-CN" sz="2400" b="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22" name="MH_SubTitle_4"/>
          <p:cNvSpPr txBox="1">
            <a:spLocks noChangeArrowheads="1"/>
          </p:cNvSpPr>
          <p:nvPr/>
        </p:nvSpPr>
        <p:spPr bwMode="auto">
          <a:xfrm>
            <a:off x="3565525" y="1016794"/>
            <a:ext cx="1512888" cy="47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170" tIns="46990" rIns="90170" bIns="46990" anchor="ctr"/>
          <a:lstStyle/>
          <a:p>
            <a:pPr>
              <a:lnSpc>
                <a:spcPct val="110000"/>
              </a:lnSpc>
            </a:pPr>
            <a:r>
              <a:rPr lang="zh-CN" altLang="en-US" sz="240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Box 51"/>
          <p:cNvSpPr txBox="1">
            <a:spLocks noChangeArrowheads="1"/>
          </p:cNvSpPr>
          <p:nvPr/>
        </p:nvSpPr>
        <p:spPr bwMode="auto">
          <a:xfrm>
            <a:off x="1000125" y="1275160"/>
            <a:ext cx="68849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400" b="0">
                <a:solidFill>
                  <a:srgbClr val="149494"/>
                </a:solidFill>
                <a:ea typeface="黑体" panose="02010609060101010101" pitchFamily="49" charset="-122"/>
              </a:rPr>
              <a:t>问题</a:t>
            </a:r>
            <a:r>
              <a:rPr lang="en-US" altLang="zh-CN" sz="2400" b="0">
                <a:solidFill>
                  <a:srgbClr val="149494"/>
                </a:solidFill>
                <a:latin typeface="Times New Roman" panose="02020603050405020304" pitchFamily="18" charset="0"/>
              </a:rPr>
              <a:t>1 </a:t>
            </a:r>
            <a:r>
              <a:rPr lang="en-US" altLang="zh-CN" sz="2400" b="0">
                <a:solidFill>
                  <a:srgbClr val="149494"/>
                </a:solidFill>
              </a:rPr>
              <a:t> </a:t>
            </a:r>
            <a:r>
              <a:rPr lang="zh-CN" altLang="en-US" sz="2400" b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下面两张邮票有什么特点？有什么关系？</a:t>
            </a:r>
          </a:p>
        </p:txBody>
      </p:sp>
      <p:pic>
        <p:nvPicPr>
          <p:cNvPr id="8197" name="图片 819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78026" y="2235994"/>
            <a:ext cx="17002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图片 819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30776" y="2235994"/>
            <a:ext cx="17002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矩形 80"/>
          <p:cNvSpPr>
            <a:spLocks noChangeArrowheads="1"/>
          </p:cNvSpPr>
          <p:nvPr/>
        </p:nvSpPr>
        <p:spPr bwMode="auto">
          <a:xfrm>
            <a:off x="0" y="33338"/>
            <a:ext cx="13319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000">
                <a:solidFill>
                  <a:srgbClr val="228B8B"/>
                </a:solidFill>
                <a:ea typeface="方正姚体" panose="02010601030101010101" pitchFamily="2" charset="-122"/>
              </a:rPr>
              <a:t>导入新课</a:t>
            </a:r>
            <a:endParaRPr lang="zh-CN" altLang="en-US" sz="2000">
              <a:solidFill>
                <a:srgbClr val="228B8B"/>
              </a:solidFill>
            </a:endParaRPr>
          </a:p>
        </p:txBody>
      </p:sp>
      <p:sp>
        <p:nvSpPr>
          <p:cNvPr id="6149" name="圆角矩形 31"/>
          <p:cNvSpPr>
            <a:spLocks noChangeArrowheads="1"/>
          </p:cNvSpPr>
          <p:nvPr/>
        </p:nvSpPr>
        <p:spPr bwMode="auto">
          <a:xfrm>
            <a:off x="395288" y="573882"/>
            <a:ext cx="1606550" cy="297656"/>
          </a:xfrm>
          <a:prstGeom prst="roundRect">
            <a:avLst>
              <a:gd name="adj" fmla="val 16667"/>
            </a:avLst>
          </a:prstGeom>
          <a:solidFill>
            <a:srgbClr val="FFFFD9"/>
          </a:solidFill>
          <a:ln w="25400">
            <a:solidFill>
              <a:srgbClr val="0099FF"/>
            </a:solidFill>
            <a:round/>
          </a:ln>
        </p:spPr>
        <p:txBody>
          <a:bodyPr/>
          <a:lstStyle/>
          <a:p>
            <a:pPr algn="ctr"/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观察与思考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4214" y="895350"/>
            <a:ext cx="8142287" cy="108585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zh-CN" altLang="en-US" sz="2400" smtClean="0">
                <a:solidFill>
                  <a:srgbClr val="149494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问题</a:t>
            </a:r>
            <a:r>
              <a:rPr lang="en-US" altLang="zh-CN" sz="2400" b="1" smtClean="0">
                <a:solidFill>
                  <a:srgbClr val="149494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400" smtClean="0">
                <a:latin typeface="Times New Roman" panose="02020603050405020304" pitchFamily="18" charset="0"/>
                <a:ea typeface="黑体" panose="02010609060101010101" pitchFamily="49" charset="-122"/>
              </a:rPr>
              <a:t>   </a:t>
            </a:r>
            <a:r>
              <a:rPr lang="zh-CN" altLang="en-US" sz="2400" smtClean="0">
                <a:latin typeface="Times New Roman" panose="02020603050405020304" pitchFamily="18" charset="0"/>
                <a:ea typeface="黑体" panose="02010609060101010101" pitchFamily="49" charset="-122"/>
              </a:rPr>
              <a:t>多啦A梦的2寸照片和4寸照片，它的形状改变了吗？大小呢？</a:t>
            </a:r>
          </a:p>
          <a:p>
            <a:pPr>
              <a:lnSpc>
                <a:spcPct val="150000"/>
              </a:lnSpc>
              <a:buFontTx/>
              <a:buNone/>
            </a:pPr>
            <a:endParaRPr lang="en-US" altLang="zh-CN" sz="240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buFontTx/>
              <a:buNone/>
            </a:pPr>
            <a:endParaRPr lang="zh-CN" altLang="en-US" sz="240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buFontTx/>
              <a:buNone/>
            </a:pPr>
            <a:endParaRPr lang="zh-CN" altLang="en-US" sz="240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9219" name="图片 9218" descr="1200155_image00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92276" y="2840831"/>
            <a:ext cx="16922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图片 9219" descr="1200155_image00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1828800"/>
            <a:ext cx="2928938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矩形 80"/>
          <p:cNvSpPr>
            <a:spLocks noChangeArrowheads="1"/>
          </p:cNvSpPr>
          <p:nvPr/>
        </p:nvSpPr>
        <p:spPr bwMode="auto">
          <a:xfrm>
            <a:off x="11113" y="28575"/>
            <a:ext cx="11144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228B8B"/>
                </a:solidFill>
                <a:ea typeface="方正姚体" panose="02010601030101010101" pitchFamily="2" charset="-122"/>
              </a:rPr>
              <a:t>讲授新课</a:t>
            </a:r>
            <a:endParaRPr lang="zh-CN" altLang="en-US" b="0" dirty="0">
              <a:solidFill>
                <a:srgbClr val="228B8B"/>
              </a:solidFill>
            </a:endParaRPr>
          </a:p>
        </p:txBody>
      </p:sp>
      <p:grpSp>
        <p:nvGrpSpPr>
          <p:cNvPr id="8194" name="组合 6147"/>
          <p:cNvGrpSpPr/>
          <p:nvPr/>
        </p:nvGrpSpPr>
        <p:grpSpPr bwMode="auto">
          <a:xfrm>
            <a:off x="325439" y="304800"/>
            <a:ext cx="4439910" cy="739246"/>
            <a:chOff x="0" y="0"/>
            <a:chExt cx="6994" cy="1551"/>
          </a:xfrm>
        </p:grpSpPr>
        <p:sp>
          <p:nvSpPr>
            <p:cNvPr id="8195" name="矩形 7"/>
            <p:cNvSpPr>
              <a:spLocks noChangeArrowheads="1"/>
            </p:cNvSpPr>
            <p:nvPr/>
          </p:nvSpPr>
          <p:spPr bwMode="auto">
            <a:xfrm>
              <a:off x="882" y="0"/>
              <a:ext cx="2634" cy="1200"/>
            </a:xfrm>
            <a:custGeom>
              <a:avLst/>
              <a:gdLst>
                <a:gd name="T0" fmla="*/ 0 w 2520280"/>
                <a:gd name="T1" fmla="*/ 1872208 h 1872208"/>
                <a:gd name="T2" fmla="*/ 2520280 w 2520280"/>
                <a:gd name="T3" fmla="*/ 1872208 h 1872208"/>
                <a:gd name="T4" fmla="*/ 0 w 2520280"/>
                <a:gd name="T5" fmla="*/ 1872208 h 1872208"/>
                <a:gd name="T6" fmla="*/ 0 w 2520280"/>
                <a:gd name="T7" fmla="*/ 0 h 1872208"/>
                <a:gd name="T8" fmla="*/ 916 w 2520280"/>
                <a:gd name="T9" fmla="*/ 0 h 1872208"/>
                <a:gd name="T10" fmla="*/ 0 w 2520280"/>
                <a:gd name="T11" fmla="*/ 0 h 1872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20280" h="1872208">
                  <a:moveTo>
                    <a:pt x="0" y="1872208"/>
                  </a:moveTo>
                  <a:lnTo>
                    <a:pt x="2520280" y="1872208"/>
                  </a:lnTo>
                  <a:lnTo>
                    <a:pt x="0" y="1872208"/>
                  </a:lnTo>
                  <a:close/>
                  <a:moveTo>
                    <a:pt x="0" y="0"/>
                  </a:moveTo>
                  <a:lnTo>
                    <a:pt x="916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sq">
              <a:solidFill>
                <a:srgbClr val="DDDDDD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196" name="任意多边形 16"/>
            <p:cNvSpPr>
              <a:spLocks noChangeArrowheads="1"/>
            </p:cNvSpPr>
            <p:nvPr/>
          </p:nvSpPr>
          <p:spPr bwMode="auto">
            <a:xfrm>
              <a:off x="0" y="454"/>
              <a:ext cx="826" cy="760"/>
            </a:xfrm>
            <a:custGeom>
              <a:avLst/>
              <a:gdLst>
                <a:gd name="T0" fmla="*/ 0 w 696310"/>
                <a:gd name="T1" fmla="*/ 0 h 696310"/>
                <a:gd name="T2" fmla="*/ 459827 w 696310"/>
                <a:gd name="T3" fmla="*/ 0 h 696310"/>
                <a:gd name="T4" fmla="*/ 459827 w 696310"/>
                <a:gd name="T5" fmla="*/ 236483 h 696310"/>
                <a:gd name="T6" fmla="*/ 696310 w 696310"/>
                <a:gd name="T7" fmla="*/ 236483 h 696310"/>
                <a:gd name="T8" fmla="*/ 696310 w 696310"/>
                <a:gd name="T9" fmla="*/ 696310 h 696310"/>
                <a:gd name="T10" fmla="*/ 0 w 696310"/>
                <a:gd name="T11" fmla="*/ 696310 h 696310"/>
                <a:gd name="T12" fmla="*/ 0 w 696310"/>
                <a:gd name="T13" fmla="*/ 0 h 696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6310" h="696310">
                  <a:moveTo>
                    <a:pt x="0" y="0"/>
                  </a:moveTo>
                  <a:lnTo>
                    <a:pt x="459827" y="0"/>
                  </a:lnTo>
                  <a:lnTo>
                    <a:pt x="459827" y="236483"/>
                  </a:lnTo>
                  <a:lnTo>
                    <a:pt x="696310" y="236483"/>
                  </a:lnTo>
                  <a:lnTo>
                    <a:pt x="696310" y="696310"/>
                  </a:lnTo>
                  <a:lnTo>
                    <a:pt x="0" y="6963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197" name="矩形 17"/>
            <p:cNvSpPr>
              <a:spLocks noChangeArrowheads="1"/>
            </p:cNvSpPr>
            <p:nvPr/>
          </p:nvSpPr>
          <p:spPr bwMode="auto">
            <a:xfrm>
              <a:off x="570" y="374"/>
              <a:ext cx="258" cy="265"/>
            </a:xfrm>
            <a:prstGeom prst="rect">
              <a:avLst/>
            </a:prstGeom>
            <a:solidFill>
              <a:srgbClr val="008080">
                <a:alpha val="5098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215900" rIns="179705" bIns="0" anchor="ctr"/>
            <a:lstStyle/>
            <a:p>
              <a:pPr algn="ctr"/>
              <a:endParaRPr lang="zh-CN" altLang="en-US" sz="400" b="0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8198" name="文本框 6151"/>
            <p:cNvSpPr txBox="1">
              <a:spLocks noChangeArrowheads="1"/>
            </p:cNvSpPr>
            <p:nvPr/>
          </p:nvSpPr>
          <p:spPr bwMode="auto">
            <a:xfrm>
              <a:off x="878" y="432"/>
              <a:ext cx="6116" cy="10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800" dirty="0">
                  <a:solidFill>
                    <a:srgbClr val="00666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宋体" panose="02010600030101010101" pitchFamily="2" charset="-122"/>
                </a:rPr>
                <a:t>线段的比和成比例线段 </a:t>
              </a:r>
            </a:p>
          </p:txBody>
        </p:sp>
        <p:sp>
          <p:nvSpPr>
            <p:cNvPr id="8199" name="文本框 6152"/>
            <p:cNvSpPr txBox="1">
              <a:spLocks noChangeArrowheads="1"/>
            </p:cNvSpPr>
            <p:nvPr/>
          </p:nvSpPr>
          <p:spPr bwMode="auto">
            <a:xfrm>
              <a:off x="0" y="453"/>
              <a:ext cx="872" cy="10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sz="2800" b="0">
                  <a:solidFill>
                    <a:schemeClr val="accent1"/>
                  </a:solidFill>
                  <a:ea typeface="微软雅黑" panose="020B0503020204020204" pitchFamily="34" charset="-122"/>
                </a:rPr>
                <a:t>一</a:t>
              </a:r>
            </a:p>
          </p:txBody>
        </p:sp>
      </p:grpSp>
      <p:sp>
        <p:nvSpPr>
          <p:cNvPr id="8200" name="文本框 4119"/>
          <p:cNvSpPr txBox="1">
            <a:spLocks noChangeArrowheads="1"/>
          </p:cNvSpPr>
          <p:nvPr/>
        </p:nvSpPr>
        <p:spPr bwMode="auto">
          <a:xfrm>
            <a:off x="214314" y="1017985"/>
            <a:ext cx="85693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如果选用同一个长度单位得两条先线段</a:t>
            </a:r>
            <a:r>
              <a:rPr lang="en-US" altLang="zh-CN" sz="24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en-US" altLang="zh-CN" sz="24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CD</a:t>
            </a: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的长度分别是</a:t>
            </a:r>
            <a:r>
              <a:rPr lang="en-US" altLang="zh-CN" sz="24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 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sz="24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那么这两条线段的比就是它们长度的比，即</a:t>
            </a:r>
          </a:p>
        </p:txBody>
      </p:sp>
      <p:sp>
        <p:nvSpPr>
          <p:cNvPr id="8201" name="直接连接符 4127"/>
          <p:cNvSpPr>
            <a:spLocks noChangeShapeType="1"/>
          </p:cNvSpPr>
          <p:nvPr/>
        </p:nvSpPr>
        <p:spPr bwMode="auto">
          <a:xfrm>
            <a:off x="2108201" y="2455069"/>
            <a:ext cx="2016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02" name="文本框 4128"/>
          <p:cNvSpPr txBox="1">
            <a:spLocks noChangeArrowheads="1"/>
          </p:cNvSpPr>
          <p:nvPr/>
        </p:nvSpPr>
        <p:spPr bwMode="auto">
          <a:xfrm>
            <a:off x="1929150" y="2464594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8203" name="文本框 4129"/>
          <p:cNvSpPr txBox="1">
            <a:spLocks noChangeArrowheads="1"/>
          </p:cNvSpPr>
          <p:nvPr/>
        </p:nvSpPr>
        <p:spPr bwMode="auto">
          <a:xfrm>
            <a:off x="3978613" y="2455069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8204" name="直接连接符 4132"/>
          <p:cNvSpPr>
            <a:spLocks noChangeShapeType="1"/>
          </p:cNvSpPr>
          <p:nvPr/>
        </p:nvSpPr>
        <p:spPr bwMode="auto">
          <a:xfrm>
            <a:off x="2108200" y="2351485"/>
            <a:ext cx="0" cy="10715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05" name="直接连接符 4133"/>
          <p:cNvSpPr>
            <a:spLocks noChangeShapeType="1"/>
          </p:cNvSpPr>
          <p:nvPr/>
        </p:nvSpPr>
        <p:spPr bwMode="auto">
          <a:xfrm>
            <a:off x="2611438" y="2347913"/>
            <a:ext cx="0" cy="10715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06" name="直接连接符 4134"/>
          <p:cNvSpPr>
            <a:spLocks noChangeShapeType="1"/>
          </p:cNvSpPr>
          <p:nvPr/>
        </p:nvSpPr>
        <p:spPr bwMode="auto">
          <a:xfrm>
            <a:off x="3116263" y="2347913"/>
            <a:ext cx="0" cy="10715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07" name="直接连接符 4135"/>
          <p:cNvSpPr>
            <a:spLocks noChangeShapeType="1"/>
          </p:cNvSpPr>
          <p:nvPr/>
        </p:nvSpPr>
        <p:spPr bwMode="auto">
          <a:xfrm>
            <a:off x="3619500" y="2347913"/>
            <a:ext cx="0" cy="10715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08" name="直接连接符 4136"/>
          <p:cNvSpPr>
            <a:spLocks noChangeShapeType="1"/>
          </p:cNvSpPr>
          <p:nvPr/>
        </p:nvSpPr>
        <p:spPr bwMode="auto">
          <a:xfrm>
            <a:off x="4124325" y="2347913"/>
            <a:ext cx="0" cy="10715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09" name="文本框 4137"/>
          <p:cNvSpPr txBox="1">
            <a:spLocks noChangeArrowheads="1"/>
          </p:cNvSpPr>
          <p:nvPr/>
        </p:nvSpPr>
        <p:spPr bwMode="auto">
          <a:xfrm>
            <a:off x="5281950" y="2465785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8210" name="文本框 4138"/>
          <p:cNvSpPr txBox="1">
            <a:spLocks noChangeArrowheads="1"/>
          </p:cNvSpPr>
          <p:nvPr/>
        </p:nvSpPr>
        <p:spPr bwMode="auto">
          <a:xfrm>
            <a:off x="6802691" y="2463404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8211" name="直接连接符 4139"/>
          <p:cNvSpPr>
            <a:spLocks noChangeShapeType="1"/>
          </p:cNvSpPr>
          <p:nvPr/>
        </p:nvSpPr>
        <p:spPr bwMode="auto">
          <a:xfrm>
            <a:off x="5421313" y="2452688"/>
            <a:ext cx="15287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12" name="直接连接符 4140"/>
          <p:cNvSpPr>
            <a:spLocks noChangeShapeType="1"/>
          </p:cNvSpPr>
          <p:nvPr/>
        </p:nvSpPr>
        <p:spPr bwMode="auto">
          <a:xfrm>
            <a:off x="5427663" y="2345532"/>
            <a:ext cx="0" cy="10715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13" name="直接连接符 4141"/>
          <p:cNvSpPr>
            <a:spLocks noChangeShapeType="1"/>
          </p:cNvSpPr>
          <p:nvPr/>
        </p:nvSpPr>
        <p:spPr bwMode="auto">
          <a:xfrm>
            <a:off x="5926138" y="2345532"/>
            <a:ext cx="0" cy="10715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14" name="直接连接符 4143"/>
          <p:cNvSpPr>
            <a:spLocks noChangeShapeType="1"/>
          </p:cNvSpPr>
          <p:nvPr/>
        </p:nvSpPr>
        <p:spPr bwMode="auto">
          <a:xfrm>
            <a:off x="6426200" y="2345532"/>
            <a:ext cx="0" cy="10715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15" name="直接连接符 4145"/>
          <p:cNvSpPr>
            <a:spLocks noChangeShapeType="1"/>
          </p:cNvSpPr>
          <p:nvPr/>
        </p:nvSpPr>
        <p:spPr bwMode="auto">
          <a:xfrm>
            <a:off x="6943725" y="2345532"/>
            <a:ext cx="0" cy="10715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16" name="文本框 4146"/>
          <p:cNvSpPr txBox="1">
            <a:spLocks noChangeArrowheads="1"/>
          </p:cNvSpPr>
          <p:nvPr/>
        </p:nvSpPr>
        <p:spPr bwMode="auto">
          <a:xfrm>
            <a:off x="2914826" y="1977629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8217" name="文本框 4147"/>
          <p:cNvSpPr txBox="1">
            <a:spLocks noChangeArrowheads="1"/>
          </p:cNvSpPr>
          <p:nvPr/>
        </p:nvSpPr>
        <p:spPr bwMode="auto">
          <a:xfrm>
            <a:off x="6083800" y="197762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4150" name="折角形 4149"/>
          <p:cNvSpPr>
            <a:spLocks noChangeArrowheads="1"/>
          </p:cNvSpPr>
          <p:nvPr/>
        </p:nvSpPr>
        <p:spPr bwMode="auto">
          <a:xfrm>
            <a:off x="2339976" y="2927748"/>
            <a:ext cx="4176713" cy="810815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/>
          <a:lstStyle/>
          <a:p>
            <a:pPr algn="ctr"/>
            <a:endParaRPr lang="zh-CN" altLang="en-US"/>
          </a:p>
        </p:txBody>
      </p:sp>
      <p:sp>
        <p:nvSpPr>
          <p:cNvPr id="4151" name="文本框 4150"/>
          <p:cNvSpPr txBox="1">
            <a:spLocks noChangeArrowheads="1"/>
          </p:cNvSpPr>
          <p:nvPr/>
        </p:nvSpPr>
        <p:spPr bwMode="auto">
          <a:xfrm>
            <a:off x="2484438" y="3089672"/>
            <a:ext cx="29511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AB</a:t>
            </a:r>
            <a:r>
              <a:rPr lang="en-US" altLang="zh-CN" sz="2400"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CD= m </a:t>
            </a:r>
            <a:r>
              <a:rPr lang="en-US" altLang="zh-CN" sz="2400">
                <a:latin typeface="Times New Roman" panose="02020603050405020304" pitchFamily="18" charset="0"/>
                <a:ea typeface="黑体" panose="02010609060101010101" pitchFamily="49" charset="-122"/>
              </a:rPr>
              <a:t>: 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2400" b="0" i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400" b="0">
                <a:latin typeface="黑体" panose="02010609060101010101" pitchFamily="49" charset="-122"/>
                <a:ea typeface="黑体" panose="02010609060101010101" pitchFamily="49" charset="-122"/>
              </a:rPr>
              <a:t>或        </a:t>
            </a:r>
          </a:p>
        </p:txBody>
      </p:sp>
      <p:graphicFrame>
        <p:nvGraphicFramePr>
          <p:cNvPr id="4153" name="对象 4152"/>
          <p:cNvGraphicFramePr/>
          <p:nvPr/>
        </p:nvGraphicFramePr>
        <p:xfrm>
          <a:off x="4918076" y="3014663"/>
          <a:ext cx="1325563" cy="654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r:id="rId4" imgW="800100" imgH="520700" progId="Equation.3">
                  <p:embed/>
                </p:oleObj>
              </mc:Choice>
              <mc:Fallback>
                <p:oleObj r:id="rId4" imgW="800100" imgH="520700" progId="Equation.3">
                  <p:embed/>
                  <p:pic>
                    <p:nvPicPr>
                      <p:cNvPr id="0" name="对象 415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8076" y="3014663"/>
                        <a:ext cx="1325563" cy="6548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4" name="文本框 4153"/>
          <p:cNvSpPr txBox="1">
            <a:spLocks noChangeArrowheads="1"/>
          </p:cNvSpPr>
          <p:nvPr/>
        </p:nvSpPr>
        <p:spPr bwMode="auto">
          <a:xfrm>
            <a:off x="323851" y="3921919"/>
            <a:ext cx="85693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如果把        表示成比值</a:t>
            </a:r>
            <a:r>
              <a:rPr lang="en-US" altLang="zh-CN" sz="24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k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那么   </a:t>
            </a:r>
            <a:r>
              <a:rPr lang="zh-CN" altLang="en-US" sz="24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=k</a:t>
            </a: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，或</a:t>
            </a:r>
            <a:r>
              <a:rPr lang="en-US" altLang="zh-CN" sz="24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k · CD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两条线段的比实际上就是两个数的比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</p:txBody>
      </p:sp>
      <p:graphicFrame>
        <p:nvGraphicFramePr>
          <p:cNvPr id="4155" name="对象 4154"/>
          <p:cNvGraphicFramePr/>
          <p:nvPr/>
        </p:nvGraphicFramePr>
        <p:xfrm>
          <a:off x="1979613" y="3868341"/>
          <a:ext cx="450850" cy="654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r:id="rId6" imgW="266700" imgH="520700" progId="Equation.3">
                  <p:embed/>
                </p:oleObj>
              </mc:Choice>
              <mc:Fallback>
                <p:oleObj r:id="rId6" imgW="266700" imgH="520700" progId="Equation.3">
                  <p:embed/>
                  <p:pic>
                    <p:nvPicPr>
                      <p:cNvPr id="0" name="对象 4154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868341"/>
                        <a:ext cx="450850" cy="6548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6" name="对象 4155"/>
          <p:cNvGraphicFramePr/>
          <p:nvPr/>
        </p:nvGraphicFramePr>
        <p:xfrm>
          <a:off x="4932363" y="3921919"/>
          <a:ext cx="533400" cy="539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r:id="rId8" imgW="393700" imgH="520700" progId="Equation.3">
                  <p:embed/>
                </p:oleObj>
              </mc:Choice>
              <mc:Fallback>
                <p:oleObj r:id="rId8" imgW="393700" imgH="520700" progId="Equation.3">
                  <p:embed/>
                  <p:pic>
                    <p:nvPicPr>
                      <p:cNvPr id="0" name="对象 4155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3921919"/>
                        <a:ext cx="533400" cy="5393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1" grpId="0"/>
      <p:bldP spid="41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文本框 47112"/>
          <p:cNvSpPr txBox="1">
            <a:spLocks noChangeArrowheads="1"/>
          </p:cNvSpPr>
          <p:nvPr/>
        </p:nvSpPr>
        <p:spPr bwMode="auto">
          <a:xfrm>
            <a:off x="323851" y="357188"/>
            <a:ext cx="8569325" cy="795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设小方格的边长为</a:t>
            </a:r>
            <a:r>
              <a:rPr lang="en-US" altLang="zh-CN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，四边形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ABCD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与四边形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EFGH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的顶点都在格点上，那么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AB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AD</a:t>
            </a:r>
            <a:r>
              <a:rPr lang="en-US" altLang="zh-CN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EF</a:t>
            </a:r>
            <a:r>
              <a:rPr lang="en-US" altLang="zh-CN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sz="20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EH</a:t>
            </a:r>
            <a:r>
              <a:rPr lang="zh-CN" altLang="en-US" sz="20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的长度分别是多少？</a:t>
            </a:r>
          </a:p>
        </p:txBody>
      </p:sp>
      <p:sp>
        <p:nvSpPr>
          <p:cNvPr id="47115" name="文本框 47114"/>
          <p:cNvSpPr txBox="1">
            <a:spLocks noChangeArrowheads="1"/>
          </p:cNvSpPr>
          <p:nvPr/>
        </p:nvSpPr>
        <p:spPr bwMode="auto">
          <a:xfrm>
            <a:off x="393701" y="4195762"/>
            <a:ext cx="8569325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四条线段</a:t>
            </a:r>
            <a:r>
              <a:rPr lang="en-US" altLang="zh-CN" sz="24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a, b, c, d</a:t>
            </a: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中，如果</a:t>
            </a:r>
            <a:r>
              <a:rPr lang="en-US" altLang="zh-CN" sz="24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与</a:t>
            </a:r>
            <a:r>
              <a:rPr lang="en-US" altLang="zh-CN" sz="24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的比等于</a:t>
            </a:r>
            <a:r>
              <a:rPr lang="en-US" altLang="zh-CN" sz="24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与</a:t>
            </a:r>
            <a:r>
              <a:rPr lang="en-US" altLang="zh-CN" sz="24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的比，即            ，那么这四条线段</a:t>
            </a:r>
            <a:r>
              <a:rPr lang="en-US" altLang="zh-CN" sz="24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 , b ,c , d</a:t>
            </a: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叫作</a:t>
            </a:r>
            <a:r>
              <a:rPr lang="zh-CN" altLang="en-US" sz="24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成比例线段</a:t>
            </a:r>
            <a:r>
              <a:rPr lang="zh-CN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，简称</a:t>
            </a:r>
            <a:r>
              <a:rPr lang="zh-CN" altLang="en-US" sz="2400" b="0" dirty="0">
                <a:latin typeface="Times New Roman" panose="02020603050405020304" pitchFamily="18" charset="0"/>
                <a:ea typeface="黑体" panose="02010609060101010101" pitchFamily="49" charset="-122"/>
              </a:rPr>
              <a:t>比例线段</a:t>
            </a:r>
            <a:r>
              <a:rPr lang="en-US" altLang="zh-CN" sz="2400" b="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</a:p>
        </p:txBody>
      </p:sp>
      <p:graphicFrame>
        <p:nvGraphicFramePr>
          <p:cNvPr id="47117" name="对象 47116"/>
          <p:cNvGraphicFramePr/>
          <p:nvPr/>
        </p:nvGraphicFramePr>
        <p:xfrm>
          <a:off x="7658101" y="4043362"/>
          <a:ext cx="765175" cy="539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4" r:id="rId3" imgW="558800" imgH="520700" progId="Equation.3">
                  <p:embed/>
                </p:oleObj>
              </mc:Choice>
              <mc:Fallback>
                <p:oleObj r:id="rId3" imgW="558800" imgH="520700" progId="Equation.3">
                  <p:embed/>
                  <p:pic>
                    <p:nvPicPr>
                      <p:cNvPr id="0" name="对象 4711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8101" y="4043362"/>
                        <a:ext cx="765175" cy="5393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926" name="表格 47925"/>
          <p:cNvGraphicFramePr/>
          <p:nvPr/>
        </p:nvGraphicFramePr>
        <p:xfrm>
          <a:off x="1403350" y="1150144"/>
          <a:ext cx="6096000" cy="2974182"/>
        </p:xfrm>
        <a:graphic>
          <a:graphicData uri="http://schemas.openxmlformats.org/drawingml/2006/table">
            <a:tbl>
              <a:tblPr/>
              <a:tblGrid>
                <a:gridCol w="358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30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480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845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718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323428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928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928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343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92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92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928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343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428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>
                        <a:lnSpc>
                          <a:spcPct val="50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900" dirty="0"/>
                    </a:p>
                  </a:txBody>
                  <a:tcPr marL="46990" marR="46990" marT="48231" marB="4823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458" name="文本框 47916"/>
          <p:cNvSpPr txBox="1">
            <a:spLocks noChangeArrowheads="1"/>
          </p:cNvSpPr>
          <p:nvPr/>
        </p:nvSpPr>
        <p:spPr bwMode="auto">
          <a:xfrm>
            <a:off x="1339394" y="3381375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0459" name="文本框 47917"/>
          <p:cNvSpPr txBox="1">
            <a:spLocks noChangeArrowheads="1"/>
          </p:cNvSpPr>
          <p:nvPr/>
        </p:nvSpPr>
        <p:spPr bwMode="auto">
          <a:xfrm>
            <a:off x="4578688" y="3381375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0460" name="文本框 47918"/>
          <p:cNvSpPr txBox="1">
            <a:spLocks noChangeArrowheads="1"/>
          </p:cNvSpPr>
          <p:nvPr/>
        </p:nvSpPr>
        <p:spPr bwMode="auto">
          <a:xfrm>
            <a:off x="3513897" y="1333500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 C</a:t>
            </a:r>
          </a:p>
        </p:txBody>
      </p:sp>
      <p:sp>
        <p:nvSpPr>
          <p:cNvPr id="10461" name="文本框 47919"/>
          <p:cNvSpPr txBox="1">
            <a:spLocks noChangeArrowheads="1"/>
          </p:cNvSpPr>
          <p:nvPr/>
        </p:nvSpPr>
        <p:spPr bwMode="auto">
          <a:xfrm>
            <a:off x="2021141" y="1676400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10462" name="文本框 47926"/>
          <p:cNvSpPr txBox="1">
            <a:spLocks noChangeArrowheads="1"/>
          </p:cNvSpPr>
          <p:nvPr/>
        </p:nvSpPr>
        <p:spPr bwMode="auto">
          <a:xfrm>
            <a:off x="6470902" y="2139554"/>
            <a:ext cx="4074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10463" name="文本框 47927"/>
          <p:cNvSpPr txBox="1">
            <a:spLocks noChangeArrowheads="1"/>
          </p:cNvSpPr>
          <p:nvPr/>
        </p:nvSpPr>
        <p:spPr bwMode="auto">
          <a:xfrm>
            <a:off x="5700887" y="2400300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10464" name="文本框 47928"/>
          <p:cNvSpPr txBox="1">
            <a:spLocks noChangeArrowheads="1"/>
          </p:cNvSpPr>
          <p:nvPr/>
        </p:nvSpPr>
        <p:spPr bwMode="auto">
          <a:xfrm>
            <a:off x="5234325" y="3381375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10465" name="文本框 47929"/>
          <p:cNvSpPr txBox="1">
            <a:spLocks noChangeArrowheads="1"/>
          </p:cNvSpPr>
          <p:nvPr/>
        </p:nvSpPr>
        <p:spPr bwMode="auto">
          <a:xfrm>
            <a:off x="7136944" y="3295650"/>
            <a:ext cx="389850" cy="487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71755">
            <a:spAutoFit/>
          </a:bodyPr>
          <a:lstStyle/>
          <a:p>
            <a:pPr algn="ctr"/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10466" name="任意多边形 15"/>
          <p:cNvSpPr>
            <a:spLocks noChangeArrowheads="1"/>
          </p:cNvSpPr>
          <p:nvPr/>
        </p:nvSpPr>
        <p:spPr bwMode="auto">
          <a:xfrm>
            <a:off x="1746250" y="1496616"/>
            <a:ext cx="2908300" cy="1952625"/>
          </a:xfrm>
          <a:custGeom>
            <a:avLst/>
            <a:gdLst>
              <a:gd name="T0" fmla="*/ 0 w 2909454"/>
              <a:gd name="T1" fmla="*/ 2604654 h 2604654"/>
              <a:gd name="T2" fmla="*/ 2909454 w 2909454"/>
              <a:gd name="T3" fmla="*/ 2576945 h 2604654"/>
              <a:gd name="T4" fmla="*/ 1814945 w 2909454"/>
              <a:gd name="T5" fmla="*/ 0 h 2604654"/>
              <a:gd name="T6" fmla="*/ 387927 w 2909454"/>
              <a:gd name="T7" fmla="*/ 651163 h 2604654"/>
              <a:gd name="T8" fmla="*/ 0 w 2909454"/>
              <a:gd name="T9" fmla="*/ 2604654 h 2604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09454" h="2604654">
                <a:moveTo>
                  <a:pt x="0" y="2604654"/>
                </a:moveTo>
                <a:lnTo>
                  <a:pt x="2909454" y="2576945"/>
                </a:lnTo>
                <a:lnTo>
                  <a:pt x="1814945" y="0"/>
                </a:lnTo>
                <a:lnTo>
                  <a:pt x="387927" y="651163"/>
                </a:lnTo>
                <a:lnTo>
                  <a:pt x="0" y="2604654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467" name="任意多边形 17"/>
          <p:cNvSpPr>
            <a:spLocks noChangeArrowheads="1"/>
          </p:cNvSpPr>
          <p:nvPr/>
        </p:nvSpPr>
        <p:spPr bwMode="auto">
          <a:xfrm>
            <a:off x="5708651" y="2483644"/>
            <a:ext cx="1439863" cy="956072"/>
          </a:xfrm>
          <a:custGeom>
            <a:avLst/>
            <a:gdLst>
              <a:gd name="T0" fmla="*/ 0 w 1440872"/>
              <a:gd name="T1" fmla="*/ 1274619 h 1274619"/>
              <a:gd name="T2" fmla="*/ 1440872 w 1440872"/>
              <a:gd name="T3" fmla="*/ 1260764 h 1274619"/>
              <a:gd name="T4" fmla="*/ 886691 w 1440872"/>
              <a:gd name="T5" fmla="*/ 0 h 1274619"/>
              <a:gd name="T6" fmla="*/ 235527 w 1440872"/>
              <a:gd name="T7" fmla="*/ 318655 h 1274619"/>
              <a:gd name="T8" fmla="*/ 0 w 1440872"/>
              <a:gd name="T9" fmla="*/ 1274619 h 1274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0872" h="1274619">
                <a:moveTo>
                  <a:pt x="0" y="1274619"/>
                </a:moveTo>
                <a:lnTo>
                  <a:pt x="1440872" y="1260764"/>
                </a:lnTo>
                <a:lnTo>
                  <a:pt x="886691" y="0"/>
                </a:lnTo>
                <a:lnTo>
                  <a:pt x="235527" y="318655"/>
                </a:lnTo>
                <a:lnTo>
                  <a:pt x="0" y="1274619"/>
                </a:lnTo>
                <a:close/>
              </a:path>
            </a:pathLst>
          </a:custGeom>
          <a:noFill/>
          <a:ln w="28575">
            <a:solidFill>
              <a:srgbClr val="00B0F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5" name="Group 16"/>
          <p:cNvGrpSpPr/>
          <p:nvPr/>
        </p:nvGrpSpPr>
        <p:grpSpPr bwMode="auto">
          <a:xfrm>
            <a:off x="660400" y="2520553"/>
            <a:ext cx="7431088" cy="679847"/>
            <a:chOff x="295" y="2341"/>
            <a:chExt cx="4681" cy="571"/>
          </a:xfrm>
        </p:grpSpPr>
        <p:graphicFrame>
          <p:nvGraphicFramePr>
            <p:cNvPr id="11266" name="Object 8"/>
            <p:cNvGraphicFramePr/>
            <p:nvPr/>
          </p:nvGraphicFramePr>
          <p:xfrm>
            <a:off x="1066" y="2341"/>
            <a:ext cx="581" cy="5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5" r:id="rId3" imgW="419100" imgH="393700" progId="Equation.3">
                    <p:embed/>
                  </p:oleObj>
                </mc:Choice>
                <mc:Fallback>
                  <p:oleObj r:id="rId3" imgW="419100" imgH="393700" progId="Equation.3">
                    <p:embed/>
                    <p:pic>
                      <p:nvPicPr>
                        <p:cNvPr id="0" name="Object 8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6" y="2341"/>
                          <a:ext cx="581" cy="5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67" name="Object 7"/>
            <p:cNvGraphicFramePr/>
            <p:nvPr/>
          </p:nvGraphicFramePr>
          <p:xfrm>
            <a:off x="2381" y="2387"/>
            <a:ext cx="499" cy="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6" r:id="rId5" imgW="368300" imgH="393700" progId="Equation.3">
                    <p:embed/>
                  </p:oleObj>
                </mc:Choice>
                <mc:Fallback>
                  <p:oleObj r:id="rId5" imgW="368300" imgH="393700" progId="Equation.3">
                    <p:embed/>
                    <p:pic>
                      <p:nvPicPr>
                        <p:cNvPr id="0" name="Object 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1" y="2387"/>
                          <a:ext cx="499" cy="5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68" name="Object 6"/>
            <p:cNvGraphicFramePr/>
            <p:nvPr/>
          </p:nvGraphicFramePr>
          <p:xfrm>
            <a:off x="3152" y="2341"/>
            <a:ext cx="493" cy="5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7" r:id="rId7" imgW="368300" imgH="393700" progId="Equation.3">
                    <p:embed/>
                  </p:oleObj>
                </mc:Choice>
                <mc:Fallback>
                  <p:oleObj r:id="rId7" imgW="368300" imgH="393700" progId="Equation.3">
                    <p:embed/>
                    <p:pic>
                      <p:nvPicPr>
                        <p:cNvPr id="0" name="Object 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52" y="2341"/>
                          <a:ext cx="493" cy="5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69" name="Rectangle 12"/>
            <p:cNvSpPr>
              <a:spLocks noChangeArrowheads="1"/>
            </p:cNvSpPr>
            <p:nvPr/>
          </p:nvSpPr>
          <p:spPr bwMode="auto">
            <a:xfrm>
              <a:off x="1655" y="2447"/>
              <a:ext cx="698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，那么</a:t>
              </a:r>
            </a:p>
          </p:txBody>
        </p:sp>
        <p:sp>
          <p:nvSpPr>
            <p:cNvPr id="11270" name="Rectangle 13"/>
            <p:cNvSpPr>
              <a:spLocks noChangeArrowheads="1"/>
            </p:cNvSpPr>
            <p:nvPr/>
          </p:nvSpPr>
          <p:spPr bwMode="auto">
            <a:xfrm>
              <a:off x="2925" y="2499"/>
              <a:ext cx="310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、</a:t>
              </a:r>
            </a:p>
          </p:txBody>
        </p:sp>
        <p:sp>
          <p:nvSpPr>
            <p:cNvPr id="11271" name="Rectangle 14"/>
            <p:cNvSpPr>
              <a:spLocks noChangeArrowheads="1"/>
            </p:cNvSpPr>
            <p:nvPr/>
          </p:nvSpPr>
          <p:spPr bwMode="auto">
            <a:xfrm>
              <a:off x="3696" y="2428"/>
              <a:ext cx="1280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各等于多少？</a:t>
              </a:r>
            </a:p>
          </p:txBody>
        </p:sp>
        <p:sp>
          <p:nvSpPr>
            <p:cNvPr id="11272" name="Rectangle 15"/>
            <p:cNvSpPr>
              <a:spLocks noChangeArrowheads="1"/>
            </p:cNvSpPr>
            <p:nvPr/>
          </p:nvSpPr>
          <p:spPr bwMode="auto">
            <a:xfrm>
              <a:off x="295" y="2478"/>
              <a:ext cx="795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CN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2</a:t>
              </a:r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．已知</a:t>
              </a:r>
            </a:p>
          </p:txBody>
        </p:sp>
      </p:grpSp>
      <p:grpSp>
        <p:nvGrpSpPr>
          <p:cNvPr id="11273" name="Group 18"/>
          <p:cNvGrpSpPr/>
          <p:nvPr/>
        </p:nvGrpSpPr>
        <p:grpSpPr bwMode="auto">
          <a:xfrm>
            <a:off x="565150" y="1168004"/>
            <a:ext cx="6469063" cy="945356"/>
            <a:chOff x="249" y="1205"/>
            <a:chExt cx="4075" cy="794"/>
          </a:xfrm>
        </p:grpSpPr>
        <p:graphicFrame>
          <p:nvGraphicFramePr>
            <p:cNvPr id="11274" name="Object 9"/>
            <p:cNvGraphicFramePr/>
            <p:nvPr/>
          </p:nvGraphicFramePr>
          <p:xfrm>
            <a:off x="3334" y="1205"/>
            <a:ext cx="635" cy="5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8" r:id="rId9" imgW="419100" imgH="393700" progId="Equation.3">
                    <p:embed/>
                  </p:oleObj>
                </mc:Choice>
                <mc:Fallback>
                  <p:oleObj r:id="rId9" imgW="419100" imgH="393700" progId="Equation.3">
                    <p:embed/>
                    <p:pic>
                      <p:nvPicPr>
                        <p:cNvPr id="0" name="Object 9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4" y="1205"/>
                          <a:ext cx="635" cy="5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75" name="Rectangle 10"/>
            <p:cNvSpPr>
              <a:spLocks noChangeArrowheads="1"/>
            </p:cNvSpPr>
            <p:nvPr/>
          </p:nvSpPr>
          <p:spPr bwMode="auto">
            <a:xfrm>
              <a:off x="249" y="1319"/>
              <a:ext cx="3207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altLang="zh-CN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1</a:t>
              </a:r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．已知：　线段</a:t>
              </a:r>
              <a:r>
                <a:rPr lang="en-US" altLang="zh-CN" sz="2400" b="0" 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zh-CN" altLang="en-US" sz="2400" b="0" 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、</a:t>
              </a:r>
              <a:r>
                <a:rPr lang="en-US" altLang="zh-CN" sz="2400" b="0" 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b</a:t>
              </a:r>
              <a:r>
                <a:rPr lang="zh-CN" altLang="en-US" sz="2400" b="0" 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、</a:t>
              </a:r>
              <a:r>
                <a:rPr lang="en-US" altLang="zh-CN" sz="2400" b="0" 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c</a:t>
              </a:r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满足关系式</a:t>
              </a:r>
            </a:p>
          </p:txBody>
        </p:sp>
        <p:sp>
          <p:nvSpPr>
            <p:cNvPr id="11276" name="Rectangle 11"/>
            <p:cNvSpPr>
              <a:spLocks noChangeArrowheads="1"/>
            </p:cNvSpPr>
            <p:nvPr/>
          </p:nvSpPr>
          <p:spPr bwMode="auto">
            <a:xfrm>
              <a:off x="1338" y="1611"/>
              <a:ext cx="2432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且</a:t>
              </a:r>
              <a:r>
                <a:rPr lang="en-US" altLang="zh-CN" sz="2400" b="0" 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b</a:t>
              </a:r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  <a:r>
                <a:rPr lang="en-US" altLang="zh-CN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4</a:t>
              </a:r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，那么</a:t>
              </a:r>
              <a:r>
                <a:rPr lang="en-US" altLang="zh-CN" sz="2400" b="0" 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ac</a:t>
              </a:r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  <a:r>
                <a:rPr lang="en-US" altLang="zh-CN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______</a:t>
              </a:r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．</a:t>
              </a:r>
            </a:p>
          </p:txBody>
        </p:sp>
        <p:sp>
          <p:nvSpPr>
            <p:cNvPr id="11277" name="Rectangle 17"/>
            <p:cNvSpPr>
              <a:spLocks noChangeArrowheads="1"/>
            </p:cNvSpPr>
            <p:nvPr/>
          </p:nvSpPr>
          <p:spPr bwMode="auto">
            <a:xfrm>
              <a:off x="4014" y="1340"/>
              <a:ext cx="310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，</a:t>
              </a:r>
            </a:p>
          </p:txBody>
        </p:sp>
      </p:grpSp>
      <p:grpSp>
        <p:nvGrpSpPr>
          <p:cNvPr id="11278" name="组合 17"/>
          <p:cNvGrpSpPr/>
          <p:nvPr/>
        </p:nvGrpSpPr>
        <p:grpSpPr bwMode="auto">
          <a:xfrm>
            <a:off x="539750" y="627460"/>
            <a:ext cx="1225550" cy="461665"/>
            <a:chOff x="-1" y="0"/>
            <a:chExt cx="3456456" cy="674100"/>
          </a:xfrm>
        </p:grpSpPr>
        <p:sp>
          <p:nvSpPr>
            <p:cNvPr id="11279" name="圆角矩形 31"/>
            <p:cNvSpPr>
              <a:spLocks noChangeArrowheads="1"/>
            </p:cNvSpPr>
            <p:nvPr/>
          </p:nvSpPr>
          <p:spPr bwMode="auto">
            <a:xfrm>
              <a:off x="-1" y="0"/>
              <a:ext cx="3420378" cy="469392"/>
            </a:xfrm>
            <a:prstGeom prst="roundRect">
              <a:avLst>
                <a:gd name="adj" fmla="val 16667"/>
              </a:avLst>
            </a:prstGeom>
            <a:solidFill>
              <a:srgbClr val="FFFFD9"/>
            </a:solidFill>
            <a:ln w="25400">
              <a:solidFill>
                <a:srgbClr val="0099FF"/>
              </a:solidFill>
              <a:round/>
            </a:ln>
          </p:spPr>
          <p:txBody>
            <a:bodyPr/>
            <a:lstStyle/>
            <a:p>
              <a:pPr algn="ctr" eaLnBrk="0" hangingPunct="0"/>
              <a:endParaRPr lang="zh-CN" altLang="en-US" sz="2400">
                <a:solidFill>
                  <a:srgbClr val="000000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1280" name="文本框 19"/>
            <p:cNvSpPr>
              <a:spLocks noChangeArrowheads="1"/>
            </p:cNvSpPr>
            <p:nvPr/>
          </p:nvSpPr>
          <p:spPr bwMode="auto">
            <a:xfrm>
              <a:off x="72092" y="0"/>
              <a:ext cx="3384363" cy="674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4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练一练</a:t>
              </a:r>
              <a:endParaRPr lang="zh-CN" altLang="en-US" sz="2400"/>
            </a:p>
          </p:txBody>
        </p:sp>
      </p:grpSp>
      <p:sp>
        <p:nvSpPr>
          <p:cNvPr id="15378" name="文本框 15377"/>
          <p:cNvSpPr txBox="1">
            <a:spLocks noChangeArrowheads="1"/>
          </p:cNvSpPr>
          <p:nvPr/>
        </p:nvSpPr>
        <p:spPr bwMode="auto">
          <a:xfrm>
            <a:off x="5076826" y="1710929"/>
            <a:ext cx="574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</a:rPr>
              <a:t>16</a:t>
            </a:r>
          </a:p>
        </p:txBody>
      </p:sp>
      <p:graphicFrame>
        <p:nvGraphicFramePr>
          <p:cNvPr id="15380" name="对象 15379"/>
          <p:cNvGraphicFramePr/>
          <p:nvPr/>
        </p:nvGraphicFramePr>
        <p:xfrm>
          <a:off x="1909763" y="3250407"/>
          <a:ext cx="4678362" cy="675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" r:id="rId11" imgW="2044700" imgH="393700" progId="Equation.DSMT4">
                  <p:embed/>
                </p:oleObj>
              </mc:Choice>
              <mc:Fallback>
                <p:oleObj r:id="rId11" imgW="2044700" imgH="393700" progId="Equation.DSMT4">
                  <p:embed/>
                  <p:pic>
                    <p:nvPicPr>
                      <p:cNvPr id="0" name="对象 15379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3" y="3250407"/>
                        <a:ext cx="4678362" cy="6750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/>
          <p:cNvGraphicFramePr/>
          <p:nvPr/>
        </p:nvGraphicFramePr>
        <p:xfrm>
          <a:off x="2135188" y="4050507"/>
          <a:ext cx="5461000" cy="675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0" r:id="rId13" imgW="2387600" imgH="393700" progId="Equation.DSMT4">
                  <p:embed/>
                </p:oleObj>
              </mc:Choice>
              <mc:Fallback>
                <p:oleObj r:id="rId13" imgW="2387600" imgH="393700" progId="Equation.DSMT4">
                  <p:embed/>
                  <p:pic>
                    <p:nvPicPr>
                      <p:cNvPr id="0" name="对象 1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4050507"/>
                        <a:ext cx="5461000" cy="6750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4"/>
          <p:cNvSpPr>
            <a:spLocks noChangeArrowheads="1"/>
          </p:cNvSpPr>
          <p:nvPr/>
        </p:nvSpPr>
        <p:spPr bwMode="auto">
          <a:xfrm>
            <a:off x="428625" y="1065759"/>
            <a:ext cx="7993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CN" altLang="en-US" sz="2400" b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400" b="0">
                <a:solidFill>
                  <a:srgbClr val="14949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r>
              <a:rPr lang="zh-CN" altLang="en-US" sz="2400" b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判断下列线段</a:t>
            </a:r>
            <a:r>
              <a:rPr lang="en-US" altLang="zh-CN" sz="2400" b="0" 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b="0" 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2400" b="0" 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400" b="0" 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2400" b="0" 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400" b="0" 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2400" b="0" 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US" sz="2400" b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是否是成比例线段：</a:t>
            </a:r>
            <a:r>
              <a:rPr lang="zh-CN" altLang="en-US" sz="2400" b="0"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642938" y="1708697"/>
            <a:ext cx="47997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6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5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10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1116014" y="2426643"/>
            <a:ext cx="30241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CN" altLang="en-US" sz="2400">
                <a:latin typeface="Times New Roman" panose="02020603050405020304" pitchFamily="18" charset="0"/>
                <a:ea typeface="黑体" panose="02010609060101010101" pitchFamily="49" charset="-122"/>
              </a:rPr>
              <a:t>解：	（</a:t>
            </a:r>
            <a:r>
              <a:rPr lang="en-US" altLang="zh-CN" sz="24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400">
                <a:latin typeface="Times New Roman" panose="02020603050405020304" pitchFamily="18" charset="0"/>
                <a:ea typeface="黑体" panose="02010609060101010101" pitchFamily="49" charset="-122"/>
              </a:rPr>
              <a:t>）　∵　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2771775" y="3723234"/>
            <a:ext cx="55002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黑体" panose="02010609060101010101" pitchFamily="49" charset="-122"/>
              </a:rPr>
              <a:t>∴</a:t>
            </a:r>
            <a:r>
              <a:rPr lang="zh-CN" altLang="en-US" sz="2400">
                <a:latin typeface="Times New Roman" panose="02020603050405020304" pitchFamily="18" charset="0"/>
                <a:ea typeface="黑体" panose="02010609060101010101" pitchFamily="49" charset="-122"/>
              </a:rPr>
              <a:t>　线段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i="1"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400" i="1"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400" i="1"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d </a:t>
            </a:r>
            <a:r>
              <a:rPr lang="zh-CN" altLang="en-US" sz="2400">
                <a:latin typeface="Times New Roman" panose="02020603050405020304" pitchFamily="18" charset="0"/>
                <a:ea typeface="黑体" panose="02010609060101010101" pitchFamily="49" charset="-122"/>
              </a:rPr>
              <a:t>不是成比例线段．</a:t>
            </a:r>
          </a:p>
        </p:txBody>
      </p:sp>
      <p:grpSp>
        <p:nvGrpSpPr>
          <p:cNvPr id="2" name="Group 16"/>
          <p:cNvGrpSpPr/>
          <p:nvPr/>
        </p:nvGrpSpPr>
        <p:grpSpPr bwMode="auto">
          <a:xfrm>
            <a:off x="3663951" y="2356247"/>
            <a:ext cx="4225602" cy="617827"/>
            <a:chOff x="2219" y="1933"/>
            <a:chExt cx="2856" cy="723"/>
          </a:xfrm>
        </p:grpSpPr>
        <p:graphicFrame>
          <p:nvGraphicFramePr>
            <p:cNvPr id="12294" name="Object 9"/>
            <p:cNvGraphicFramePr/>
            <p:nvPr/>
          </p:nvGraphicFramePr>
          <p:xfrm>
            <a:off x="2219" y="1979"/>
            <a:ext cx="1050" cy="6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6" r:id="rId3" imgW="660400" imgH="393700" progId="Equation.DSMT4">
                    <p:embed/>
                  </p:oleObj>
                </mc:Choice>
                <mc:Fallback>
                  <p:oleObj r:id="rId3" imgW="660400" imgH="393700" progId="Equation.DSMT4">
                    <p:embed/>
                    <p:pic>
                      <p:nvPicPr>
                        <p:cNvPr id="0" name="Object 9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19" y="1979"/>
                          <a:ext cx="1050" cy="6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95" name="Object 8"/>
            <p:cNvGraphicFramePr/>
            <p:nvPr/>
          </p:nvGraphicFramePr>
          <p:xfrm>
            <a:off x="3445" y="1933"/>
            <a:ext cx="1228" cy="6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7" r:id="rId5" imgW="723900" imgH="393700" progId="Equation.DSMT4">
                    <p:embed/>
                  </p:oleObj>
                </mc:Choice>
                <mc:Fallback>
                  <p:oleObj r:id="rId5" imgW="723900" imgH="393700" progId="Equation.DSMT4">
                    <p:embed/>
                    <p:pic>
                      <p:nvPicPr>
                        <p:cNvPr id="0" name="Object 8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45" y="1933"/>
                          <a:ext cx="1228" cy="6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296" name="Rectangle 14"/>
            <p:cNvSpPr>
              <a:spLocks noChangeArrowheads="1"/>
            </p:cNvSpPr>
            <p:nvPr/>
          </p:nvSpPr>
          <p:spPr bwMode="auto">
            <a:xfrm>
              <a:off x="4741" y="2116"/>
              <a:ext cx="334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400">
                  <a:latin typeface="Times New Roman" panose="02020603050405020304" pitchFamily="18" charset="0"/>
                  <a:ea typeface="黑体" panose="02010609060101010101" pitchFamily="49" charset="-122"/>
                </a:rPr>
                <a:t>，</a:t>
              </a:r>
            </a:p>
          </p:txBody>
        </p:sp>
      </p:grpSp>
      <p:grpSp>
        <p:nvGrpSpPr>
          <p:cNvPr id="3" name="Group 18"/>
          <p:cNvGrpSpPr/>
          <p:nvPr/>
        </p:nvGrpSpPr>
        <p:grpSpPr bwMode="auto">
          <a:xfrm>
            <a:off x="2771776" y="3112293"/>
            <a:ext cx="2333728" cy="733522"/>
            <a:chOff x="1882" y="2523"/>
            <a:chExt cx="1439" cy="775"/>
          </a:xfrm>
        </p:grpSpPr>
        <p:graphicFrame>
          <p:nvGraphicFramePr>
            <p:cNvPr id="12298" name="Object 7"/>
            <p:cNvGraphicFramePr/>
            <p:nvPr/>
          </p:nvGraphicFramePr>
          <p:xfrm>
            <a:off x="2255" y="2523"/>
            <a:ext cx="660" cy="6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18" r:id="rId7" imgW="419100" imgH="393700" progId="Equation.DSMT4">
                    <p:embed/>
                  </p:oleObj>
                </mc:Choice>
                <mc:Fallback>
                  <p:oleObj r:id="rId7" imgW="419100" imgH="393700" progId="Equation.DSMT4">
                    <p:embed/>
                    <p:pic>
                      <p:nvPicPr>
                        <p:cNvPr id="0" name="Object 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5" y="2523"/>
                          <a:ext cx="660" cy="6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2299" name="Group 17"/>
            <p:cNvGrpSpPr/>
            <p:nvPr/>
          </p:nvGrpSpPr>
          <p:grpSpPr bwMode="auto">
            <a:xfrm>
              <a:off x="1882" y="2578"/>
              <a:ext cx="1439" cy="720"/>
              <a:chOff x="1882" y="2578"/>
              <a:chExt cx="1439" cy="720"/>
            </a:xfrm>
          </p:grpSpPr>
          <p:sp>
            <p:nvSpPr>
              <p:cNvPr id="12300" name="Rectangle 11"/>
              <p:cNvSpPr>
                <a:spLocks noChangeArrowheads="1"/>
              </p:cNvSpPr>
              <p:nvPr/>
            </p:nvSpPr>
            <p:spPr bwMode="auto">
              <a:xfrm>
                <a:off x="2699" y="2810"/>
                <a:ext cx="114" cy="4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400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2301" name="Rectangle 12"/>
              <p:cNvSpPr>
                <a:spLocks noChangeArrowheads="1"/>
              </p:cNvSpPr>
              <p:nvPr/>
            </p:nvSpPr>
            <p:spPr bwMode="auto">
              <a:xfrm>
                <a:off x="1882" y="2578"/>
                <a:ext cx="495" cy="4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zh-CN" sz="24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∴</a:t>
                </a:r>
                <a:r>
                  <a:rPr lang="zh-CN" altLang="en-US" sz="24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　</a:t>
                </a:r>
              </a:p>
            </p:txBody>
          </p:sp>
          <p:sp>
            <p:nvSpPr>
              <p:cNvPr id="12302" name="Rectangle 15"/>
              <p:cNvSpPr>
                <a:spLocks noChangeArrowheads="1"/>
              </p:cNvSpPr>
              <p:nvPr/>
            </p:nvSpPr>
            <p:spPr bwMode="auto">
              <a:xfrm>
                <a:off x="3016" y="2659"/>
                <a:ext cx="305" cy="4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CN" altLang="en-US" sz="24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，</a:t>
                </a:r>
              </a:p>
            </p:txBody>
          </p:sp>
        </p:grpSp>
      </p:grpSp>
      <p:sp>
        <p:nvSpPr>
          <p:cNvPr id="12303" name="圆角矩形 31"/>
          <p:cNvSpPr>
            <a:spLocks noChangeArrowheads="1"/>
          </p:cNvSpPr>
          <p:nvPr/>
        </p:nvSpPr>
        <p:spPr bwMode="auto">
          <a:xfrm>
            <a:off x="357188" y="482204"/>
            <a:ext cx="1149350" cy="310753"/>
          </a:xfrm>
          <a:prstGeom prst="roundRect">
            <a:avLst>
              <a:gd name="adj" fmla="val 16667"/>
            </a:avLst>
          </a:prstGeom>
          <a:solidFill>
            <a:srgbClr val="FFFFD9"/>
          </a:solidFill>
          <a:ln w="25400">
            <a:solidFill>
              <a:srgbClr val="0099FF"/>
            </a:solidFill>
            <a:round/>
          </a:ln>
        </p:spPr>
        <p:txBody>
          <a:bodyPr/>
          <a:lstStyle/>
          <a:p>
            <a:pPr algn="ctr"/>
            <a:r>
              <a: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典例精析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30" grpId="0"/>
      <p:bldP spid="51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组合 17409"/>
          <p:cNvGrpSpPr/>
          <p:nvPr/>
        </p:nvGrpSpPr>
        <p:grpSpPr bwMode="auto">
          <a:xfrm>
            <a:off x="1042989" y="806054"/>
            <a:ext cx="5830887" cy="484585"/>
            <a:chOff x="476" y="677"/>
            <a:chExt cx="3673" cy="407"/>
          </a:xfrm>
        </p:grpSpPr>
        <p:graphicFrame>
          <p:nvGraphicFramePr>
            <p:cNvPr id="13314" name="Object 6"/>
            <p:cNvGraphicFramePr/>
            <p:nvPr/>
          </p:nvGraphicFramePr>
          <p:xfrm>
            <a:off x="1927" y="754"/>
            <a:ext cx="272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51" r:id="rId3" imgW="228600" imgH="228600" progId="Equation.3">
                    <p:embed/>
                  </p:oleObj>
                </mc:Choice>
                <mc:Fallback>
                  <p:oleObj r:id="rId3" imgW="228600" imgH="228600" progId="Equation.3">
                    <p:embed/>
                    <p:pic>
                      <p:nvPicPr>
                        <p:cNvPr id="0" name="Object 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7" y="754"/>
                          <a:ext cx="272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15" name="Object 5"/>
            <p:cNvGraphicFramePr/>
            <p:nvPr/>
          </p:nvGraphicFramePr>
          <p:xfrm>
            <a:off x="2699" y="737"/>
            <a:ext cx="453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52" r:id="rId5" imgW="381000" imgH="228600" progId="Equation.3">
                    <p:embed/>
                  </p:oleObj>
                </mc:Choice>
                <mc:Fallback>
                  <p:oleObj r:id="rId5" imgW="381000" imgH="228600" progId="Equation.3">
                    <p:embed/>
                    <p:pic>
                      <p:nvPicPr>
                        <p:cNvPr id="0" name="Object 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9" y="737"/>
                          <a:ext cx="453" cy="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16" name="Object 4"/>
            <p:cNvGraphicFramePr/>
            <p:nvPr/>
          </p:nvGraphicFramePr>
          <p:xfrm>
            <a:off x="3651" y="754"/>
            <a:ext cx="363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53" r:id="rId7" imgW="304800" imgH="228600" progId="Equation.3">
                    <p:embed/>
                  </p:oleObj>
                </mc:Choice>
                <mc:Fallback>
                  <p:oleObj r:id="rId7" imgW="304800" imgH="228600" progId="Equation.3">
                    <p:embed/>
                    <p:pic>
                      <p:nvPicPr>
                        <p:cNvPr id="0" name="Object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1" y="754"/>
                          <a:ext cx="363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17" name="Rectangle 7"/>
            <p:cNvSpPr>
              <a:spLocks noChangeArrowheads="1"/>
            </p:cNvSpPr>
            <p:nvPr/>
          </p:nvSpPr>
          <p:spPr bwMode="auto">
            <a:xfrm>
              <a:off x="476" y="685"/>
              <a:ext cx="147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altLang="zh-CN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2</a:t>
              </a:r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）</a:t>
              </a:r>
              <a:r>
                <a:rPr lang="en-US" altLang="zh-CN" sz="2400" b="0" 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  <a:r>
                <a:rPr lang="en-US" altLang="zh-CN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2</a:t>
              </a:r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，</a:t>
              </a:r>
              <a:r>
                <a:rPr lang="en-US" altLang="zh-CN" sz="2400" b="0" 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b</a:t>
              </a:r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</a:p>
          </p:txBody>
        </p:sp>
        <p:sp>
          <p:nvSpPr>
            <p:cNvPr id="13318" name="Rectangle 8"/>
            <p:cNvSpPr>
              <a:spLocks noChangeArrowheads="1"/>
            </p:cNvSpPr>
            <p:nvPr/>
          </p:nvSpPr>
          <p:spPr bwMode="auto">
            <a:xfrm>
              <a:off x="2154" y="688"/>
              <a:ext cx="590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，</a:t>
              </a:r>
              <a:r>
                <a:rPr lang="en-US" altLang="zh-CN" sz="2400" b="0" 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c</a:t>
              </a:r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</a:p>
          </p:txBody>
        </p:sp>
        <p:sp>
          <p:nvSpPr>
            <p:cNvPr id="13319" name="Rectangle 9"/>
            <p:cNvSpPr>
              <a:spLocks noChangeArrowheads="1"/>
            </p:cNvSpPr>
            <p:nvPr/>
          </p:nvSpPr>
          <p:spPr bwMode="auto">
            <a:xfrm>
              <a:off x="3107" y="696"/>
              <a:ext cx="998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，</a:t>
              </a:r>
              <a:r>
                <a:rPr lang="en-US" altLang="zh-CN" sz="2400" b="0" i="1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d</a:t>
              </a:r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</a:p>
          </p:txBody>
        </p:sp>
        <p:sp>
          <p:nvSpPr>
            <p:cNvPr id="13320" name="Rectangle 10"/>
            <p:cNvSpPr>
              <a:spLocks noChangeArrowheads="1"/>
            </p:cNvSpPr>
            <p:nvPr/>
          </p:nvSpPr>
          <p:spPr bwMode="auto">
            <a:xfrm>
              <a:off x="3923" y="677"/>
              <a:ext cx="226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r>
                <a:rPr lang="zh-CN" altLang="en-US" sz="2400" b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．</a:t>
              </a:r>
            </a:p>
          </p:txBody>
        </p:sp>
      </p:grpSp>
      <p:grpSp>
        <p:nvGrpSpPr>
          <p:cNvPr id="3" name="Group 19"/>
          <p:cNvGrpSpPr/>
          <p:nvPr/>
        </p:nvGrpSpPr>
        <p:grpSpPr bwMode="auto">
          <a:xfrm>
            <a:off x="827089" y="1600200"/>
            <a:ext cx="6454775" cy="704850"/>
            <a:chOff x="884" y="845"/>
            <a:chExt cx="4156" cy="683"/>
          </a:xfrm>
        </p:grpSpPr>
        <p:graphicFrame>
          <p:nvGraphicFramePr>
            <p:cNvPr id="13322" name="Object 14"/>
            <p:cNvGraphicFramePr/>
            <p:nvPr/>
          </p:nvGraphicFramePr>
          <p:xfrm>
            <a:off x="2000" y="845"/>
            <a:ext cx="1502" cy="6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54" r:id="rId9" imgW="1002665" imgH="457200" progId="Equation.DSMT4">
                    <p:embed/>
                  </p:oleObj>
                </mc:Choice>
                <mc:Fallback>
                  <p:oleObj r:id="rId9" imgW="1002665" imgH="457200" progId="Equation.DSMT4">
                    <p:embed/>
                    <p:pic>
                      <p:nvPicPr>
                        <p:cNvPr id="0" name="Object 1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0" y="845"/>
                          <a:ext cx="1502" cy="6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23" name="Object 13"/>
            <p:cNvGraphicFramePr/>
            <p:nvPr/>
          </p:nvGraphicFramePr>
          <p:xfrm>
            <a:off x="3519" y="897"/>
            <a:ext cx="1521" cy="6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55" r:id="rId11" imgW="1104900" imgH="457200" progId="Equation.DSMT4">
                    <p:embed/>
                  </p:oleObj>
                </mc:Choice>
                <mc:Fallback>
                  <p:oleObj r:id="rId11" imgW="1104900" imgH="457200" progId="Equation.DSMT4">
                    <p:embed/>
                    <p:pic>
                      <p:nvPicPr>
                        <p:cNvPr id="0" name="Object 1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19" y="897"/>
                          <a:ext cx="1521" cy="6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4" name="Rectangle 15"/>
            <p:cNvSpPr>
              <a:spLocks noChangeArrowheads="1"/>
            </p:cNvSpPr>
            <p:nvPr/>
          </p:nvSpPr>
          <p:spPr bwMode="auto">
            <a:xfrm>
              <a:off x="884" y="965"/>
              <a:ext cx="1214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zh-CN" altLang="en-US" sz="2400"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altLang="zh-CN" sz="2400">
                  <a:latin typeface="Times New Roman" panose="02020603050405020304" pitchFamily="18" charset="0"/>
                  <a:ea typeface="黑体" panose="02010609060101010101" pitchFamily="49" charset="-122"/>
                </a:rPr>
                <a:t>2</a:t>
              </a:r>
              <a:r>
                <a:rPr lang="zh-CN" altLang="en-US" sz="2400">
                  <a:latin typeface="Times New Roman" panose="02020603050405020304" pitchFamily="18" charset="0"/>
                  <a:ea typeface="黑体" panose="02010609060101010101" pitchFamily="49" charset="-122"/>
                </a:rPr>
                <a:t>）　∵　</a:t>
              </a:r>
            </a:p>
          </p:txBody>
        </p:sp>
      </p:grpSp>
      <p:grpSp>
        <p:nvGrpSpPr>
          <p:cNvPr id="4" name="Group 20"/>
          <p:cNvGrpSpPr/>
          <p:nvPr/>
        </p:nvGrpSpPr>
        <p:grpSpPr bwMode="auto">
          <a:xfrm>
            <a:off x="1979613" y="2518173"/>
            <a:ext cx="1638300" cy="587642"/>
            <a:chOff x="1655" y="1480"/>
            <a:chExt cx="1001" cy="634"/>
          </a:xfrm>
        </p:grpSpPr>
        <p:graphicFrame>
          <p:nvGraphicFramePr>
            <p:cNvPr id="13326" name="Object 12"/>
            <p:cNvGraphicFramePr/>
            <p:nvPr/>
          </p:nvGraphicFramePr>
          <p:xfrm>
            <a:off x="1983" y="1480"/>
            <a:ext cx="673" cy="6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56" r:id="rId13" imgW="419100" imgH="393700" progId="Equation.DSMT4">
                    <p:embed/>
                  </p:oleObj>
                </mc:Choice>
                <mc:Fallback>
                  <p:oleObj r:id="rId13" imgW="419100" imgH="393700" progId="Equation.DSMT4">
                    <p:embed/>
                    <p:pic>
                      <p:nvPicPr>
                        <p:cNvPr id="0" name="Object 1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3" y="1480"/>
                          <a:ext cx="673" cy="6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7" name="Rectangle 16"/>
            <p:cNvSpPr>
              <a:spLocks noChangeArrowheads="1"/>
            </p:cNvSpPr>
            <p:nvPr/>
          </p:nvSpPr>
          <p:spPr bwMode="auto">
            <a:xfrm>
              <a:off x="2172" y="1616"/>
              <a:ext cx="144" cy="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zh-CN" altLang="en-US" sz="24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3328" name="Rectangle 17"/>
            <p:cNvSpPr>
              <a:spLocks noChangeArrowheads="1"/>
            </p:cNvSpPr>
            <p:nvPr/>
          </p:nvSpPr>
          <p:spPr bwMode="auto">
            <a:xfrm>
              <a:off x="1655" y="1575"/>
              <a:ext cx="363" cy="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r>
                <a:rPr lang="en-US" altLang="zh-CN" sz="2400">
                  <a:latin typeface="Times New Roman" panose="02020603050405020304" pitchFamily="18" charset="0"/>
                  <a:ea typeface="黑体" panose="02010609060101010101" pitchFamily="49" charset="-122"/>
                </a:rPr>
                <a:t>∴</a:t>
              </a:r>
              <a:r>
                <a:rPr lang="zh-CN" altLang="en-US" sz="2400">
                  <a:latin typeface="Times New Roman" panose="02020603050405020304" pitchFamily="18" charset="0"/>
                  <a:ea typeface="黑体" panose="02010609060101010101" pitchFamily="49" charset="-122"/>
                </a:rPr>
                <a:t>　</a:t>
              </a:r>
            </a:p>
          </p:txBody>
        </p:sp>
      </p:grpSp>
      <p:sp>
        <p:nvSpPr>
          <p:cNvPr id="2" name="Rectangle 18"/>
          <p:cNvSpPr>
            <a:spLocks noChangeArrowheads="1"/>
          </p:cNvSpPr>
          <p:nvPr/>
        </p:nvSpPr>
        <p:spPr bwMode="auto">
          <a:xfrm>
            <a:off x="1979614" y="3411290"/>
            <a:ext cx="51139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黑体" panose="02010609060101010101" pitchFamily="49" charset="-122"/>
              </a:rPr>
              <a:t>∴</a:t>
            </a:r>
            <a:r>
              <a:rPr lang="zh-CN" altLang="en-US" sz="2400">
                <a:latin typeface="Times New Roman" panose="02020603050405020304" pitchFamily="18" charset="0"/>
                <a:ea typeface="黑体" panose="02010609060101010101" pitchFamily="49" charset="-122"/>
              </a:rPr>
              <a:t>　线段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400" i="1"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400" i="1"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400" i="1"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2400" i="1"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US" sz="2400">
                <a:latin typeface="Times New Roman" panose="02020603050405020304" pitchFamily="18" charset="0"/>
                <a:ea typeface="黑体" panose="02010609060101010101" pitchFamily="49" charset="-122"/>
              </a:rPr>
              <a:t>是成比例线段．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WWW.2PPT.COM&#10;">
  <a:themeElements>
    <a:clrScheme name="默认设计模板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770</Words>
  <Application>Microsoft Office PowerPoint</Application>
  <PresentationFormat>全屏显示(16:9)</PresentationFormat>
  <Paragraphs>116</Paragraphs>
  <Slides>14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14</vt:i4>
      </vt:variant>
    </vt:vector>
  </HeadingPairs>
  <TitlesOfParts>
    <vt:vector size="25" baseType="lpstr">
      <vt:lpstr>方正姚体</vt:lpstr>
      <vt:lpstr>黑体</vt:lpstr>
      <vt:lpstr>华文中宋</vt:lpstr>
      <vt:lpstr>宋体</vt:lpstr>
      <vt:lpstr>微软雅黑</vt:lpstr>
      <vt:lpstr>Arial</vt:lpstr>
      <vt:lpstr>Times New Roman</vt:lpstr>
      <vt:lpstr>WWW.2PPT.COM
</vt:lpstr>
      <vt:lpstr>Equation.3</vt:lpstr>
      <vt:lpstr>Equation.DSMT4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2015-07-09T08:14:00Z</dcterms:created>
  <dcterms:modified xsi:type="dcterms:W3CDTF">2023-01-16T14:31:31Z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AA7EB6C1FD9C46C49FF6E63FE6478316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