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299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4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C4C652A6-CCAD-4E28-97DE-DC11CDF64E2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F1F36-8B6B-4F51-882A-DC3BFACC9E1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6888D-7B6B-4663-AE57-978A94019D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6888D-7B6B-4663-AE57-978A94019DF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CD0054E-897B-4B8E-A15F-48D5218D8889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10530EC-7FE7-4769-8DD3-D9CAD7DF838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48FFD74-0538-4853-A551-76F0A2F11CA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5A821A8-B4BC-4C31-B887-D90B96DF991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48FFD74-0538-4853-A551-76F0A2F11CA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5A821A8-B4BC-4C31-B887-D90B96DF991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8FFD74-0538-4853-A551-76F0A2F11CA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A821A8-B4BC-4C31-B887-D90B96DF991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4CCC1A0-A4DB-41C2-85DD-9E3352E1D594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169DB7C-53EF-4BCD-8991-1B8740862E6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6A44FF8-119D-4228-88C0-B1F5D56D546A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34F1EE0-F16E-4FCD-9EE5-579C1E1A49F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C980AF0-36E6-448B-B5EB-7C0E37846D4D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020677E-D25A-4BB7-848F-BAB58B55AC0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B107E7D-A1E1-42A9-AA18-78283270478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7AD6A62-0022-471B-B289-053624B25C0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16B6DDA-0548-48C0-8E09-227E282FF5F4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3B46528-5C64-4226-AD42-62318C9C71E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FA07A5F-E3D9-4080-AAC0-8CD64FB195E9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D49964F-BAA0-47C1-B93C-873871B9501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FE38C9D-B102-45EC-9B70-C9492FB66177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1BC8FE4-28B0-4379-89A1-EA70B1D0C40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E6FF66D-3F1D-47EE-95DD-A796CD150DD0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A7B2D18-C07A-44FE-B3F6-E14DD707894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0" y="830263"/>
            <a:ext cx="91440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Unit7 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Days and Months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41  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Holidays</a:t>
            </a:r>
            <a:endParaRPr lang="en-US" altLang="zh-CN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4754" y="55109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文本框 69667"/>
          <p:cNvSpPr txBox="1">
            <a:spLocks noChangeArrowheads="1"/>
          </p:cNvSpPr>
          <p:nvPr/>
        </p:nvSpPr>
        <p:spPr bwMode="auto">
          <a:xfrm>
            <a:off x="190500" y="1638300"/>
            <a:ext cx="87534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I would like to talk about holidays in China.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我想要谈一谈中国的节日。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would like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to talk about holidays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in China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291" name="矩形 69668"/>
          <p:cNvSpPr>
            <a:spLocks noChangeArrowheads="1"/>
          </p:cNvSpPr>
          <p:nvPr/>
        </p:nvSpPr>
        <p:spPr bwMode="auto">
          <a:xfrm>
            <a:off x="6484938" y="4141788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状语</a:t>
            </a:r>
          </a:p>
        </p:txBody>
      </p:sp>
      <p:pic>
        <p:nvPicPr>
          <p:cNvPr id="12292" name="图片 6966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028700" y="4041775"/>
            <a:ext cx="2603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6967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7225" y="4044950"/>
            <a:ext cx="3524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图片 6967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98925" y="4070350"/>
            <a:ext cx="3921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78851"/>
          <p:cNvSpPr txBox="1">
            <a:spLocks noChangeArrowheads="1"/>
          </p:cNvSpPr>
          <p:nvPr/>
        </p:nvSpPr>
        <p:spPr bwMode="auto">
          <a:xfrm>
            <a:off x="152400" y="823913"/>
            <a:ext cx="8753475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would like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would like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意为“想要”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相当于</a:t>
            </a:r>
            <a:r>
              <a:rPr lang="en-US" altLang="zh-CN" sz="2800" b="1" dirty="0">
                <a:latin typeface="Times New Roman" panose="02020603050405020304" pitchFamily="18" charset="0"/>
              </a:rPr>
              <a:t>want,</a:t>
            </a:r>
            <a:r>
              <a:rPr lang="zh-CN" altLang="en-US" sz="2800" b="1" dirty="0">
                <a:latin typeface="Times New Roman" panose="02020603050405020304" pitchFamily="18" charset="0"/>
              </a:rPr>
              <a:t>语气比</a:t>
            </a:r>
            <a:r>
              <a:rPr lang="en-US" altLang="zh-CN" sz="2800" b="1" dirty="0">
                <a:latin typeface="Times New Roman" panose="02020603050405020304" pitchFamily="18" charset="0"/>
              </a:rPr>
              <a:t>want</a:t>
            </a:r>
            <a:r>
              <a:rPr lang="zh-CN" altLang="en-US" sz="2800" b="1" dirty="0">
                <a:latin typeface="Times New Roman" panose="02020603050405020304" pitchFamily="18" charset="0"/>
              </a:rPr>
              <a:t>委婉，其后常跟动词不定式，即</a:t>
            </a:r>
            <a:r>
              <a:rPr lang="en-US" altLang="zh-CN" sz="2800" b="1" dirty="0">
                <a:latin typeface="Times New Roman" panose="02020603050405020304" pitchFamily="18" charset="0"/>
              </a:rPr>
              <a:t>would like to do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，意为“想要做某事”。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 would like to come with you.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我想跟你一起去。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“</a:t>
            </a:r>
            <a:r>
              <a:rPr lang="en-US" altLang="zh-CN" sz="2800" b="1" dirty="0">
                <a:latin typeface="Times New Roman" panose="02020603050405020304" pitchFamily="18" charset="0"/>
              </a:rPr>
              <a:t>Would you like to do…?”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的肯定回答为“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Yes, I’d love/like to.”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否定回答为“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I’d love/like to, but…”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13314" name="图片 78852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363" y="1027113"/>
            <a:ext cx="129222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78853"/>
          <p:cNvSpPr>
            <a:spLocks noChangeArrowheads="1"/>
          </p:cNvSpPr>
          <p:nvPr/>
        </p:nvSpPr>
        <p:spPr bwMode="auto">
          <a:xfrm>
            <a:off x="400050" y="33670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99188" y="3506788"/>
            <a:ext cx="2500312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798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338" y="738188"/>
            <a:ext cx="20939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文本框 79876"/>
          <p:cNvSpPr txBox="1">
            <a:spLocks noChangeArrowheads="1"/>
          </p:cNvSpPr>
          <p:nvPr/>
        </p:nvSpPr>
        <p:spPr bwMode="auto">
          <a:xfrm>
            <a:off x="285750" y="1314450"/>
            <a:ext cx="8620125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(2016·</a:t>
            </a:r>
            <a:r>
              <a:rPr lang="zh-CN" altLang="en-US" sz="2600" b="1" dirty="0">
                <a:latin typeface="Times New Roman" panose="02020603050405020304" pitchFamily="18" charset="0"/>
              </a:rPr>
              <a:t>辽宁丹东中考，</a:t>
            </a:r>
            <a:r>
              <a:rPr lang="en-US" altLang="zh-CN" sz="2600" b="1" dirty="0">
                <a:latin typeface="Times New Roman" panose="02020603050405020304" pitchFamily="18" charset="0"/>
              </a:rPr>
              <a:t>39)—Would you like to go for a walk with me?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—. But I have to clean the living room first.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A.Yes</a:t>
            </a:r>
            <a:r>
              <a:rPr lang="en-US" altLang="zh-CN" sz="2600" b="1" dirty="0">
                <a:latin typeface="Times New Roman" panose="02020603050405020304" pitchFamily="18" charset="0"/>
              </a:rPr>
              <a:t>, I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wouldB.No</a:t>
            </a:r>
            <a:r>
              <a:rPr lang="en-US" altLang="zh-CN" sz="2600" b="1" dirty="0">
                <a:latin typeface="Times New Roman" panose="02020603050405020304" pitchFamily="18" charset="0"/>
              </a:rPr>
              <a:t>, I wouldn’t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C.SorryD.Yes</a:t>
            </a:r>
            <a:r>
              <a:rPr lang="en-US" altLang="zh-CN" sz="2600" b="1" dirty="0">
                <a:latin typeface="Times New Roman" panose="02020603050405020304" pitchFamily="18" charset="0"/>
              </a:rPr>
              <a:t>, I’d love to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【解析】句意：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你想和我一起去散步吗？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是的，我想去。但是我不得不先打扫起居室。对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Would you like to do…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进行回答，肯定回答用“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I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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 love/like to.”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，否定句用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sorry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，外加理由。故选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【答案】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80899"/>
          <p:cNvSpPr txBox="1">
            <a:spLocks noChangeArrowheads="1"/>
          </p:cNvSpPr>
          <p:nvPr/>
        </p:nvSpPr>
        <p:spPr bwMode="auto">
          <a:xfrm>
            <a:off x="219075" y="542925"/>
            <a:ext cx="892492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holiday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holiday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作名词，意为“节日，假日，假期”。作可数名词时，其复数形式为</a:t>
            </a:r>
            <a:r>
              <a:rPr lang="en-US" altLang="zh-CN" sz="2800" b="1" dirty="0">
                <a:latin typeface="Times New Roman" panose="02020603050405020304" pitchFamily="18" charset="0"/>
              </a:rPr>
              <a:t>holidays</a:t>
            </a:r>
            <a:r>
              <a:rPr lang="zh-CN" altLang="en-US" sz="2800" b="1" dirty="0">
                <a:latin typeface="Times New Roman" panose="02020603050405020304" pitchFamily="18" charset="0"/>
              </a:rPr>
              <a:t>。与其相关的常用词组有</a:t>
            </a:r>
            <a:r>
              <a:rPr lang="en-US" altLang="zh-CN" sz="2800" b="1" dirty="0">
                <a:latin typeface="Times New Roman" panose="02020603050405020304" pitchFamily="18" charset="0"/>
              </a:rPr>
              <a:t>on holidays(</a:t>
            </a:r>
            <a:r>
              <a:rPr lang="zh-CN" altLang="en-US" sz="2800" b="1" dirty="0">
                <a:latin typeface="Times New Roman" panose="02020603050405020304" pitchFamily="18" charset="0"/>
              </a:rPr>
              <a:t>度假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summer/winter holidays(</a:t>
            </a:r>
            <a:r>
              <a:rPr lang="zh-CN" altLang="en-US" sz="2800" b="1" dirty="0">
                <a:latin typeface="Times New Roman" panose="02020603050405020304" pitchFamily="18" charset="0"/>
              </a:rPr>
              <a:t>暑</a:t>
            </a:r>
            <a:r>
              <a:rPr lang="en-US" altLang="zh-CN" sz="2800" b="1" dirty="0"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寒假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She is on holiday now. </a:t>
            </a:r>
            <a:r>
              <a:rPr lang="zh-CN" altLang="en-US" sz="2800" b="1" dirty="0">
                <a:latin typeface="Times New Roman" panose="02020603050405020304" pitchFamily="18" charset="0"/>
              </a:rPr>
              <a:t>她现在正在休假。</a:t>
            </a:r>
          </a:p>
        </p:txBody>
      </p:sp>
      <p:pic>
        <p:nvPicPr>
          <p:cNvPr id="15362" name="图片 80900" descr="point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4025" y="862013"/>
            <a:ext cx="88423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6950" y="3783013"/>
            <a:ext cx="22288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1" name="表格 81940"/>
          <p:cNvGraphicFramePr/>
          <p:nvPr/>
        </p:nvGraphicFramePr>
        <p:xfrm>
          <a:off x="238125" y="1873250"/>
          <a:ext cx="8629650" cy="3984625"/>
        </p:xfrm>
        <a:graphic>
          <a:graphicData uri="http://schemas.openxmlformats.org/drawingml/2006/table">
            <a:tbl>
              <a:tblPr/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4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5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holiday</a:t>
                      </a:r>
                      <a:endParaRPr lang="zh-CN" altLang="en-US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主要指按法律和风俗习惯而停止工作的节假日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Today is June 30. Summer holidays are coming.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今天是</a:t>
                      </a: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月</a:t>
                      </a: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30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号。暑假就要来了。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festival</a:t>
                      </a:r>
                      <a:endParaRPr lang="zh-CN" altLang="en-US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指人们在一起庆祝的具有传统或历史意义的节日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When is the Spring Festival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？春节在什么时候？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399" name="矩形 81941"/>
          <p:cNvSpPr>
            <a:spLocks noChangeArrowheads="1"/>
          </p:cNvSpPr>
          <p:nvPr/>
        </p:nvSpPr>
        <p:spPr bwMode="auto">
          <a:xfrm>
            <a:off x="203200" y="998538"/>
            <a:ext cx="49863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</a:t>
            </a:r>
            <a:r>
              <a:rPr lang="zh-CN" altLang="en-US" sz="2800" b="1">
                <a:latin typeface="Times New Roman" panose="02020603050405020304" pitchFamily="18" charset="0"/>
              </a:rPr>
              <a:t>】 </a:t>
            </a:r>
            <a:r>
              <a:rPr lang="en-US" altLang="zh-CN" sz="2800" b="1">
                <a:latin typeface="Times New Roman" panose="02020603050405020304" pitchFamily="18" charset="0"/>
              </a:rPr>
              <a:t>holiday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festival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82947"/>
          <p:cNvSpPr txBox="1">
            <a:spLocks noChangeArrowheads="1"/>
          </p:cNvSpPr>
          <p:nvPr/>
        </p:nvSpPr>
        <p:spPr bwMode="auto">
          <a:xfrm>
            <a:off x="114300" y="542925"/>
            <a:ext cx="882015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We can play with our friends and get together with our families during holidays.</a:t>
            </a:r>
            <a:r>
              <a:rPr lang="zh-CN" altLang="en-US" sz="2800" b="1" dirty="0">
                <a:latin typeface="Times New Roman" panose="02020603050405020304" pitchFamily="18" charset="0"/>
              </a:rPr>
              <a:t>在节日期间，我们可以和我们的朋友们玩耍，和我们的家人团聚。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during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during</a:t>
            </a:r>
            <a:r>
              <a:rPr lang="zh-CN" altLang="en-US" sz="2800" b="1" dirty="0">
                <a:latin typeface="Times New Roman" panose="02020603050405020304" pitchFamily="18" charset="0"/>
              </a:rPr>
              <a:t>作介词，意为“在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期间”，后跟表示一段时间的名词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短语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，常表示特定的某一段时间。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They have a good time during summer holidays.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他们在暑假期间玩得很开心。</a:t>
            </a:r>
          </a:p>
        </p:txBody>
      </p:sp>
      <p:pic>
        <p:nvPicPr>
          <p:cNvPr id="17410" name="图片 82948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263" y="264795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矩形 82949"/>
          <p:cNvSpPr>
            <a:spLocks noChangeArrowheads="1"/>
          </p:cNvSpPr>
          <p:nvPr/>
        </p:nvSpPr>
        <p:spPr bwMode="auto">
          <a:xfrm>
            <a:off x="301625" y="42846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图片 829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848225"/>
            <a:ext cx="14287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83969"/>
          <p:cNvSpPr txBox="1">
            <a:spLocks noChangeArrowheads="1"/>
          </p:cNvSpPr>
          <p:nvPr/>
        </p:nvSpPr>
        <p:spPr bwMode="auto">
          <a:xfrm>
            <a:off x="133350" y="523875"/>
            <a:ext cx="8820150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And the Spring Festival is usually in January or February.</a:t>
            </a:r>
            <a:r>
              <a:rPr lang="zh-CN" altLang="en-US" sz="2800" b="1" dirty="0">
                <a:latin typeface="Times New Roman" panose="02020603050405020304" pitchFamily="18" charset="0"/>
              </a:rPr>
              <a:t>春节通常在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月或者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月。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usually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usually</a:t>
            </a:r>
            <a:r>
              <a:rPr lang="zh-CN" altLang="en-US" sz="2800" b="1" dirty="0">
                <a:latin typeface="Times New Roman" panose="02020603050405020304" pitchFamily="18" charset="0"/>
              </a:rPr>
              <a:t>为频率副词，意为“通常地；惯常地”，常位于</a:t>
            </a:r>
            <a:r>
              <a:rPr lang="en-US" altLang="zh-CN" sz="2800" b="1" dirty="0">
                <a:latin typeface="Times New Roman" panose="02020603050405020304" pitchFamily="18" charset="0"/>
              </a:rPr>
              <a:t>be</a:t>
            </a:r>
            <a:r>
              <a:rPr lang="zh-CN" altLang="en-US" sz="2800" b="1" dirty="0">
                <a:latin typeface="Times New Roman" panose="02020603050405020304" pitchFamily="18" charset="0"/>
              </a:rPr>
              <a:t>动词、助动词、情态动词之后，实义动词之前。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</a:rPr>
              <a:t>My book is usually on the desk.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我的书通常在书桌上。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常见的频率副词还有：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never(</a:t>
            </a:r>
            <a:r>
              <a:rPr lang="zh-CN" altLang="en-US" sz="2800" b="1" dirty="0">
                <a:latin typeface="Times New Roman" panose="02020603050405020304" pitchFamily="18" charset="0"/>
              </a:rPr>
              <a:t>从不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seldom(</a:t>
            </a:r>
            <a:r>
              <a:rPr lang="zh-CN" altLang="en-US" sz="2800" b="1" dirty="0">
                <a:latin typeface="Times New Roman" panose="02020603050405020304" pitchFamily="18" charset="0"/>
              </a:rPr>
              <a:t>很少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sometimes(</a:t>
            </a:r>
            <a:r>
              <a:rPr lang="zh-CN" altLang="en-US" sz="2800" b="1" dirty="0">
                <a:latin typeface="Times New Roman" panose="02020603050405020304" pitchFamily="18" charset="0"/>
              </a:rPr>
              <a:t>有时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always(</a:t>
            </a:r>
            <a:r>
              <a:rPr lang="zh-CN" altLang="en-US" sz="2800" b="1" dirty="0">
                <a:latin typeface="Times New Roman" panose="02020603050405020304" pitchFamily="18" charset="0"/>
              </a:rPr>
              <a:t>总是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often(</a:t>
            </a:r>
            <a:r>
              <a:rPr lang="zh-CN" altLang="en-US" sz="2800" b="1" dirty="0">
                <a:latin typeface="Times New Roman" panose="02020603050405020304" pitchFamily="18" charset="0"/>
              </a:rPr>
              <a:t>经常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</a:rPr>
              <a:t>等。</a:t>
            </a:r>
          </a:p>
        </p:txBody>
      </p:sp>
      <p:pic>
        <p:nvPicPr>
          <p:cNvPr id="18434" name="图片 83970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" y="218122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矩形 83971"/>
          <p:cNvSpPr>
            <a:spLocks noChangeArrowheads="1"/>
          </p:cNvSpPr>
          <p:nvPr/>
        </p:nvSpPr>
        <p:spPr bwMode="auto">
          <a:xfrm>
            <a:off x="-9525" y="37988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1813" y="4159250"/>
            <a:ext cx="25717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84993"/>
          <p:cNvSpPr txBox="1">
            <a:spLocks noChangeArrowheads="1"/>
          </p:cNvSpPr>
          <p:nvPr/>
        </p:nvSpPr>
        <p:spPr bwMode="auto">
          <a:xfrm>
            <a:off x="133350" y="666750"/>
            <a:ext cx="882015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>
                <a:latin typeface="Times New Roman" panose="02020603050405020304" pitchFamily="18" charset="0"/>
              </a:rPr>
              <a:t>Happy New Year to you, everyone!</a:t>
            </a:r>
            <a:r>
              <a:rPr lang="zh-CN" altLang="en-US" sz="2800" b="1">
                <a:latin typeface="Times New Roman" panose="02020603050405020304" pitchFamily="18" charset="0"/>
              </a:rPr>
              <a:t>祝大家新年快乐！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P106)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 “Happy New Year!”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“</a:t>
            </a:r>
            <a:r>
              <a:rPr lang="en-US" altLang="zh-CN" sz="2800" b="1">
                <a:latin typeface="Times New Roman" panose="02020603050405020304" pitchFamily="18" charset="0"/>
              </a:rPr>
              <a:t>Happy New Year!”</a:t>
            </a:r>
            <a:r>
              <a:rPr lang="zh-CN" altLang="en-US" sz="2800" b="1">
                <a:latin typeface="Times New Roman" panose="02020603050405020304" pitchFamily="18" charset="0"/>
              </a:rPr>
              <a:t>是新年期间常用的祝福语，其答语可以用“</a:t>
            </a:r>
            <a:r>
              <a:rPr lang="en-US" altLang="zh-CN" sz="2800" b="1">
                <a:latin typeface="Times New Roman" panose="02020603050405020304" pitchFamily="18" charset="0"/>
              </a:rPr>
              <a:t>Happy New Year</a:t>
            </a:r>
            <a:r>
              <a:rPr lang="zh-CN" altLang="en-US" sz="2800" b="1">
                <a:latin typeface="Times New Roman" panose="02020603050405020304" pitchFamily="18" charset="0"/>
              </a:rPr>
              <a:t>！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新年快乐！</a:t>
            </a:r>
            <a:r>
              <a:rPr lang="en-US" altLang="zh-CN" sz="2800" b="1">
                <a:latin typeface="Times New Roman" panose="02020603050405020304" pitchFamily="18" charset="0"/>
              </a:rPr>
              <a:t>)”</a:t>
            </a:r>
            <a:r>
              <a:rPr lang="zh-CN" altLang="en-US" sz="2800" b="1">
                <a:latin typeface="Times New Roman" panose="02020603050405020304" pitchFamily="18" charset="0"/>
              </a:rPr>
              <a:t>或者“</a:t>
            </a:r>
            <a:r>
              <a:rPr lang="en-US" altLang="zh-CN" sz="2800" b="1">
                <a:latin typeface="Times New Roman" panose="02020603050405020304" pitchFamily="18" charset="0"/>
              </a:rPr>
              <a:t>The same to you.(</a:t>
            </a:r>
            <a:r>
              <a:rPr lang="zh-CN" altLang="en-US" sz="2800" b="1">
                <a:latin typeface="Times New Roman" panose="02020603050405020304" pitchFamily="18" charset="0"/>
              </a:rPr>
              <a:t>你也一样。</a:t>
            </a:r>
            <a:r>
              <a:rPr lang="en-US" altLang="zh-CN" sz="2800" b="1">
                <a:latin typeface="Times New Roman" panose="02020603050405020304" pitchFamily="18" charset="0"/>
              </a:rPr>
              <a:t>)”</a:t>
            </a:r>
            <a:r>
              <a:rPr lang="zh-CN" altLang="en-US" sz="2800" b="1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latin typeface="Times New Roman" panose="02020603050405020304" pitchFamily="18" charset="0"/>
              </a:rPr>
              <a:t>—Happy New Year</a:t>
            </a:r>
            <a:r>
              <a:rPr lang="zh-CN" altLang="en-US" sz="2800" b="1">
                <a:latin typeface="Times New Roman" panose="02020603050405020304" pitchFamily="18" charset="0"/>
              </a:rPr>
              <a:t>， </a:t>
            </a:r>
            <a:r>
              <a:rPr lang="en-US" altLang="zh-CN" sz="2800" b="1">
                <a:latin typeface="Times New Roman" panose="02020603050405020304" pitchFamily="18" charset="0"/>
              </a:rPr>
              <a:t>Jenny</a:t>
            </a:r>
            <a:r>
              <a:rPr lang="zh-CN" altLang="en-US" sz="2800" b="1">
                <a:latin typeface="Times New Roman" panose="02020603050405020304" pitchFamily="18" charset="0"/>
              </a:rPr>
              <a:t>！詹妮，新年快乐！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latin typeface="Times New Roman" panose="02020603050405020304" pitchFamily="18" charset="0"/>
              </a:rPr>
              <a:t>—The same to you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Danny. </a:t>
            </a:r>
            <a:r>
              <a:rPr lang="zh-CN" altLang="en-US" sz="2800" b="1">
                <a:latin typeface="Times New Roman" panose="02020603050405020304" pitchFamily="18" charset="0"/>
              </a:rPr>
              <a:t>丹尼，也祝你新年快乐。</a:t>
            </a:r>
          </a:p>
        </p:txBody>
      </p:sp>
      <p:pic>
        <p:nvPicPr>
          <p:cNvPr id="19458" name="图片 8499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3" y="21621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84995"/>
          <p:cNvSpPr>
            <a:spLocks noChangeArrowheads="1"/>
          </p:cNvSpPr>
          <p:nvPr/>
        </p:nvSpPr>
        <p:spPr bwMode="auto">
          <a:xfrm>
            <a:off x="19050" y="44084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86017"/>
          <p:cNvSpPr txBox="1">
            <a:spLocks noChangeArrowheads="1"/>
          </p:cNvSpPr>
          <p:nvPr/>
        </p:nvSpPr>
        <p:spPr bwMode="auto">
          <a:xfrm>
            <a:off x="133350" y="666750"/>
            <a:ext cx="882015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600" b="1" dirty="0">
                <a:latin typeface="Times New Roman" panose="02020603050405020304" pitchFamily="18" charset="0"/>
              </a:rPr>
              <a:t> 句型“</a:t>
            </a:r>
            <a:r>
              <a:rPr lang="en-US" altLang="zh-CN" sz="2600" b="1" dirty="0">
                <a:latin typeface="Times New Roman" panose="02020603050405020304" pitchFamily="18" charset="0"/>
              </a:rPr>
              <a:t>happy+</a:t>
            </a:r>
            <a:r>
              <a:rPr lang="zh-CN" altLang="en-US" sz="2600" b="1" dirty="0">
                <a:latin typeface="Times New Roman" panose="02020603050405020304" pitchFamily="18" charset="0"/>
              </a:rPr>
              <a:t>节日名词”是祝福别人节日快乐的祝贺语，常用“</a:t>
            </a:r>
            <a:r>
              <a:rPr lang="en-US" altLang="zh-CN" sz="2600" b="1" dirty="0">
                <a:latin typeface="Times New Roman" panose="02020603050405020304" pitchFamily="18" charset="0"/>
              </a:rPr>
              <a:t>The same to you./You, too.”</a:t>
            </a:r>
            <a:r>
              <a:rPr lang="zh-CN" altLang="en-US" sz="2600" b="1" dirty="0">
                <a:latin typeface="Times New Roman" panose="02020603050405020304" pitchFamily="18" charset="0"/>
              </a:rPr>
              <a:t>来回答。如果不是共同的节日则用“</a:t>
            </a:r>
            <a:r>
              <a:rPr lang="en-US" altLang="zh-CN" sz="2600" b="1" dirty="0">
                <a:latin typeface="Times New Roman" panose="02020603050405020304" pitchFamily="18" charset="0"/>
              </a:rPr>
              <a:t>Thank you./Thanks. ”</a:t>
            </a:r>
            <a:r>
              <a:rPr lang="zh-CN" altLang="en-US" sz="2600" b="1" dirty="0">
                <a:latin typeface="Times New Roman" panose="02020603050405020304" pitchFamily="18" charset="0"/>
              </a:rPr>
              <a:t>来回答。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05</a:t>
            </a:r>
            <a:r>
              <a:rPr lang="en-US" altLang="zh-CN" sz="2600" b="1" dirty="0">
                <a:latin typeface="Times New Roman" panose="02020603050405020304" pitchFamily="18" charset="0"/>
              </a:rPr>
              <a:t>What do you like to do on holidays</a:t>
            </a:r>
            <a:r>
              <a:rPr lang="zh-CN" altLang="en-US" sz="2600" b="1" dirty="0">
                <a:latin typeface="Times New Roman" panose="02020603050405020304" pitchFamily="18" charset="0"/>
              </a:rPr>
              <a:t>？在节日里你喜欢做什么？</a:t>
            </a:r>
            <a:r>
              <a:rPr lang="en-US" altLang="zh-CN" sz="2600" b="1" dirty="0">
                <a:latin typeface="Times New Roman" panose="02020603050405020304" pitchFamily="18" charset="0"/>
              </a:rPr>
              <a:t>(</a:t>
            </a:r>
            <a:r>
              <a:rPr lang="zh-CN" altLang="en-US" sz="26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600" b="1" dirty="0">
                <a:latin typeface="Times New Roman" panose="02020603050405020304" pitchFamily="18" charset="0"/>
              </a:rPr>
              <a:t>P106)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           “What do/does</a:t>
            </a:r>
            <a:r>
              <a:rPr lang="zh-CN" altLang="en-US" sz="2600" b="1" dirty="0">
                <a:latin typeface="Times New Roman" panose="02020603050405020304" pitchFamily="18" charset="0"/>
              </a:rPr>
              <a:t>＋主语＋</a:t>
            </a:r>
            <a:r>
              <a:rPr lang="en-US" altLang="zh-CN" sz="2600" b="1" dirty="0">
                <a:latin typeface="Times New Roman" panose="02020603050405020304" pitchFamily="18" charset="0"/>
              </a:rPr>
              <a:t>like to do?”</a:t>
            </a:r>
            <a:r>
              <a:rPr lang="zh-CN" altLang="en-US" sz="26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</a:rPr>
              <a:t>“</a:t>
            </a:r>
            <a:r>
              <a:rPr lang="en-US" altLang="zh-CN" sz="2600" b="1" dirty="0">
                <a:latin typeface="Times New Roman" panose="02020603050405020304" pitchFamily="18" charset="0"/>
              </a:rPr>
              <a:t>What do/does</a:t>
            </a:r>
            <a:r>
              <a:rPr lang="zh-CN" altLang="en-US" sz="2600" b="1" dirty="0">
                <a:latin typeface="Times New Roman" panose="02020603050405020304" pitchFamily="18" charset="0"/>
              </a:rPr>
              <a:t>＋主语＋</a:t>
            </a:r>
            <a:r>
              <a:rPr lang="en-US" altLang="zh-CN" sz="2600" b="1" dirty="0">
                <a:latin typeface="Times New Roman" panose="02020603050405020304" pitchFamily="18" charset="0"/>
              </a:rPr>
              <a:t>like to do?”</a:t>
            </a:r>
            <a:r>
              <a:rPr lang="zh-CN" altLang="en-US" sz="2600" b="1" dirty="0">
                <a:latin typeface="Times New Roman" panose="02020603050405020304" pitchFamily="18" charset="0"/>
              </a:rPr>
              <a:t>是询问“某人喜欢做什么？”的常用句型。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600" b="1" dirty="0">
                <a:latin typeface="Times New Roman" panose="02020603050405020304" pitchFamily="18" charset="0"/>
              </a:rPr>
              <a:t>—What do you like to do on Sunday</a:t>
            </a:r>
            <a:r>
              <a:rPr lang="zh-CN" altLang="en-US" sz="2600" b="1" dirty="0">
                <a:latin typeface="Times New Roman" panose="02020603050405020304" pitchFamily="18" charset="0"/>
              </a:rPr>
              <a:t>？你喜欢在周日干什么？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6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600" b="1" dirty="0">
                <a:latin typeface="Times New Roman" panose="02020603050405020304" pitchFamily="18" charset="0"/>
              </a:rPr>
              <a:t>—I like to go shopping. </a:t>
            </a:r>
            <a:r>
              <a:rPr lang="zh-CN" altLang="en-US" sz="2600" b="1" dirty="0">
                <a:latin typeface="Times New Roman" panose="02020603050405020304" pitchFamily="18" charset="0"/>
              </a:rPr>
              <a:t>我喜欢去购物</a:t>
            </a:r>
            <a:r>
              <a:rPr lang="zh-CN" altLang="en-US" sz="2600" b="1" dirty="0" smtClean="0">
                <a:latin typeface="Times New Roman" panose="02020603050405020304" pitchFamily="18" charset="0"/>
              </a:rPr>
              <a:t>。 </a:t>
            </a:r>
            <a:endParaRPr lang="zh-CN" altLang="en-US" sz="2600" b="1" dirty="0">
              <a:latin typeface="Times New Roman" panose="02020603050405020304" pitchFamily="18" charset="0"/>
            </a:endParaRPr>
          </a:p>
        </p:txBody>
      </p:sp>
      <p:pic>
        <p:nvPicPr>
          <p:cNvPr id="20482" name="图片 86018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363" y="346710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矩形 86019"/>
          <p:cNvSpPr>
            <a:spLocks noChangeArrowheads="1"/>
          </p:cNvSpPr>
          <p:nvPr/>
        </p:nvSpPr>
        <p:spPr bwMode="auto">
          <a:xfrm>
            <a:off x="501650" y="48656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200025" y="2505075"/>
            <a:ext cx="894397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dirty="0"/>
              <a:t>Li Ming is presenting his report about holidays.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Good </a:t>
            </a:r>
            <a:r>
              <a:rPr lang="en-US" altLang="zh-CN" dirty="0" err="1"/>
              <a:t>afternoon.Today</a:t>
            </a:r>
            <a:r>
              <a:rPr lang="en-US" altLang="zh-CN" dirty="0"/>
              <a:t> is Tuesday, December 20.The weather is cold and cloudy.</a:t>
            </a:r>
          </a:p>
          <a:p>
            <a:pPr>
              <a:lnSpc>
                <a:spcPct val="140000"/>
              </a:lnSpc>
            </a:pPr>
            <a:r>
              <a:rPr lang="en-US" altLang="zh-CN" baseline="30000" dirty="0"/>
              <a:t>①</a:t>
            </a:r>
            <a:r>
              <a:rPr lang="en-US" altLang="zh-CN" dirty="0"/>
              <a:t>I would like to talk about holidays in China. Holidays are fun. </a:t>
            </a:r>
            <a:r>
              <a:rPr lang="en-US" altLang="zh-CN" baseline="30000" dirty="0"/>
              <a:t>②</a:t>
            </a:r>
            <a:r>
              <a:rPr lang="en-US" altLang="zh-CN" dirty="0"/>
              <a:t>We can play with our friends and get together with our families during </a:t>
            </a:r>
            <a:r>
              <a:rPr lang="en-US" altLang="zh-CN" dirty="0" err="1"/>
              <a:t>holidays.We</a:t>
            </a:r>
            <a:r>
              <a:rPr lang="en-US" altLang="zh-CN" dirty="0"/>
              <a:t> have many</a:t>
            </a:r>
          </a:p>
        </p:txBody>
      </p:sp>
      <p:sp>
        <p:nvSpPr>
          <p:cNvPr id="4102" name="矩形 5172"/>
          <p:cNvSpPr>
            <a:spLocks noChangeArrowheads="1"/>
          </p:cNvSpPr>
          <p:nvPr/>
        </p:nvSpPr>
        <p:spPr bwMode="auto">
          <a:xfrm>
            <a:off x="163513" y="1979613"/>
            <a:ext cx="319722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Happy New Year!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1683"/>
          <p:cNvSpPr txBox="1">
            <a:spLocks noChangeArrowheads="1"/>
          </p:cNvSpPr>
          <p:nvPr/>
        </p:nvSpPr>
        <p:spPr bwMode="auto">
          <a:xfrm>
            <a:off x="123825" y="495300"/>
            <a:ext cx="894397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dirty="0"/>
              <a:t>holidays in China. International Workers’ Day is in </a:t>
            </a:r>
            <a:r>
              <a:rPr lang="en-US" altLang="zh-CN" dirty="0" err="1"/>
              <a:t>May.We</a:t>
            </a:r>
            <a:r>
              <a:rPr lang="en-US" altLang="zh-CN" dirty="0"/>
              <a:t> have Children’s Day on June 1.Teachers’ Day is on September 10.National Day is on October 1. </a:t>
            </a:r>
            <a:r>
              <a:rPr lang="en-US" altLang="zh-CN" baseline="30000" dirty="0"/>
              <a:t>③</a:t>
            </a:r>
            <a:r>
              <a:rPr lang="en-US" altLang="zh-CN" dirty="0"/>
              <a:t>And the Spring Festival is usually in January or February.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New Year’s Day is on January 1.It’s only eleven days from today. </a:t>
            </a:r>
            <a:r>
              <a:rPr lang="en-US" altLang="zh-CN" baseline="30000" dirty="0"/>
              <a:t>④</a:t>
            </a:r>
            <a:r>
              <a:rPr lang="en-US" altLang="zh-CN" dirty="0"/>
              <a:t>Happy New Year to you, everyone!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1 </a:t>
            </a:r>
            <a:r>
              <a:rPr lang="en-US" altLang="zh-CN" baseline="30000" dirty="0"/>
              <a:t>⑤</a:t>
            </a:r>
            <a:r>
              <a:rPr lang="en-US" altLang="zh-CN" dirty="0"/>
              <a:t>What do you like to do on holidays?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My family likes to watch a movie on New Year’s Day.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My mum and I like to go shopping during the Spring Festival.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2705"/>
          <p:cNvSpPr txBox="1">
            <a:spLocks noChangeArrowheads="1"/>
          </p:cNvSpPr>
          <p:nvPr/>
        </p:nvSpPr>
        <p:spPr bwMode="auto">
          <a:xfrm>
            <a:off x="200025" y="866775"/>
            <a:ext cx="8943975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42925"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dirty="0"/>
              <a:t>My little brother and sister like to go to the zoo on Children’s Day.</a:t>
            </a:r>
          </a:p>
          <a:p>
            <a:pPr>
              <a:lnSpc>
                <a:spcPct val="140000"/>
              </a:lnSpc>
            </a:pPr>
            <a:r>
              <a:rPr lang="en-US" altLang="zh-CN" dirty="0"/>
              <a:t>I like to go mountain climbing on National Day with my cousin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73731"/>
          <p:cNvSpPr>
            <a:spLocks noChangeArrowheads="1"/>
          </p:cNvSpPr>
          <p:nvPr/>
        </p:nvSpPr>
        <p:spPr bwMode="auto">
          <a:xfrm>
            <a:off x="241300" y="1484313"/>
            <a:ext cx="8585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Match the Chinese holidays with the dates or months.</a:t>
            </a:r>
          </a:p>
        </p:txBody>
      </p:sp>
      <p:sp>
        <p:nvSpPr>
          <p:cNvPr id="7170" name="文本框 73732"/>
          <p:cNvSpPr txBox="1">
            <a:spLocks noChangeArrowheads="1"/>
          </p:cNvSpPr>
          <p:nvPr/>
        </p:nvSpPr>
        <p:spPr bwMode="auto">
          <a:xfrm>
            <a:off x="285750" y="2228850"/>
            <a:ext cx="885825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Children’s Day                                   June 1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International Workers’ Day             January or February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Teachers’ Day                                    October 1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National Day                                      September 10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 Spring Festival                             May 1</a:t>
            </a:r>
          </a:p>
        </p:txBody>
      </p:sp>
      <p:sp>
        <p:nvSpPr>
          <p:cNvPr id="73735" name="直接连接符 73734"/>
          <p:cNvSpPr>
            <a:spLocks noChangeShapeType="1"/>
          </p:cNvSpPr>
          <p:nvPr/>
        </p:nvSpPr>
        <p:spPr bwMode="auto">
          <a:xfrm>
            <a:off x="3000375" y="2647950"/>
            <a:ext cx="265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6" name="直接连接符 73735"/>
          <p:cNvSpPr>
            <a:spLocks noChangeShapeType="1"/>
          </p:cNvSpPr>
          <p:nvPr/>
        </p:nvSpPr>
        <p:spPr bwMode="auto">
          <a:xfrm>
            <a:off x="4714875" y="3276600"/>
            <a:ext cx="1038225" cy="176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7" name="直接连接符 73736"/>
          <p:cNvSpPr>
            <a:spLocks noChangeShapeType="1"/>
          </p:cNvSpPr>
          <p:nvPr/>
        </p:nvSpPr>
        <p:spPr bwMode="auto">
          <a:xfrm>
            <a:off x="2609850" y="3914775"/>
            <a:ext cx="306705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8" name="直接连接符 73737"/>
          <p:cNvSpPr>
            <a:spLocks noChangeShapeType="1"/>
          </p:cNvSpPr>
          <p:nvPr/>
        </p:nvSpPr>
        <p:spPr bwMode="auto">
          <a:xfrm flipV="1">
            <a:off x="2647950" y="3867150"/>
            <a:ext cx="3009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9" name="直接连接符 73738"/>
          <p:cNvSpPr>
            <a:spLocks noChangeShapeType="1"/>
          </p:cNvSpPr>
          <p:nvPr/>
        </p:nvSpPr>
        <p:spPr bwMode="auto">
          <a:xfrm flipV="1">
            <a:off x="3419475" y="3409950"/>
            <a:ext cx="2286000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23850" y="407635"/>
            <a:ext cx="2136098" cy="7028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dirty="0" smtClean="0"/>
              <a:t>Let’s Do It!</a:t>
            </a:r>
            <a:endParaRPr lang="en-US" altLang="zh-CN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nimBg="1"/>
      <p:bldP spid="73736" grpId="0" animBg="1"/>
      <p:bldP spid="73737" grpId="0" animBg="1"/>
      <p:bldP spid="73738" grpId="0" animBg="1"/>
      <p:bldP spid="737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74755"/>
          <p:cNvSpPr txBox="1">
            <a:spLocks noChangeArrowheads="1"/>
          </p:cNvSpPr>
          <p:nvPr/>
        </p:nvSpPr>
        <p:spPr bwMode="auto">
          <a:xfrm>
            <a:off x="152400" y="752475"/>
            <a:ext cx="879157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 dirty="0">
                <a:latin typeface="Times New Roman" panose="02020603050405020304" pitchFamily="18" charset="0"/>
              </a:rPr>
              <a:t>Listen and fill in the blanks with the phrases in the box.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go shopping                        watch a movie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go mountain climbing        go to the zoo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My family likes to______________  on New Year’s Day.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I like to ______________________ on Children’s Day.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My mum and I like to _____________ during the Spring Festival.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My cousin and I like to ________________________ on National Day.</a:t>
            </a:r>
          </a:p>
        </p:txBody>
      </p:sp>
      <p:sp>
        <p:nvSpPr>
          <p:cNvPr id="8194" name="矩形 74756"/>
          <p:cNvSpPr>
            <a:spLocks noChangeArrowheads="1"/>
          </p:cNvSpPr>
          <p:nvPr/>
        </p:nvSpPr>
        <p:spPr bwMode="auto">
          <a:xfrm>
            <a:off x="1057275" y="1581150"/>
            <a:ext cx="6410325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4758" name="矩形 74757"/>
          <p:cNvSpPr>
            <a:spLocks noChangeArrowheads="1"/>
          </p:cNvSpPr>
          <p:nvPr/>
        </p:nvSpPr>
        <p:spPr bwMode="auto">
          <a:xfrm>
            <a:off x="4186238" y="5037138"/>
            <a:ext cx="3506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go mountain climbing</a:t>
            </a:r>
          </a:p>
        </p:txBody>
      </p:sp>
      <p:sp>
        <p:nvSpPr>
          <p:cNvPr id="74759" name="矩形 74758"/>
          <p:cNvSpPr>
            <a:spLocks noChangeArrowheads="1"/>
          </p:cNvSpPr>
          <p:nvPr/>
        </p:nvSpPr>
        <p:spPr bwMode="auto">
          <a:xfrm>
            <a:off x="2965450" y="2703513"/>
            <a:ext cx="2357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watch a movie</a:t>
            </a:r>
          </a:p>
        </p:txBody>
      </p:sp>
      <p:sp>
        <p:nvSpPr>
          <p:cNvPr id="74760" name="矩形 74759"/>
          <p:cNvSpPr>
            <a:spLocks noChangeArrowheads="1"/>
          </p:cNvSpPr>
          <p:nvPr/>
        </p:nvSpPr>
        <p:spPr bwMode="auto">
          <a:xfrm>
            <a:off x="2260600" y="3255963"/>
            <a:ext cx="2090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go to the zoo</a:t>
            </a:r>
          </a:p>
        </p:txBody>
      </p:sp>
      <p:sp>
        <p:nvSpPr>
          <p:cNvPr id="74761" name="矩形 74760"/>
          <p:cNvSpPr>
            <a:spLocks noChangeArrowheads="1"/>
          </p:cNvSpPr>
          <p:nvPr/>
        </p:nvSpPr>
        <p:spPr bwMode="auto">
          <a:xfrm>
            <a:off x="3813175" y="3836988"/>
            <a:ext cx="2014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go shopping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0" grpId="0"/>
      <p:bldP spid="747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75779"/>
          <p:cNvSpPr txBox="1">
            <a:spLocks noChangeArrowheads="1"/>
          </p:cNvSpPr>
          <p:nvPr/>
        </p:nvSpPr>
        <p:spPr bwMode="auto">
          <a:xfrm>
            <a:off x="190500" y="531813"/>
            <a:ext cx="8801100" cy="54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 Read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passage.Circle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dates and underline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activities.Then</a:t>
            </a:r>
            <a:r>
              <a:rPr lang="en-US" altLang="zh-CN" sz="2800" b="1" dirty="0">
                <a:latin typeface="Times New Roman" panose="02020603050405020304" pitchFamily="18" charset="0"/>
              </a:rPr>
              <a:t> write the holidays in order of their dates (starting with January).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Today is June 1. It‘s Children’s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Day.My</a:t>
            </a:r>
            <a:r>
              <a:rPr lang="en-US" altLang="zh-CN" sz="2800" b="1" dirty="0">
                <a:latin typeface="Times New Roman" panose="02020603050405020304" pitchFamily="18" charset="0"/>
              </a:rPr>
              <a:t> friends and I like to play sports on Children‘s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Day.We</a:t>
            </a:r>
            <a:r>
              <a:rPr lang="en-US" altLang="zh-CN" sz="2800" b="1" dirty="0">
                <a:latin typeface="Times New Roman" panose="02020603050405020304" pitchFamily="18" charset="0"/>
              </a:rPr>
              <a:t> have International Workers’ Day on May 1.My mum and dad like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to stay at home</a:t>
            </a:r>
            <a:r>
              <a:rPr lang="en-US" altLang="zh-CN" sz="2800" b="1" dirty="0">
                <a:latin typeface="Times New Roman" panose="02020603050405020304" pitchFamily="18" charset="0"/>
              </a:rPr>
              <a:t> on that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day.National</a:t>
            </a:r>
            <a:r>
              <a:rPr lang="en-US" altLang="zh-CN" sz="2800" b="1" dirty="0">
                <a:latin typeface="Times New Roman" panose="02020603050405020304" pitchFamily="18" charset="0"/>
              </a:rPr>
              <a:t> Day is on October 1.We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go to the park</a:t>
            </a:r>
            <a:r>
              <a:rPr lang="en-US" altLang="zh-CN" sz="2800" b="1" dirty="0">
                <a:latin typeface="Times New Roman" panose="02020603050405020304" pitchFamily="18" charset="0"/>
              </a:rPr>
              <a:t> on National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Day.The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Spring Festival is in January or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February.My</a:t>
            </a:r>
            <a:r>
              <a:rPr lang="en-US" altLang="zh-CN" sz="2800" b="1" dirty="0">
                <a:latin typeface="Times New Roman" panose="02020603050405020304" pitchFamily="18" charset="0"/>
              </a:rPr>
              <a:t> family</a:t>
            </a:r>
          </a:p>
        </p:txBody>
      </p:sp>
      <p:sp>
        <p:nvSpPr>
          <p:cNvPr id="9218" name="矩形 75780"/>
          <p:cNvSpPr>
            <a:spLocks noChangeArrowheads="1"/>
          </p:cNvSpPr>
          <p:nvPr/>
        </p:nvSpPr>
        <p:spPr bwMode="auto">
          <a:xfrm>
            <a:off x="5010150" y="3705225"/>
            <a:ext cx="1085850" cy="438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19" name="矩形 75782"/>
          <p:cNvSpPr>
            <a:spLocks noChangeArrowheads="1"/>
          </p:cNvSpPr>
          <p:nvPr/>
        </p:nvSpPr>
        <p:spPr bwMode="auto">
          <a:xfrm>
            <a:off x="265113" y="4903788"/>
            <a:ext cx="1514475" cy="447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9220" name="矩形 75783"/>
          <p:cNvSpPr>
            <a:spLocks noChangeArrowheads="1"/>
          </p:cNvSpPr>
          <p:nvPr/>
        </p:nvSpPr>
        <p:spPr bwMode="auto">
          <a:xfrm>
            <a:off x="3349625" y="5502275"/>
            <a:ext cx="3286125" cy="514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76801"/>
          <p:cNvSpPr txBox="1">
            <a:spLocks noChangeArrowheads="1"/>
          </p:cNvSpPr>
          <p:nvPr/>
        </p:nvSpPr>
        <p:spPr bwMode="auto">
          <a:xfrm>
            <a:off x="190500" y="531813"/>
            <a:ext cx="88011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and I eat dumplings during that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holiday.September</a:t>
            </a:r>
            <a:r>
              <a:rPr lang="en-US" altLang="zh-CN" sz="2800" b="1" dirty="0">
                <a:latin typeface="Times New Roman" panose="02020603050405020304" pitchFamily="18" charset="0"/>
              </a:rPr>
              <a:t> 10 is Teachers‘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Day.My</a:t>
            </a:r>
            <a:r>
              <a:rPr lang="en-US" altLang="zh-CN" sz="2800" b="1" dirty="0">
                <a:latin typeface="Times New Roman" panose="02020603050405020304" pitchFamily="18" charset="0"/>
              </a:rPr>
              <a:t> classmates and I like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to make cards for our teachers</a:t>
            </a:r>
            <a:r>
              <a:rPr lang="en-US" altLang="zh-CN" sz="2800" b="1" dirty="0">
                <a:latin typeface="Times New Roman" panose="02020603050405020304" pitchFamily="18" charset="0"/>
              </a:rPr>
              <a:t> on that day.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the Spring Festival</a:t>
            </a:r>
            <a:r>
              <a:rPr lang="en-US" altLang="zh-CN" sz="2800" b="1" dirty="0">
                <a:latin typeface="Times New Roman" panose="02020603050405020304" pitchFamily="18" charset="0"/>
              </a:rPr>
              <a:t>  2.  _________________________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_______________ 4. _______________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 _______________</a:t>
            </a:r>
          </a:p>
        </p:txBody>
      </p:sp>
      <p:sp>
        <p:nvSpPr>
          <p:cNvPr id="10242" name="矩形 76803"/>
          <p:cNvSpPr>
            <a:spLocks noChangeArrowheads="1"/>
          </p:cNvSpPr>
          <p:nvPr/>
        </p:nvSpPr>
        <p:spPr bwMode="auto">
          <a:xfrm>
            <a:off x="6419850" y="695325"/>
            <a:ext cx="2133600" cy="495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6806" name="矩形 76805"/>
          <p:cNvSpPr>
            <a:spLocks noChangeArrowheads="1"/>
          </p:cNvSpPr>
          <p:nvPr/>
        </p:nvSpPr>
        <p:spPr bwMode="auto">
          <a:xfrm>
            <a:off x="4044950" y="2455863"/>
            <a:ext cx="4273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InternationalWorkers’Day</a:t>
            </a:r>
          </a:p>
        </p:txBody>
      </p:sp>
      <p:sp>
        <p:nvSpPr>
          <p:cNvPr id="76807" name="矩形 76806"/>
          <p:cNvSpPr>
            <a:spLocks noChangeArrowheads="1"/>
          </p:cNvSpPr>
          <p:nvPr/>
        </p:nvSpPr>
        <p:spPr bwMode="auto">
          <a:xfrm>
            <a:off x="661988" y="3046413"/>
            <a:ext cx="2506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Children’s Day</a:t>
            </a:r>
          </a:p>
        </p:txBody>
      </p:sp>
      <p:sp>
        <p:nvSpPr>
          <p:cNvPr id="76808" name="矩形 76807"/>
          <p:cNvSpPr>
            <a:spLocks noChangeArrowheads="1"/>
          </p:cNvSpPr>
          <p:nvPr/>
        </p:nvSpPr>
        <p:spPr bwMode="auto">
          <a:xfrm>
            <a:off x="3789363" y="3027363"/>
            <a:ext cx="2384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Teachers’ Day</a:t>
            </a:r>
          </a:p>
        </p:txBody>
      </p:sp>
      <p:sp>
        <p:nvSpPr>
          <p:cNvPr id="76809" name="矩形 76808"/>
          <p:cNvSpPr>
            <a:spLocks noChangeArrowheads="1"/>
          </p:cNvSpPr>
          <p:nvPr/>
        </p:nvSpPr>
        <p:spPr bwMode="auto">
          <a:xfrm>
            <a:off x="847725" y="3636963"/>
            <a:ext cx="2190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National Day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/>
      <p:bldP spid="76808" grpId="0"/>
      <p:bldP spid="768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77827"/>
          <p:cNvSpPr txBox="1">
            <a:spLocks noChangeArrowheads="1"/>
          </p:cNvSpPr>
          <p:nvPr/>
        </p:nvSpPr>
        <p:spPr bwMode="auto">
          <a:xfrm>
            <a:off x="133350" y="857250"/>
            <a:ext cx="88011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Work in pairs.What do you like to do during the holidays? Make up a dialogue.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Example: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A:What do you like to do during the Spring Festival?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B:I like to visit my grandparents and play with my cousins.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1282</Words>
  <Application>Microsoft Office PowerPoint</Application>
  <PresentationFormat>全屏显示(4:3)</PresentationFormat>
  <Paragraphs>104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74</cp:revision>
  <dcterms:created xsi:type="dcterms:W3CDTF">2017-07-08T03:13:00Z</dcterms:created>
  <dcterms:modified xsi:type="dcterms:W3CDTF">2023-01-16T14:31:58Z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10913CBB2FE04C578A2D71E57E92A8A5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