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79"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E6E6E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876" y="-202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D2219-55DF-4A54-A6DF-6DEB2709612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3AA3E-AD45-40C3-A685-E057FFE452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53AA3E-AD45-40C3-A685-E057FFE452E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6953628" y="4335625"/>
            <a:ext cx="775136" cy="22987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 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 www.2ppt.com/ziti/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 www.2ppt.com/xiazai/jihua/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www.2ppt.com/xiazai/huibao/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0" y="4053843"/>
            <a:ext cx="9143244" cy="1089235"/>
          </a:xfrm>
          <a:prstGeom prst="rect">
            <a:avLst/>
          </a:prstGeom>
        </p:spPr>
      </p:pic>
      <p:pic>
        <p:nvPicPr>
          <p:cNvPr id="7" name="图片 6"/>
          <p:cNvPicPr>
            <a:picLocks noChangeAspect="1"/>
          </p:cNvPicPr>
          <p:nvPr/>
        </p:nvPicPr>
        <p:blipFill rotWithShape="1">
          <a:blip r:embed="rId4" cstate="screen"/>
          <a:srcRect/>
          <a:stretch>
            <a:fillRect/>
          </a:stretch>
        </p:blipFill>
        <p:spPr>
          <a:xfrm>
            <a:off x="6123553" y="3"/>
            <a:ext cx="3020075" cy="4053838"/>
          </a:xfrm>
          <a:prstGeom prst="rect">
            <a:avLst/>
          </a:prstGeom>
        </p:spPr>
      </p:pic>
      <p:pic>
        <p:nvPicPr>
          <p:cNvPr id="9" name="图片 8"/>
          <p:cNvPicPr>
            <a:picLocks noChangeAspect="1"/>
          </p:cNvPicPr>
          <p:nvPr/>
        </p:nvPicPr>
        <p:blipFill rotWithShape="1">
          <a:blip r:embed="rId5" cstate="screen"/>
          <a:srcRect/>
          <a:stretch>
            <a:fillRect/>
          </a:stretch>
        </p:blipFill>
        <p:spPr>
          <a:xfrm>
            <a:off x="0" y="0"/>
            <a:ext cx="1120140" cy="3581400"/>
          </a:xfrm>
          <a:prstGeom prst="rect">
            <a:avLst/>
          </a:prstGeom>
        </p:spPr>
      </p:pic>
      <p:pic>
        <p:nvPicPr>
          <p:cNvPr id="13" name="图片 12"/>
          <p:cNvPicPr>
            <a:picLocks noChangeAspect="1"/>
          </p:cNvPicPr>
          <p:nvPr/>
        </p:nvPicPr>
        <p:blipFill rotWithShape="1">
          <a:blip r:embed="rId6" cstate="screen"/>
          <a:srcRect/>
          <a:stretch>
            <a:fillRect/>
          </a:stretch>
        </p:blipFill>
        <p:spPr>
          <a:xfrm>
            <a:off x="904900" y="-96960"/>
            <a:ext cx="2495529" cy="1741853"/>
          </a:xfrm>
          <a:prstGeom prst="rect">
            <a:avLst/>
          </a:prstGeom>
        </p:spPr>
      </p:pic>
      <p:cxnSp>
        <p:nvCxnSpPr>
          <p:cNvPr id="15" name="直接连接符 14"/>
          <p:cNvCxnSpPr/>
          <p:nvPr/>
        </p:nvCxnSpPr>
        <p:spPr>
          <a:xfrm flipV="1">
            <a:off x="769138" y="3001461"/>
            <a:ext cx="1240036" cy="7085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92856" y="2935033"/>
            <a:ext cx="1408582" cy="7931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224754" y="297333"/>
            <a:ext cx="1240036" cy="7085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925772" y="675561"/>
            <a:ext cx="1408582" cy="7931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50086" y="986569"/>
            <a:ext cx="7946237" cy="1569660"/>
          </a:xfrm>
          <a:prstGeom prst="rect">
            <a:avLst/>
          </a:prstGeom>
          <a:noFill/>
        </p:spPr>
        <p:txBody>
          <a:bodyPr wrap="square" rtlCol="0">
            <a:spAutoFit/>
          </a:bodyPr>
          <a:lstStyle/>
          <a:p>
            <a:pPr algn="dist"/>
            <a:r>
              <a:rPr lang="zh-CN" altLang="en-US" sz="9600" dirty="0">
                <a:latin typeface="汉仪行楷简" panose="02010609000101010101" pitchFamily="49" charset="-122"/>
                <a:ea typeface="汉仪行楷简" panose="02010609000101010101" pitchFamily="49" charset="-122"/>
              </a:rPr>
              <a:t>世界读书日</a:t>
            </a:r>
          </a:p>
        </p:txBody>
      </p:sp>
      <p:sp>
        <p:nvSpPr>
          <p:cNvPr id="24" name="文本框 23"/>
          <p:cNvSpPr txBox="1"/>
          <p:nvPr/>
        </p:nvSpPr>
        <p:spPr>
          <a:xfrm>
            <a:off x="2401489" y="2527510"/>
            <a:ext cx="4773964" cy="707886"/>
          </a:xfrm>
          <a:prstGeom prst="rect">
            <a:avLst/>
          </a:prstGeom>
          <a:noFill/>
        </p:spPr>
        <p:txBody>
          <a:bodyPr wrap="square" rtlCol="0">
            <a:spAutoFit/>
          </a:bodyPr>
          <a:lstStyle/>
          <a:p>
            <a:pPr algn="dist"/>
            <a:r>
              <a:rPr lang="zh-CN" altLang="en-US" sz="4000" dirty="0">
                <a:latin typeface="华文行楷" panose="02010800040101010101" pitchFamily="2" charset="-122"/>
                <a:ea typeface="华文行楷" panose="02010800040101010101" pitchFamily="2" charset="-122"/>
              </a:rPr>
              <a:t>活到老学到老</a:t>
            </a:r>
          </a:p>
        </p:txBody>
      </p:sp>
      <p:grpSp>
        <p:nvGrpSpPr>
          <p:cNvPr id="28" name="组合 27"/>
          <p:cNvGrpSpPr/>
          <p:nvPr/>
        </p:nvGrpSpPr>
        <p:grpSpPr>
          <a:xfrm>
            <a:off x="2500089" y="3262530"/>
            <a:ext cx="492443" cy="471058"/>
            <a:chOff x="2537544" y="3474715"/>
            <a:chExt cx="466012" cy="445775"/>
          </a:xfrm>
        </p:grpSpPr>
        <p:sp>
          <p:nvSpPr>
            <p:cNvPr id="25" name="椭圆 24"/>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文本框 26"/>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学</a:t>
              </a:r>
            </a:p>
          </p:txBody>
        </p:sp>
      </p:grpSp>
      <p:grpSp>
        <p:nvGrpSpPr>
          <p:cNvPr id="29" name="组合 28"/>
          <p:cNvGrpSpPr/>
          <p:nvPr/>
        </p:nvGrpSpPr>
        <p:grpSpPr>
          <a:xfrm>
            <a:off x="3187083" y="3262530"/>
            <a:ext cx="492443" cy="471058"/>
            <a:chOff x="2537544" y="3474715"/>
            <a:chExt cx="466012" cy="445775"/>
          </a:xfrm>
        </p:grpSpPr>
        <p:sp>
          <p:nvSpPr>
            <p:cNvPr id="30" name="椭圆 29"/>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文本框 30"/>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海</a:t>
              </a:r>
            </a:p>
          </p:txBody>
        </p:sp>
      </p:grpSp>
      <p:grpSp>
        <p:nvGrpSpPr>
          <p:cNvPr id="36" name="组合 35"/>
          <p:cNvGrpSpPr/>
          <p:nvPr/>
        </p:nvGrpSpPr>
        <p:grpSpPr>
          <a:xfrm>
            <a:off x="3886158" y="3262530"/>
            <a:ext cx="492443" cy="471058"/>
            <a:chOff x="2537544" y="3474715"/>
            <a:chExt cx="466012" cy="445775"/>
          </a:xfrm>
        </p:grpSpPr>
        <p:sp>
          <p:nvSpPr>
            <p:cNvPr id="37" name="椭圆 36"/>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文本框 37"/>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无</a:t>
              </a:r>
            </a:p>
          </p:txBody>
        </p:sp>
      </p:grpSp>
      <p:grpSp>
        <p:nvGrpSpPr>
          <p:cNvPr id="39" name="组合 38"/>
          <p:cNvGrpSpPr/>
          <p:nvPr/>
        </p:nvGrpSpPr>
        <p:grpSpPr>
          <a:xfrm>
            <a:off x="4577641" y="3262530"/>
            <a:ext cx="492443" cy="471058"/>
            <a:chOff x="2537544" y="3474715"/>
            <a:chExt cx="466012" cy="445775"/>
          </a:xfrm>
        </p:grpSpPr>
        <p:sp>
          <p:nvSpPr>
            <p:cNvPr id="40" name="椭圆 39"/>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40"/>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涯</a:t>
              </a:r>
            </a:p>
          </p:txBody>
        </p:sp>
      </p:grpSp>
      <p:grpSp>
        <p:nvGrpSpPr>
          <p:cNvPr id="42" name="组合 41"/>
          <p:cNvGrpSpPr/>
          <p:nvPr/>
        </p:nvGrpSpPr>
        <p:grpSpPr>
          <a:xfrm>
            <a:off x="5238289" y="3262530"/>
            <a:ext cx="492443" cy="471058"/>
            <a:chOff x="2537544" y="3474715"/>
            <a:chExt cx="466012" cy="445775"/>
          </a:xfrm>
        </p:grpSpPr>
        <p:sp>
          <p:nvSpPr>
            <p:cNvPr id="43" name="椭圆 42"/>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文本框 43"/>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苦</a:t>
              </a:r>
            </a:p>
          </p:txBody>
        </p:sp>
      </p:grpSp>
      <p:grpSp>
        <p:nvGrpSpPr>
          <p:cNvPr id="45" name="组合 44"/>
          <p:cNvGrpSpPr/>
          <p:nvPr/>
        </p:nvGrpSpPr>
        <p:grpSpPr>
          <a:xfrm>
            <a:off x="5937449" y="3262530"/>
            <a:ext cx="492443" cy="471058"/>
            <a:chOff x="2537544" y="3474715"/>
            <a:chExt cx="466012" cy="445775"/>
          </a:xfrm>
        </p:grpSpPr>
        <p:sp>
          <p:nvSpPr>
            <p:cNvPr id="46" name="椭圆 45"/>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文本框 46"/>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作</a:t>
              </a:r>
            </a:p>
          </p:txBody>
        </p:sp>
      </p:grpSp>
      <p:grpSp>
        <p:nvGrpSpPr>
          <p:cNvPr id="52" name="组合 51"/>
          <p:cNvGrpSpPr/>
          <p:nvPr/>
        </p:nvGrpSpPr>
        <p:grpSpPr>
          <a:xfrm>
            <a:off x="6641889" y="3262530"/>
            <a:ext cx="492443" cy="471058"/>
            <a:chOff x="2537544" y="3474715"/>
            <a:chExt cx="466012" cy="445775"/>
          </a:xfrm>
        </p:grpSpPr>
        <p:sp>
          <p:nvSpPr>
            <p:cNvPr id="53" name="椭圆 52"/>
            <p:cNvSpPr/>
            <p:nvPr/>
          </p:nvSpPr>
          <p:spPr>
            <a:xfrm>
              <a:off x="2568459" y="3489958"/>
              <a:ext cx="430532" cy="430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文本框 53"/>
            <p:cNvSpPr txBox="1"/>
            <p:nvPr/>
          </p:nvSpPr>
          <p:spPr>
            <a:xfrm>
              <a:off x="2537544" y="3474715"/>
              <a:ext cx="466012" cy="436886"/>
            </a:xfrm>
            <a:prstGeom prst="rect">
              <a:avLst/>
            </a:prstGeom>
            <a:noFill/>
          </p:spPr>
          <p:txBody>
            <a:bodyPr wrap="none" rtlCol="0">
              <a:spAutoFit/>
            </a:bodyPr>
            <a:lstStyle/>
            <a:p>
              <a:r>
                <a:rPr lang="zh-CN" altLang="en-US" sz="2400" dirty="0">
                  <a:solidFill>
                    <a:schemeClr val="bg1"/>
                  </a:solidFill>
                </a:rPr>
                <a:t>舟</a:t>
              </a:r>
            </a:p>
          </p:txBody>
        </p:sp>
      </p:grpSp>
      <p:pic>
        <p:nvPicPr>
          <p:cNvPr id="56" name="图片 55"/>
          <p:cNvPicPr>
            <a:picLocks noChangeAspect="1"/>
          </p:cNvPicPr>
          <p:nvPr/>
        </p:nvPicPr>
        <p:blipFill>
          <a:blip r:embed="rId7" cstate="screen"/>
          <a:stretch>
            <a:fillRect/>
          </a:stretch>
        </p:blipFill>
        <p:spPr>
          <a:xfrm rot="2700000">
            <a:off x="6964221" y="2811796"/>
            <a:ext cx="764209" cy="645678"/>
          </a:xfrm>
          <a:prstGeom prst="rect">
            <a:avLst/>
          </a:prstGeom>
        </p:spPr>
      </p:pic>
      <p:pic>
        <p:nvPicPr>
          <p:cNvPr id="58" name="图片 57"/>
          <p:cNvPicPr>
            <a:picLocks noChangeAspect="1"/>
          </p:cNvPicPr>
          <p:nvPr/>
        </p:nvPicPr>
        <p:blipFill rotWithShape="1">
          <a:blip r:embed="rId8" cstate="screen"/>
          <a:srcRect/>
          <a:stretch>
            <a:fillRect/>
          </a:stretch>
        </p:blipFill>
        <p:spPr>
          <a:xfrm rot="3077340">
            <a:off x="7139936" y="2015088"/>
            <a:ext cx="1501881" cy="1378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1000" fill="hold"/>
                                        <p:tgtEl>
                                          <p:spTgt spid="56"/>
                                        </p:tgtEl>
                                        <p:attrNameLst>
                                          <p:attrName>ppt_w</p:attrName>
                                        </p:attrNameLst>
                                      </p:cBhvr>
                                      <p:tavLst>
                                        <p:tav tm="0">
                                          <p:val>
                                            <p:fltVal val="0"/>
                                          </p:val>
                                        </p:tav>
                                        <p:tav tm="100000">
                                          <p:val>
                                            <p:strVal val="#ppt_w"/>
                                          </p:val>
                                        </p:tav>
                                      </p:tavLst>
                                    </p:anim>
                                    <p:anim calcmode="lin" valueType="num">
                                      <p:cBhvr>
                                        <p:cTn id="48" dur="1000" fill="hold"/>
                                        <p:tgtEl>
                                          <p:spTgt spid="56"/>
                                        </p:tgtEl>
                                        <p:attrNameLst>
                                          <p:attrName>ppt_h</p:attrName>
                                        </p:attrNameLst>
                                      </p:cBhvr>
                                      <p:tavLst>
                                        <p:tav tm="0">
                                          <p:val>
                                            <p:fltVal val="0"/>
                                          </p:val>
                                        </p:tav>
                                        <p:tav tm="100000">
                                          <p:val>
                                            <p:strVal val="#ppt_h"/>
                                          </p:val>
                                        </p:tav>
                                      </p:tavLst>
                                    </p:anim>
                                    <p:anim calcmode="lin" valueType="num">
                                      <p:cBhvr>
                                        <p:cTn id="49" dur="1000" fill="hold"/>
                                        <p:tgtEl>
                                          <p:spTgt spid="56"/>
                                        </p:tgtEl>
                                        <p:attrNameLst>
                                          <p:attrName>style.rotation</p:attrName>
                                        </p:attrNameLst>
                                      </p:cBhvr>
                                      <p:tavLst>
                                        <p:tav tm="0">
                                          <p:val>
                                            <p:fltVal val="90"/>
                                          </p:val>
                                        </p:tav>
                                        <p:tav tm="100000">
                                          <p:val>
                                            <p:fltVal val="0"/>
                                          </p:val>
                                        </p:tav>
                                      </p:tavLst>
                                    </p:anim>
                                    <p:animEffect transition="in" filter="fade">
                                      <p:cBhvr>
                                        <p:cTn id="50" dur="10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randombar(horizontal)">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par>
                                <p:cTn id="61" presetID="2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circle(in)">
                                      <p:cBhvr>
                                        <p:cTn id="73" dur="20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randombar(horizontal)">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1000" fill="hold"/>
                                        <p:tgtEl>
                                          <p:spTgt spid="39"/>
                                        </p:tgtEl>
                                        <p:attrNameLst>
                                          <p:attrName>ppt_w</p:attrName>
                                        </p:attrNameLst>
                                      </p:cBhvr>
                                      <p:tavLst>
                                        <p:tav tm="0">
                                          <p:val>
                                            <p:fltVal val="0"/>
                                          </p:val>
                                        </p:tav>
                                        <p:tav tm="100000">
                                          <p:val>
                                            <p:strVal val="#ppt_w"/>
                                          </p:val>
                                        </p:tav>
                                      </p:tavLst>
                                    </p:anim>
                                    <p:anim calcmode="lin" valueType="num">
                                      <p:cBhvr>
                                        <p:cTn id="84" dur="1000" fill="hold"/>
                                        <p:tgtEl>
                                          <p:spTgt spid="39"/>
                                        </p:tgtEl>
                                        <p:attrNameLst>
                                          <p:attrName>ppt_h</p:attrName>
                                        </p:attrNameLst>
                                      </p:cBhvr>
                                      <p:tavLst>
                                        <p:tav tm="0">
                                          <p:val>
                                            <p:fltVal val="0"/>
                                          </p:val>
                                        </p:tav>
                                        <p:tav tm="100000">
                                          <p:val>
                                            <p:strVal val="#ppt_h"/>
                                          </p:val>
                                        </p:tav>
                                      </p:tavLst>
                                    </p:anim>
                                    <p:anim calcmode="lin" valueType="num">
                                      <p:cBhvr>
                                        <p:cTn id="85" dur="1000" fill="hold"/>
                                        <p:tgtEl>
                                          <p:spTgt spid="39"/>
                                        </p:tgtEl>
                                        <p:attrNameLst>
                                          <p:attrName>style.rotation</p:attrName>
                                        </p:attrNameLst>
                                      </p:cBhvr>
                                      <p:tavLst>
                                        <p:tav tm="0">
                                          <p:val>
                                            <p:fltVal val="90"/>
                                          </p:val>
                                        </p:tav>
                                        <p:tav tm="100000">
                                          <p:val>
                                            <p:fltVal val="0"/>
                                          </p:val>
                                        </p:tav>
                                      </p:tavLst>
                                    </p:anim>
                                    <p:animEffect transition="in" filter="fade">
                                      <p:cBhvr>
                                        <p:cTn id="86" dur="10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2000"/>
                                        <p:tgtEl>
                                          <p:spTgt spid="45"/>
                                        </p:tgtEl>
                                      </p:cBhvr>
                                    </p:animEffect>
                                    <p:anim calcmode="lin" valueType="num">
                                      <p:cBhvr>
                                        <p:cTn id="99" dur="2000" fill="hold"/>
                                        <p:tgtEl>
                                          <p:spTgt spid="45"/>
                                        </p:tgtEl>
                                        <p:attrNameLst>
                                          <p:attrName>ppt_w</p:attrName>
                                        </p:attrNameLst>
                                      </p:cBhvr>
                                      <p:tavLst>
                                        <p:tav tm="0" fmla="#ppt_w*sin(2.5*pi*$)">
                                          <p:val>
                                            <p:fltVal val="0"/>
                                          </p:val>
                                        </p:tav>
                                        <p:tav tm="100000">
                                          <p:val>
                                            <p:fltVal val="1"/>
                                          </p:val>
                                        </p:tav>
                                      </p:tavLst>
                                    </p:anim>
                                    <p:anim calcmode="lin" valueType="num">
                                      <p:cBhvr>
                                        <p:cTn id="100"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ipe(down)">
                                      <p:cBhvr>
                                        <p:cTn id="105" dur="580">
                                          <p:stCondLst>
                                            <p:cond delay="0"/>
                                          </p:stCondLst>
                                        </p:cTn>
                                        <p:tgtEl>
                                          <p:spTgt spid="52"/>
                                        </p:tgtEl>
                                      </p:cBhvr>
                                    </p:animEffect>
                                    <p:anim calcmode="lin" valueType="num">
                                      <p:cBhvr>
                                        <p:cTn id="10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11" dur="26">
                                          <p:stCondLst>
                                            <p:cond delay="650"/>
                                          </p:stCondLst>
                                        </p:cTn>
                                        <p:tgtEl>
                                          <p:spTgt spid="52"/>
                                        </p:tgtEl>
                                      </p:cBhvr>
                                      <p:to x="100000" y="60000"/>
                                    </p:animScale>
                                    <p:animScale>
                                      <p:cBhvr>
                                        <p:cTn id="112" dur="166" decel="50000">
                                          <p:stCondLst>
                                            <p:cond delay="676"/>
                                          </p:stCondLst>
                                        </p:cTn>
                                        <p:tgtEl>
                                          <p:spTgt spid="52"/>
                                        </p:tgtEl>
                                      </p:cBhvr>
                                      <p:to x="100000" y="100000"/>
                                    </p:animScale>
                                    <p:animScale>
                                      <p:cBhvr>
                                        <p:cTn id="113" dur="26">
                                          <p:stCondLst>
                                            <p:cond delay="1312"/>
                                          </p:stCondLst>
                                        </p:cTn>
                                        <p:tgtEl>
                                          <p:spTgt spid="52"/>
                                        </p:tgtEl>
                                      </p:cBhvr>
                                      <p:to x="100000" y="80000"/>
                                    </p:animScale>
                                    <p:animScale>
                                      <p:cBhvr>
                                        <p:cTn id="114" dur="166" decel="50000">
                                          <p:stCondLst>
                                            <p:cond delay="1338"/>
                                          </p:stCondLst>
                                        </p:cTn>
                                        <p:tgtEl>
                                          <p:spTgt spid="52"/>
                                        </p:tgtEl>
                                      </p:cBhvr>
                                      <p:to x="100000" y="100000"/>
                                    </p:animScale>
                                    <p:animScale>
                                      <p:cBhvr>
                                        <p:cTn id="115" dur="26">
                                          <p:stCondLst>
                                            <p:cond delay="1642"/>
                                          </p:stCondLst>
                                        </p:cTn>
                                        <p:tgtEl>
                                          <p:spTgt spid="52"/>
                                        </p:tgtEl>
                                      </p:cBhvr>
                                      <p:to x="100000" y="90000"/>
                                    </p:animScale>
                                    <p:animScale>
                                      <p:cBhvr>
                                        <p:cTn id="116" dur="166" decel="50000">
                                          <p:stCondLst>
                                            <p:cond delay="1668"/>
                                          </p:stCondLst>
                                        </p:cTn>
                                        <p:tgtEl>
                                          <p:spTgt spid="52"/>
                                        </p:tgtEl>
                                      </p:cBhvr>
                                      <p:to x="100000" y="100000"/>
                                    </p:animScale>
                                    <p:animScale>
                                      <p:cBhvr>
                                        <p:cTn id="117" dur="26">
                                          <p:stCondLst>
                                            <p:cond delay="1808"/>
                                          </p:stCondLst>
                                        </p:cTn>
                                        <p:tgtEl>
                                          <p:spTgt spid="52"/>
                                        </p:tgtEl>
                                      </p:cBhvr>
                                      <p:to x="100000" y="95000"/>
                                    </p:animScale>
                                    <p:animScale>
                                      <p:cBhvr>
                                        <p:cTn id="118"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506589" y="1091127"/>
            <a:ext cx="4541159" cy="2696014"/>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3" cstate="screen"/>
          <a:srcRect/>
          <a:stretch>
            <a:fillRect/>
          </a:stretch>
        </p:blipFill>
        <p:spPr>
          <a:xfrm>
            <a:off x="620811" y="986406"/>
            <a:ext cx="4426937" cy="3134254"/>
          </a:xfrm>
          <a:custGeom>
            <a:avLst/>
            <a:gdLst>
              <a:gd name="connsiteX0" fmla="*/ 1612599 w 4426937"/>
              <a:gd name="connsiteY0" fmla="*/ 0 h 3134254"/>
              <a:gd name="connsiteX1" fmla="*/ 4426937 w 4426937"/>
              <a:gd name="connsiteY1" fmla="*/ 2122151 h 3134254"/>
              <a:gd name="connsiteX2" fmla="*/ 0 w 4426937"/>
              <a:gd name="connsiteY2" fmla="*/ 3134254 h 3134254"/>
            </a:gdLst>
            <a:ahLst/>
            <a:cxnLst>
              <a:cxn ang="0">
                <a:pos x="connsiteX0" y="connsiteY0"/>
              </a:cxn>
              <a:cxn ang="0">
                <a:pos x="connsiteX1" y="connsiteY1"/>
              </a:cxn>
              <a:cxn ang="0">
                <a:pos x="connsiteX2" y="connsiteY2"/>
              </a:cxn>
            </a:cxnLst>
            <a:rect l="l" t="t" r="r" b="b"/>
            <a:pathLst>
              <a:path w="4426937" h="3134254">
                <a:moveTo>
                  <a:pt x="1612599" y="0"/>
                </a:moveTo>
                <a:lnTo>
                  <a:pt x="4426937" y="2122151"/>
                </a:lnTo>
                <a:lnTo>
                  <a:pt x="0" y="3134254"/>
                </a:lnTo>
                <a:close/>
              </a:path>
            </a:pathLst>
          </a:custGeom>
        </p:spPr>
      </p:pic>
      <p:sp>
        <p:nvSpPr>
          <p:cNvPr id="9" name="矩形 8"/>
          <p:cNvSpPr/>
          <p:nvPr/>
        </p:nvSpPr>
        <p:spPr>
          <a:xfrm>
            <a:off x="5577840" y="1514016"/>
            <a:ext cx="2875964" cy="2308324"/>
          </a:xfrm>
          <a:prstGeom prst="rect">
            <a:avLst/>
          </a:prstGeom>
        </p:spPr>
        <p:txBody>
          <a:bodyPr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联合国教科文组织选择</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日成为世界读书日的灵感来自于一个美丽的传说。</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日是西班牙文豪塞万提斯的忌日，也是加泰罗尼亚地区大众节日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圣乔治节</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srcRect/>
          <a:stretch>
            <a:fillRect/>
          </a:stretch>
        </p:blipFill>
        <p:spPr>
          <a:xfrm>
            <a:off x="2806711" y="2710626"/>
            <a:ext cx="2254659" cy="1669540"/>
          </a:xfrm>
          <a:prstGeom prst="rect">
            <a:avLst/>
          </a:prstGeom>
          <a:ln>
            <a:noFill/>
          </a:ln>
          <a:effectLst>
            <a:outerShdw blurRad="292100" dist="139700" dir="2700000" algn="tl" rotWithShape="0">
              <a:srgbClr val="333333">
                <a:alpha val="65000"/>
              </a:srgbClr>
            </a:outerShdw>
          </a:effectLst>
        </p:spPr>
      </p:pic>
      <p:pic>
        <p:nvPicPr>
          <p:cNvPr id="17" name="图片 16"/>
          <p:cNvPicPr>
            <a:picLocks noChangeAspect="1"/>
          </p:cNvPicPr>
          <p:nvPr/>
        </p:nvPicPr>
        <p:blipFill>
          <a:blip r:embed="rId4" cstate="screen"/>
          <a:srcRect/>
          <a:stretch>
            <a:fillRect/>
          </a:stretch>
        </p:blipFill>
        <p:spPr>
          <a:xfrm>
            <a:off x="339097" y="2710626"/>
            <a:ext cx="2254659" cy="1669540"/>
          </a:xfrm>
          <a:custGeom>
            <a:avLst/>
            <a:gdLst>
              <a:gd name="connsiteX0" fmla="*/ 0 w 2254659"/>
              <a:gd name="connsiteY0" fmla="*/ 0 h 1669540"/>
              <a:gd name="connsiteX1" fmla="*/ 2254659 w 2254659"/>
              <a:gd name="connsiteY1" fmla="*/ 0 h 1669540"/>
              <a:gd name="connsiteX2" fmla="*/ 2254659 w 2254659"/>
              <a:gd name="connsiteY2" fmla="*/ 1669540 h 1669540"/>
              <a:gd name="connsiteX3" fmla="*/ 0 w 2254659"/>
              <a:gd name="connsiteY3" fmla="*/ 1669540 h 1669540"/>
            </a:gdLst>
            <a:ahLst/>
            <a:cxnLst>
              <a:cxn ang="0">
                <a:pos x="connsiteX0" y="connsiteY0"/>
              </a:cxn>
              <a:cxn ang="0">
                <a:pos x="connsiteX1" y="connsiteY1"/>
              </a:cxn>
              <a:cxn ang="0">
                <a:pos x="connsiteX2" y="connsiteY2"/>
              </a:cxn>
              <a:cxn ang="0">
                <a:pos x="connsiteX3" y="connsiteY3"/>
              </a:cxn>
            </a:cxnLst>
            <a:rect l="l" t="t" r="r" b="b"/>
            <a:pathLst>
              <a:path w="2254659" h="1669540">
                <a:moveTo>
                  <a:pt x="0" y="0"/>
                </a:moveTo>
                <a:lnTo>
                  <a:pt x="2254659" y="0"/>
                </a:lnTo>
                <a:lnTo>
                  <a:pt x="2254659" y="1669540"/>
                </a:lnTo>
                <a:lnTo>
                  <a:pt x="0" y="1669540"/>
                </a:lnTo>
                <a:close/>
              </a:path>
            </a:pathLst>
          </a:custGeom>
        </p:spPr>
      </p:pic>
      <p:pic>
        <p:nvPicPr>
          <p:cNvPr id="14" name="图片 13"/>
          <p:cNvPicPr>
            <a:picLocks noChangeAspect="1"/>
          </p:cNvPicPr>
          <p:nvPr/>
        </p:nvPicPr>
        <p:blipFill>
          <a:blip r:embed="rId5" cstate="screen"/>
          <a:srcRect/>
          <a:stretch>
            <a:fillRect/>
          </a:stretch>
        </p:blipFill>
        <p:spPr>
          <a:xfrm>
            <a:off x="2806711" y="802575"/>
            <a:ext cx="2254659" cy="1669540"/>
          </a:xfrm>
          <a:custGeom>
            <a:avLst/>
            <a:gdLst>
              <a:gd name="connsiteX0" fmla="*/ 0 w 2254659"/>
              <a:gd name="connsiteY0" fmla="*/ 0 h 1669540"/>
              <a:gd name="connsiteX1" fmla="*/ 2254659 w 2254659"/>
              <a:gd name="connsiteY1" fmla="*/ 0 h 1669540"/>
              <a:gd name="connsiteX2" fmla="*/ 2254659 w 2254659"/>
              <a:gd name="connsiteY2" fmla="*/ 1669540 h 1669540"/>
              <a:gd name="connsiteX3" fmla="*/ 0 w 2254659"/>
              <a:gd name="connsiteY3" fmla="*/ 1669540 h 1669540"/>
            </a:gdLst>
            <a:ahLst/>
            <a:cxnLst>
              <a:cxn ang="0">
                <a:pos x="connsiteX0" y="connsiteY0"/>
              </a:cxn>
              <a:cxn ang="0">
                <a:pos x="connsiteX1" y="connsiteY1"/>
              </a:cxn>
              <a:cxn ang="0">
                <a:pos x="connsiteX2" y="connsiteY2"/>
              </a:cxn>
              <a:cxn ang="0">
                <a:pos x="connsiteX3" y="connsiteY3"/>
              </a:cxn>
            </a:cxnLst>
            <a:rect l="l" t="t" r="r" b="b"/>
            <a:pathLst>
              <a:path w="2254659" h="1669540">
                <a:moveTo>
                  <a:pt x="0" y="0"/>
                </a:moveTo>
                <a:lnTo>
                  <a:pt x="2254659" y="0"/>
                </a:lnTo>
                <a:lnTo>
                  <a:pt x="2254659" y="1669540"/>
                </a:lnTo>
                <a:lnTo>
                  <a:pt x="0" y="1669540"/>
                </a:lnTo>
                <a:close/>
              </a:path>
            </a:pathLst>
          </a:custGeom>
        </p:spPr>
      </p:pic>
      <p:pic>
        <p:nvPicPr>
          <p:cNvPr id="11" name="图片 10"/>
          <p:cNvPicPr>
            <a:picLocks noChangeAspect="1"/>
          </p:cNvPicPr>
          <p:nvPr/>
        </p:nvPicPr>
        <p:blipFill>
          <a:blip r:embed="rId6" cstate="screen"/>
          <a:srcRect/>
          <a:stretch>
            <a:fillRect/>
          </a:stretch>
        </p:blipFill>
        <p:spPr>
          <a:xfrm>
            <a:off x="339096" y="802575"/>
            <a:ext cx="2254659" cy="1669540"/>
          </a:xfrm>
          <a:custGeom>
            <a:avLst/>
            <a:gdLst>
              <a:gd name="connsiteX0" fmla="*/ 0 w 2254659"/>
              <a:gd name="connsiteY0" fmla="*/ 0 h 1669540"/>
              <a:gd name="connsiteX1" fmla="*/ 2254659 w 2254659"/>
              <a:gd name="connsiteY1" fmla="*/ 0 h 1669540"/>
              <a:gd name="connsiteX2" fmla="*/ 2254659 w 2254659"/>
              <a:gd name="connsiteY2" fmla="*/ 1669540 h 1669540"/>
              <a:gd name="connsiteX3" fmla="*/ 0 w 2254659"/>
              <a:gd name="connsiteY3" fmla="*/ 1669540 h 1669540"/>
            </a:gdLst>
            <a:ahLst/>
            <a:cxnLst>
              <a:cxn ang="0">
                <a:pos x="connsiteX0" y="connsiteY0"/>
              </a:cxn>
              <a:cxn ang="0">
                <a:pos x="connsiteX1" y="connsiteY1"/>
              </a:cxn>
              <a:cxn ang="0">
                <a:pos x="connsiteX2" y="connsiteY2"/>
              </a:cxn>
              <a:cxn ang="0">
                <a:pos x="connsiteX3" y="connsiteY3"/>
              </a:cxn>
            </a:cxnLst>
            <a:rect l="l" t="t" r="r" b="b"/>
            <a:pathLst>
              <a:path w="2254659" h="1669540">
                <a:moveTo>
                  <a:pt x="0" y="0"/>
                </a:moveTo>
                <a:lnTo>
                  <a:pt x="2254659" y="0"/>
                </a:lnTo>
                <a:lnTo>
                  <a:pt x="2254659" y="1669540"/>
                </a:lnTo>
                <a:lnTo>
                  <a:pt x="0" y="1669540"/>
                </a:lnTo>
                <a:close/>
              </a:path>
            </a:pathLst>
          </a:custGeom>
        </p:spPr>
      </p:pic>
      <p:sp>
        <p:nvSpPr>
          <p:cNvPr id="7" name="矩形 6"/>
          <p:cNvSpPr/>
          <p:nvPr/>
        </p:nvSpPr>
        <p:spPr>
          <a:xfrm>
            <a:off x="5299710" y="1437209"/>
            <a:ext cx="3505200" cy="2308324"/>
          </a:xfrm>
          <a:prstGeom prst="rect">
            <a:avLst/>
          </a:prstGeom>
        </p:spPr>
        <p:txBody>
          <a:bodyPr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实际上，同一天也是莎士比亚出生和去世的纪念日，又是美国作家纳博科夫、法国作家莫里斯</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德鲁昂、冰岛诺贝尔文学奖得主拉克斯内斯等多位文学家的生日，所以这一天成为全球性图书日看来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名正言顺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rcRect/>
          <a:stretch>
            <a:fillRect/>
          </a:stretch>
        </p:blipFill>
        <p:spPr>
          <a:xfrm>
            <a:off x="-7620" y="3375222"/>
            <a:ext cx="1874520" cy="1025328"/>
          </a:xfrm>
          <a:custGeom>
            <a:avLst/>
            <a:gdLst>
              <a:gd name="connsiteX0" fmla="*/ 0 w 1874520"/>
              <a:gd name="connsiteY0" fmla="*/ 0 h 1025328"/>
              <a:gd name="connsiteX1" fmla="*/ 1874520 w 1874520"/>
              <a:gd name="connsiteY1" fmla="*/ 0 h 1025328"/>
              <a:gd name="connsiteX2" fmla="*/ 1874520 w 1874520"/>
              <a:gd name="connsiteY2" fmla="*/ 1025328 h 1025328"/>
              <a:gd name="connsiteX3" fmla="*/ 0 w 1874520"/>
              <a:gd name="connsiteY3" fmla="*/ 1025328 h 1025328"/>
            </a:gdLst>
            <a:ahLst/>
            <a:cxnLst>
              <a:cxn ang="0">
                <a:pos x="connsiteX0" y="connsiteY0"/>
              </a:cxn>
              <a:cxn ang="0">
                <a:pos x="connsiteX1" y="connsiteY1"/>
              </a:cxn>
              <a:cxn ang="0">
                <a:pos x="connsiteX2" y="connsiteY2"/>
              </a:cxn>
              <a:cxn ang="0">
                <a:pos x="connsiteX3" y="connsiteY3"/>
              </a:cxn>
            </a:cxnLst>
            <a:rect l="l" t="t" r="r" b="b"/>
            <a:pathLst>
              <a:path w="1874520" h="1025328">
                <a:moveTo>
                  <a:pt x="0" y="0"/>
                </a:moveTo>
                <a:lnTo>
                  <a:pt x="1874520" y="0"/>
                </a:lnTo>
                <a:lnTo>
                  <a:pt x="1874520" y="1025328"/>
                </a:lnTo>
                <a:lnTo>
                  <a:pt x="0" y="1025328"/>
                </a:lnTo>
                <a:close/>
              </a:path>
            </a:pathLst>
          </a:custGeom>
        </p:spPr>
      </p:pic>
      <p:pic>
        <p:nvPicPr>
          <p:cNvPr id="18" name="图片 17"/>
          <p:cNvPicPr>
            <a:picLocks noChangeAspect="1"/>
          </p:cNvPicPr>
          <p:nvPr/>
        </p:nvPicPr>
        <p:blipFill>
          <a:blip r:embed="rId4" cstate="screen"/>
          <a:srcRect/>
          <a:stretch>
            <a:fillRect/>
          </a:stretch>
        </p:blipFill>
        <p:spPr>
          <a:xfrm>
            <a:off x="-7620" y="2166496"/>
            <a:ext cx="1874520" cy="1025328"/>
          </a:xfrm>
          <a:custGeom>
            <a:avLst/>
            <a:gdLst>
              <a:gd name="connsiteX0" fmla="*/ 0 w 1874520"/>
              <a:gd name="connsiteY0" fmla="*/ 0 h 1025328"/>
              <a:gd name="connsiteX1" fmla="*/ 1874520 w 1874520"/>
              <a:gd name="connsiteY1" fmla="*/ 0 h 1025328"/>
              <a:gd name="connsiteX2" fmla="*/ 1874520 w 1874520"/>
              <a:gd name="connsiteY2" fmla="*/ 1025328 h 1025328"/>
              <a:gd name="connsiteX3" fmla="*/ 0 w 1874520"/>
              <a:gd name="connsiteY3" fmla="*/ 1025328 h 1025328"/>
            </a:gdLst>
            <a:ahLst/>
            <a:cxnLst>
              <a:cxn ang="0">
                <a:pos x="connsiteX0" y="connsiteY0"/>
              </a:cxn>
              <a:cxn ang="0">
                <a:pos x="connsiteX1" y="connsiteY1"/>
              </a:cxn>
              <a:cxn ang="0">
                <a:pos x="connsiteX2" y="connsiteY2"/>
              </a:cxn>
              <a:cxn ang="0">
                <a:pos x="connsiteX3" y="connsiteY3"/>
              </a:cxn>
            </a:cxnLst>
            <a:rect l="l" t="t" r="r" b="b"/>
            <a:pathLst>
              <a:path w="1874520" h="1025328">
                <a:moveTo>
                  <a:pt x="0" y="0"/>
                </a:moveTo>
                <a:lnTo>
                  <a:pt x="1874520" y="0"/>
                </a:lnTo>
                <a:lnTo>
                  <a:pt x="1874520" y="1025328"/>
                </a:lnTo>
                <a:lnTo>
                  <a:pt x="0" y="1025328"/>
                </a:lnTo>
                <a:close/>
              </a:path>
            </a:pathLst>
          </a:custGeom>
        </p:spPr>
      </p:pic>
      <p:pic>
        <p:nvPicPr>
          <p:cNvPr id="15" name="图片 14"/>
          <p:cNvPicPr>
            <a:picLocks noChangeAspect="1"/>
          </p:cNvPicPr>
          <p:nvPr/>
        </p:nvPicPr>
        <p:blipFill>
          <a:blip r:embed="rId5" cstate="screen"/>
          <a:srcRect/>
          <a:stretch>
            <a:fillRect/>
          </a:stretch>
        </p:blipFill>
        <p:spPr>
          <a:xfrm>
            <a:off x="2596" y="702029"/>
            <a:ext cx="3651201" cy="1250118"/>
          </a:xfrm>
          <a:custGeom>
            <a:avLst/>
            <a:gdLst>
              <a:gd name="connsiteX0" fmla="*/ 0 w 3651201"/>
              <a:gd name="connsiteY0" fmla="*/ 0 h 1250118"/>
              <a:gd name="connsiteX1" fmla="*/ 3651201 w 3651201"/>
              <a:gd name="connsiteY1" fmla="*/ 0 h 1250118"/>
              <a:gd name="connsiteX2" fmla="*/ 3651201 w 3651201"/>
              <a:gd name="connsiteY2" fmla="*/ 1250118 h 1250118"/>
              <a:gd name="connsiteX3" fmla="*/ 0 w 3651201"/>
              <a:gd name="connsiteY3" fmla="*/ 1250118 h 1250118"/>
            </a:gdLst>
            <a:ahLst/>
            <a:cxnLst>
              <a:cxn ang="0">
                <a:pos x="connsiteX0" y="connsiteY0"/>
              </a:cxn>
              <a:cxn ang="0">
                <a:pos x="connsiteX1" y="connsiteY1"/>
              </a:cxn>
              <a:cxn ang="0">
                <a:pos x="connsiteX2" y="connsiteY2"/>
              </a:cxn>
              <a:cxn ang="0">
                <a:pos x="connsiteX3" y="connsiteY3"/>
              </a:cxn>
            </a:cxnLst>
            <a:rect l="l" t="t" r="r" b="b"/>
            <a:pathLst>
              <a:path w="3651201" h="1250118">
                <a:moveTo>
                  <a:pt x="0" y="0"/>
                </a:moveTo>
                <a:lnTo>
                  <a:pt x="3651201" y="0"/>
                </a:lnTo>
                <a:lnTo>
                  <a:pt x="3651201" y="1250118"/>
                </a:lnTo>
                <a:lnTo>
                  <a:pt x="0" y="1250118"/>
                </a:lnTo>
                <a:close/>
              </a:path>
            </a:pathLst>
          </a:custGeom>
        </p:spPr>
      </p:pic>
      <p:grpSp>
        <p:nvGrpSpPr>
          <p:cNvPr id="22" name="组合 21"/>
          <p:cNvGrpSpPr/>
          <p:nvPr/>
        </p:nvGrpSpPr>
        <p:grpSpPr>
          <a:xfrm>
            <a:off x="4" y="502920"/>
            <a:ext cx="7401699" cy="4191000"/>
            <a:chOff x="0" y="502920"/>
            <a:chExt cx="7401699" cy="4191000"/>
          </a:xfrm>
        </p:grpSpPr>
        <p:sp>
          <p:nvSpPr>
            <p:cNvPr id="2" name="矩形 1"/>
            <p:cNvSpPr/>
            <p:nvPr/>
          </p:nvSpPr>
          <p:spPr>
            <a:xfrm>
              <a:off x="0" y="502920"/>
              <a:ext cx="7353300" cy="4191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6896100" y="510540"/>
              <a:ext cx="457200" cy="417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6847701" y="796290"/>
              <a:ext cx="553998" cy="3604260"/>
            </a:xfrm>
            <a:prstGeom prst="rect">
              <a:avLst/>
            </a:prstGeom>
            <a:noFill/>
          </p:spPr>
          <p:txBody>
            <a:bodyPr vert="eaVert" wrap="square" rtlCol="0">
              <a:spAutoFit/>
            </a:bodyPr>
            <a:lstStyle/>
            <a:p>
              <a:pPr algn="dist"/>
              <a:r>
                <a:rPr lang="en-US" altLang="zh-CN" sz="2400" dirty="0">
                  <a:solidFill>
                    <a:schemeClr val="bg1"/>
                  </a:solidFill>
                  <a:latin typeface="汉仪小麦体简" panose="00020600040101010101" pitchFamily="18" charset="-122"/>
                  <a:ea typeface="汉仪小麦体简" panose="00020600040101010101" pitchFamily="18" charset="-122"/>
                </a:rPr>
                <a:t>DUSHURI</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grpSp>
      <p:sp>
        <p:nvSpPr>
          <p:cNvPr id="12" name="矩形 11"/>
          <p:cNvSpPr/>
          <p:nvPr/>
        </p:nvSpPr>
        <p:spPr>
          <a:xfrm>
            <a:off x="2099310" y="2056812"/>
            <a:ext cx="4572000" cy="2308324"/>
          </a:xfrm>
          <a:prstGeom prst="rect">
            <a:avLst/>
          </a:prstGeom>
        </p:spPr>
        <p:txBody>
          <a:bodyPr>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联合国教科文组织在</a:t>
            </a:r>
            <a:r>
              <a:rPr lang="en-US" altLang="zh-CN" sz="1600" dirty="0">
                <a:latin typeface="华文楷体" panose="02010600040101010101" pitchFamily="2" charset="-122"/>
                <a:ea typeface="华文楷体" panose="02010600040101010101" pitchFamily="2" charset="-122"/>
              </a:rPr>
              <a:t>1972</a:t>
            </a:r>
            <a:r>
              <a:rPr lang="zh-CN" altLang="en-US" sz="1600" dirty="0">
                <a:latin typeface="华文楷体" panose="02010600040101010101" pitchFamily="2" charset="-122"/>
                <a:ea typeface="华文楷体" panose="02010600040101010101" pitchFamily="2" charset="-122"/>
              </a:rPr>
              <a:t>年向全世界发出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走向阅读社会</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的召唤，要求社会成员人人读书，图书成为生活的必需品，读书成为每个人日常生活不可或缺的一部分。</a:t>
            </a:r>
            <a:r>
              <a:rPr lang="en-US" altLang="zh-CN" sz="1600" dirty="0">
                <a:latin typeface="华文楷体" panose="02010600040101010101" pitchFamily="2" charset="-122"/>
                <a:ea typeface="华文楷体" panose="02010600040101010101" pitchFamily="2" charset="-122"/>
              </a:rPr>
              <a:t>1995</a:t>
            </a:r>
            <a:r>
              <a:rPr lang="zh-CN" altLang="en-US" sz="1600" dirty="0">
                <a:latin typeface="华文楷体" panose="02010600040101010101" pitchFamily="2" charset="-122"/>
                <a:ea typeface="华文楷体" panose="02010600040101010101" pitchFamily="2" charset="-122"/>
              </a:rPr>
              <a:t>年，联合国教科文组织宣布</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世界读书日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，致力于向全世界推广阅读、出版和对知识产权的保护。</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rcRect/>
          <a:stretch>
            <a:fillRect/>
          </a:stretch>
        </p:blipFill>
        <p:spPr>
          <a:xfrm>
            <a:off x="777240" y="678180"/>
            <a:ext cx="2834640" cy="3619500"/>
          </a:xfrm>
          <a:custGeom>
            <a:avLst/>
            <a:gdLst>
              <a:gd name="connsiteX0" fmla="*/ 0 w 2834640"/>
              <a:gd name="connsiteY0" fmla="*/ 0 h 3619500"/>
              <a:gd name="connsiteX1" fmla="*/ 2834640 w 2834640"/>
              <a:gd name="connsiteY1" fmla="*/ 0 h 3619500"/>
              <a:gd name="connsiteX2" fmla="*/ 2834640 w 2834640"/>
              <a:gd name="connsiteY2" fmla="*/ 0 h 3619500"/>
              <a:gd name="connsiteX3" fmla="*/ 2834640 w 2834640"/>
              <a:gd name="connsiteY3" fmla="*/ 3147051 h 3619500"/>
              <a:gd name="connsiteX4" fmla="*/ 2362191 w 2834640"/>
              <a:gd name="connsiteY4" fmla="*/ 3619500 h 3619500"/>
              <a:gd name="connsiteX5" fmla="*/ 0 w 2834640"/>
              <a:gd name="connsiteY5"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40" h="3619500">
                <a:moveTo>
                  <a:pt x="0" y="0"/>
                </a:moveTo>
                <a:lnTo>
                  <a:pt x="2834640" y="0"/>
                </a:lnTo>
                <a:lnTo>
                  <a:pt x="2834640" y="0"/>
                </a:lnTo>
                <a:lnTo>
                  <a:pt x="2834640" y="3147051"/>
                </a:lnTo>
                <a:lnTo>
                  <a:pt x="2362191" y="3619500"/>
                </a:lnTo>
                <a:lnTo>
                  <a:pt x="0" y="3619500"/>
                </a:lnTo>
                <a:close/>
              </a:path>
            </a:pathLst>
          </a:custGeom>
        </p:spPr>
      </p:pic>
      <p:sp>
        <p:nvSpPr>
          <p:cNvPr id="3" name="矩形: 折角 2"/>
          <p:cNvSpPr/>
          <p:nvPr/>
        </p:nvSpPr>
        <p:spPr>
          <a:xfrm>
            <a:off x="1165860" y="929640"/>
            <a:ext cx="2834640" cy="3619500"/>
          </a:xfrm>
          <a:prstGeom prst="foldedCorner">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4236720" y="2160874"/>
            <a:ext cx="4572000" cy="1938992"/>
          </a:xfrm>
          <a:prstGeom prst="rect">
            <a:avLst/>
          </a:prstGeom>
        </p:spPr>
        <p:txBody>
          <a:bodyPr>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希望散居在世界各地的人，无论你是年老还是年轻，无论你是贫穷还是富裕，无论你是患病还是健康</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都能享受阅读的乐趣，都能尊重和感谢为人类文明做出过巨大贡献的文学、文化、科学、思想大师们，都能保护知识产权。</a:t>
            </a:r>
          </a:p>
        </p:txBody>
      </p:sp>
      <p:sp>
        <p:nvSpPr>
          <p:cNvPr id="10" name="文本框 9"/>
          <p:cNvSpPr txBox="1"/>
          <p:nvPr/>
        </p:nvSpPr>
        <p:spPr>
          <a:xfrm>
            <a:off x="5402580" y="1391437"/>
            <a:ext cx="1562100" cy="769441"/>
          </a:xfrm>
          <a:prstGeom prst="rect">
            <a:avLst/>
          </a:prstGeom>
          <a:noFill/>
        </p:spPr>
        <p:txBody>
          <a:bodyPr wrap="square" rtlCol="0">
            <a:spAutoFit/>
          </a:bodyPr>
          <a:lstStyle/>
          <a:p>
            <a:pPr algn="dist"/>
            <a:r>
              <a:rPr lang="zh-CN" altLang="en-US" sz="4400" dirty="0">
                <a:solidFill>
                  <a:schemeClr val="bg1">
                    <a:lumMod val="65000"/>
                  </a:schemeClr>
                </a:solidFill>
                <a:latin typeface="段宁毛笔行书" panose="03000509000000000000" pitchFamily="65" charset="-122"/>
                <a:ea typeface="段宁毛笔行书" panose="03000509000000000000" pitchFamily="65" charset="-122"/>
              </a:rPr>
              <a:t>宗旨</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rcRect/>
          <a:stretch>
            <a:fillRect/>
          </a:stretch>
        </p:blipFill>
        <p:spPr>
          <a:xfrm>
            <a:off x="6450525" y="986790"/>
            <a:ext cx="1504761" cy="1819392"/>
          </a:xfrm>
          <a:custGeom>
            <a:avLst/>
            <a:gdLst>
              <a:gd name="connsiteX0" fmla="*/ 0 w 1504761"/>
              <a:gd name="connsiteY0" fmla="*/ 0 h 1819392"/>
              <a:gd name="connsiteX1" fmla="*/ 1504761 w 1504761"/>
              <a:gd name="connsiteY1" fmla="*/ 0 h 1819392"/>
              <a:gd name="connsiteX2" fmla="*/ 1504761 w 1504761"/>
              <a:gd name="connsiteY2" fmla="*/ 1819392 h 1819392"/>
              <a:gd name="connsiteX3" fmla="*/ 0 w 1504761"/>
              <a:gd name="connsiteY3" fmla="*/ 1819392 h 1819392"/>
            </a:gdLst>
            <a:ahLst/>
            <a:cxnLst>
              <a:cxn ang="0">
                <a:pos x="connsiteX0" y="connsiteY0"/>
              </a:cxn>
              <a:cxn ang="0">
                <a:pos x="connsiteX1" y="connsiteY1"/>
              </a:cxn>
              <a:cxn ang="0">
                <a:pos x="connsiteX2" y="connsiteY2"/>
              </a:cxn>
              <a:cxn ang="0">
                <a:pos x="connsiteX3" y="connsiteY3"/>
              </a:cxn>
            </a:cxnLst>
            <a:rect l="l" t="t" r="r" b="b"/>
            <a:pathLst>
              <a:path w="1504761" h="1819392">
                <a:moveTo>
                  <a:pt x="0" y="0"/>
                </a:moveTo>
                <a:lnTo>
                  <a:pt x="1504761" y="0"/>
                </a:lnTo>
                <a:lnTo>
                  <a:pt x="1504761" y="1819392"/>
                </a:lnTo>
                <a:lnTo>
                  <a:pt x="0" y="1819392"/>
                </a:lnTo>
                <a:close/>
              </a:path>
            </a:pathLst>
          </a:custGeom>
        </p:spPr>
      </p:pic>
      <p:pic>
        <p:nvPicPr>
          <p:cNvPr id="16" name="图片 15"/>
          <p:cNvPicPr>
            <a:picLocks noChangeAspect="1"/>
          </p:cNvPicPr>
          <p:nvPr/>
        </p:nvPicPr>
        <p:blipFill>
          <a:blip r:embed="rId4" cstate="screen"/>
          <a:srcRect/>
          <a:stretch>
            <a:fillRect/>
          </a:stretch>
        </p:blipFill>
        <p:spPr>
          <a:xfrm>
            <a:off x="4658492" y="986790"/>
            <a:ext cx="1504761" cy="1819392"/>
          </a:xfrm>
          <a:custGeom>
            <a:avLst/>
            <a:gdLst>
              <a:gd name="connsiteX0" fmla="*/ 0 w 1504761"/>
              <a:gd name="connsiteY0" fmla="*/ 0 h 1819392"/>
              <a:gd name="connsiteX1" fmla="*/ 1504761 w 1504761"/>
              <a:gd name="connsiteY1" fmla="*/ 0 h 1819392"/>
              <a:gd name="connsiteX2" fmla="*/ 1504761 w 1504761"/>
              <a:gd name="connsiteY2" fmla="*/ 1819392 h 1819392"/>
              <a:gd name="connsiteX3" fmla="*/ 0 w 1504761"/>
              <a:gd name="connsiteY3" fmla="*/ 1819392 h 1819392"/>
            </a:gdLst>
            <a:ahLst/>
            <a:cxnLst>
              <a:cxn ang="0">
                <a:pos x="connsiteX0" y="connsiteY0"/>
              </a:cxn>
              <a:cxn ang="0">
                <a:pos x="connsiteX1" y="connsiteY1"/>
              </a:cxn>
              <a:cxn ang="0">
                <a:pos x="connsiteX2" y="connsiteY2"/>
              </a:cxn>
              <a:cxn ang="0">
                <a:pos x="connsiteX3" y="connsiteY3"/>
              </a:cxn>
            </a:cxnLst>
            <a:rect l="l" t="t" r="r" b="b"/>
            <a:pathLst>
              <a:path w="1504761" h="1819392">
                <a:moveTo>
                  <a:pt x="0" y="0"/>
                </a:moveTo>
                <a:lnTo>
                  <a:pt x="1504761" y="0"/>
                </a:lnTo>
                <a:lnTo>
                  <a:pt x="1504761" y="1819392"/>
                </a:lnTo>
                <a:lnTo>
                  <a:pt x="0" y="1819392"/>
                </a:lnTo>
                <a:close/>
              </a:path>
            </a:pathLst>
          </a:custGeom>
        </p:spPr>
      </p:pic>
      <p:pic>
        <p:nvPicPr>
          <p:cNvPr id="13" name="图片 12"/>
          <p:cNvPicPr>
            <a:picLocks noChangeAspect="1"/>
          </p:cNvPicPr>
          <p:nvPr/>
        </p:nvPicPr>
        <p:blipFill>
          <a:blip r:embed="rId5" cstate="screen"/>
          <a:srcRect/>
          <a:stretch>
            <a:fillRect/>
          </a:stretch>
        </p:blipFill>
        <p:spPr>
          <a:xfrm>
            <a:off x="2866459" y="986790"/>
            <a:ext cx="1504761" cy="1819392"/>
          </a:xfrm>
          <a:custGeom>
            <a:avLst/>
            <a:gdLst>
              <a:gd name="connsiteX0" fmla="*/ 0 w 1504761"/>
              <a:gd name="connsiteY0" fmla="*/ 0 h 1819392"/>
              <a:gd name="connsiteX1" fmla="*/ 1504761 w 1504761"/>
              <a:gd name="connsiteY1" fmla="*/ 0 h 1819392"/>
              <a:gd name="connsiteX2" fmla="*/ 1504761 w 1504761"/>
              <a:gd name="connsiteY2" fmla="*/ 1819392 h 1819392"/>
              <a:gd name="connsiteX3" fmla="*/ 0 w 1504761"/>
              <a:gd name="connsiteY3" fmla="*/ 1819392 h 1819392"/>
            </a:gdLst>
            <a:ahLst/>
            <a:cxnLst>
              <a:cxn ang="0">
                <a:pos x="connsiteX0" y="connsiteY0"/>
              </a:cxn>
              <a:cxn ang="0">
                <a:pos x="connsiteX1" y="connsiteY1"/>
              </a:cxn>
              <a:cxn ang="0">
                <a:pos x="connsiteX2" y="connsiteY2"/>
              </a:cxn>
              <a:cxn ang="0">
                <a:pos x="connsiteX3" y="connsiteY3"/>
              </a:cxn>
            </a:cxnLst>
            <a:rect l="l" t="t" r="r" b="b"/>
            <a:pathLst>
              <a:path w="1504761" h="1819392">
                <a:moveTo>
                  <a:pt x="0" y="0"/>
                </a:moveTo>
                <a:lnTo>
                  <a:pt x="1504761" y="0"/>
                </a:lnTo>
                <a:lnTo>
                  <a:pt x="1504761" y="1819392"/>
                </a:lnTo>
                <a:lnTo>
                  <a:pt x="0" y="1819392"/>
                </a:lnTo>
                <a:close/>
              </a:path>
            </a:pathLst>
          </a:custGeom>
        </p:spPr>
      </p:pic>
      <p:pic>
        <p:nvPicPr>
          <p:cNvPr id="10" name="图片 9"/>
          <p:cNvPicPr>
            <a:picLocks noChangeAspect="1"/>
          </p:cNvPicPr>
          <p:nvPr/>
        </p:nvPicPr>
        <p:blipFill>
          <a:blip r:embed="rId6" cstate="screen"/>
          <a:srcRect/>
          <a:stretch>
            <a:fillRect/>
          </a:stretch>
        </p:blipFill>
        <p:spPr>
          <a:xfrm>
            <a:off x="1074426" y="986790"/>
            <a:ext cx="1504761" cy="1819392"/>
          </a:xfrm>
          <a:custGeom>
            <a:avLst/>
            <a:gdLst>
              <a:gd name="connsiteX0" fmla="*/ 0 w 1504761"/>
              <a:gd name="connsiteY0" fmla="*/ 0 h 1819392"/>
              <a:gd name="connsiteX1" fmla="*/ 1504761 w 1504761"/>
              <a:gd name="connsiteY1" fmla="*/ 0 h 1819392"/>
              <a:gd name="connsiteX2" fmla="*/ 1504761 w 1504761"/>
              <a:gd name="connsiteY2" fmla="*/ 1819392 h 1819392"/>
              <a:gd name="connsiteX3" fmla="*/ 0 w 1504761"/>
              <a:gd name="connsiteY3" fmla="*/ 1819392 h 1819392"/>
            </a:gdLst>
            <a:ahLst/>
            <a:cxnLst>
              <a:cxn ang="0">
                <a:pos x="connsiteX0" y="connsiteY0"/>
              </a:cxn>
              <a:cxn ang="0">
                <a:pos x="connsiteX1" y="connsiteY1"/>
              </a:cxn>
              <a:cxn ang="0">
                <a:pos x="connsiteX2" y="connsiteY2"/>
              </a:cxn>
              <a:cxn ang="0">
                <a:pos x="connsiteX3" y="connsiteY3"/>
              </a:cxn>
            </a:cxnLst>
            <a:rect l="l" t="t" r="r" b="b"/>
            <a:pathLst>
              <a:path w="1504761" h="1819392">
                <a:moveTo>
                  <a:pt x="0" y="0"/>
                </a:moveTo>
                <a:lnTo>
                  <a:pt x="1504761" y="0"/>
                </a:lnTo>
                <a:lnTo>
                  <a:pt x="1504761" y="1819392"/>
                </a:lnTo>
                <a:lnTo>
                  <a:pt x="0" y="1819392"/>
                </a:lnTo>
                <a:close/>
              </a:path>
            </a:pathLst>
          </a:custGeom>
        </p:spPr>
      </p:pic>
      <p:sp>
        <p:nvSpPr>
          <p:cNvPr id="2" name="矩形 1"/>
          <p:cNvSpPr/>
          <p:nvPr/>
        </p:nvSpPr>
        <p:spPr>
          <a:xfrm>
            <a:off x="723900" y="586740"/>
            <a:ext cx="7696200" cy="26365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23900" y="3623312"/>
            <a:ext cx="7609714" cy="830997"/>
          </a:xfrm>
          <a:prstGeom prst="rect">
            <a:avLst/>
          </a:prstGeom>
        </p:spPr>
        <p:txBody>
          <a:bodyPr wrap="square">
            <a:spAutoFit/>
          </a:bodyPr>
          <a:lstStyle/>
          <a:p>
            <a:pPr algn="ctr">
              <a:lnSpc>
                <a:spcPct val="150000"/>
              </a:lnSpc>
            </a:pPr>
            <a:r>
              <a:rPr lang="zh-CN" altLang="en-US" sz="1600" dirty="0">
                <a:latin typeface="华文楷体" panose="02010600040101010101" pitchFamily="2" charset="-122"/>
                <a:ea typeface="华文楷体" panose="02010600040101010101" pitchFamily="2" charset="-122"/>
              </a:rPr>
              <a:t>每年的这一天，世界</a:t>
            </a:r>
            <a:r>
              <a:rPr lang="en-US" altLang="zh-CN" sz="1600" dirty="0">
                <a:latin typeface="华文楷体" panose="02010600040101010101" pitchFamily="2" charset="-122"/>
                <a:ea typeface="华文楷体" panose="02010600040101010101" pitchFamily="2" charset="-122"/>
              </a:rPr>
              <a:t>100</a:t>
            </a:r>
            <a:r>
              <a:rPr lang="zh-CN" altLang="en-US" sz="1600" dirty="0">
                <a:latin typeface="华文楷体" panose="02010600040101010101" pitchFamily="2" charset="-122"/>
                <a:ea typeface="华文楷体" panose="02010600040101010101" pitchFamily="2" charset="-122"/>
              </a:rPr>
              <a:t>多个国家都会举办各种各样的庆祝和图书宣传活动，但在我国这个日子还没有广为人知，近两年开始有出版社和书店搞一些公益活动。</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5143500"/>
          </a:xfrm>
          <a:prstGeom prst="rect">
            <a:avLst/>
          </a:prstGeom>
        </p:spPr>
      </p:pic>
      <p:sp>
        <p:nvSpPr>
          <p:cNvPr id="4" name="文本框 3"/>
          <p:cNvSpPr txBox="1"/>
          <p:nvPr/>
        </p:nvSpPr>
        <p:spPr>
          <a:xfrm>
            <a:off x="285833" y="1752533"/>
            <a:ext cx="1863011" cy="2215991"/>
          </a:xfrm>
          <a:prstGeom prst="rect">
            <a:avLst/>
          </a:prstGeom>
          <a:noFill/>
        </p:spPr>
        <p:txBody>
          <a:bodyPr wrap="none" rtlCol="0">
            <a:spAutoFit/>
          </a:bodyPr>
          <a:lstStyle/>
          <a:p>
            <a:r>
              <a:rPr lang="en-US" altLang="zh-CN" sz="13800" dirty="0">
                <a:solidFill>
                  <a:schemeClr val="accent2"/>
                </a:solidFill>
                <a:latin typeface="华文行楷" panose="02010800040101010101" pitchFamily="2" charset="-122"/>
                <a:ea typeface="华文行楷" panose="02010800040101010101" pitchFamily="2" charset="-122"/>
              </a:rPr>
              <a:t>03</a:t>
            </a:r>
            <a:endParaRPr lang="zh-CN" altLang="en-US" sz="13800" dirty="0">
              <a:solidFill>
                <a:schemeClr val="accent2"/>
              </a:solidFill>
              <a:latin typeface="华文行楷" panose="02010800040101010101" pitchFamily="2" charset="-122"/>
              <a:ea typeface="华文行楷" panose="02010800040101010101" pitchFamily="2" charset="-122"/>
            </a:endParaRPr>
          </a:p>
        </p:txBody>
      </p:sp>
      <p:sp>
        <p:nvSpPr>
          <p:cNvPr id="5" name="文本框 4"/>
          <p:cNvSpPr txBox="1"/>
          <p:nvPr/>
        </p:nvSpPr>
        <p:spPr>
          <a:xfrm>
            <a:off x="1473100" y="2912280"/>
            <a:ext cx="2100680" cy="1107996"/>
          </a:xfrm>
          <a:prstGeom prst="rect">
            <a:avLst/>
          </a:prstGeom>
          <a:noFill/>
        </p:spPr>
        <p:txBody>
          <a:bodyPr vert="horz" wrap="square" rtlCol="0">
            <a:spAutoFit/>
          </a:bodyPr>
          <a:lstStyle/>
          <a:p>
            <a:pPr algn="dist"/>
            <a:r>
              <a:rPr lang="zh-CN" altLang="en-US" sz="6600" b="1" dirty="0">
                <a:latin typeface="汉仪小麦体简" panose="00020600040101010101" pitchFamily="18" charset="-122"/>
                <a:ea typeface="汉仪小麦体简" panose="00020600040101010101" pitchFamily="18" charset="-122"/>
              </a:rPr>
              <a:t>活动</a:t>
            </a:r>
          </a:p>
        </p:txBody>
      </p:sp>
      <p:sp>
        <p:nvSpPr>
          <p:cNvPr id="9" name="矩形 8"/>
          <p:cNvSpPr/>
          <p:nvPr/>
        </p:nvSpPr>
        <p:spPr>
          <a:xfrm>
            <a:off x="2523440" y="281285"/>
            <a:ext cx="4716780" cy="1338828"/>
          </a:xfrm>
          <a:prstGeom prst="rect">
            <a:avLst/>
          </a:prstGeom>
        </p:spPr>
        <p:txBody>
          <a:bodyPr wrap="square">
            <a:spAutoFit/>
          </a:bodyPr>
          <a:lstStyle/>
          <a:p>
            <a:pPr algn="ctr">
              <a:lnSpc>
                <a:spcPct val="150000"/>
              </a:lnSpc>
            </a:pPr>
            <a:r>
              <a:rPr lang="zh-CN" altLang="en-US" dirty="0">
                <a:latin typeface="华文行楷" panose="02010800040101010101" pitchFamily="2" charset="-122"/>
                <a:ea typeface="华文行楷" panose="02010800040101010101" pitchFamily="2" charset="-122"/>
              </a:rPr>
              <a:t>读书可以抚育青年，慰藉老年。读书可以增进幸福，消灾解愁。在家时，给你带来快乐；外出时，让你心旷神怡。</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rcRect/>
          <a:stretch>
            <a:fillRect/>
          </a:stretch>
        </p:blipFill>
        <p:spPr>
          <a:xfrm>
            <a:off x="4815840" y="701040"/>
            <a:ext cx="2948940" cy="1543050"/>
          </a:xfrm>
          <a:custGeom>
            <a:avLst/>
            <a:gdLst>
              <a:gd name="connsiteX0" fmla="*/ 0 w 2948940"/>
              <a:gd name="connsiteY0" fmla="*/ 0 h 1543050"/>
              <a:gd name="connsiteX1" fmla="*/ 2948940 w 2948940"/>
              <a:gd name="connsiteY1" fmla="*/ 0 h 1543050"/>
              <a:gd name="connsiteX2" fmla="*/ 2948940 w 2948940"/>
              <a:gd name="connsiteY2" fmla="*/ 1543050 h 1543050"/>
              <a:gd name="connsiteX3" fmla="*/ 0 w 294894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948940" h="1543050">
                <a:moveTo>
                  <a:pt x="0" y="0"/>
                </a:moveTo>
                <a:lnTo>
                  <a:pt x="2948940" y="0"/>
                </a:lnTo>
                <a:lnTo>
                  <a:pt x="2948940" y="1543050"/>
                </a:lnTo>
                <a:lnTo>
                  <a:pt x="0" y="1543050"/>
                </a:lnTo>
                <a:close/>
              </a:path>
            </a:pathLst>
          </a:custGeom>
        </p:spPr>
      </p:pic>
      <p:pic>
        <p:nvPicPr>
          <p:cNvPr id="6" name="图片 5"/>
          <p:cNvPicPr>
            <a:picLocks noChangeAspect="1"/>
          </p:cNvPicPr>
          <p:nvPr/>
        </p:nvPicPr>
        <p:blipFill>
          <a:blip r:embed="rId4" cstate="screen"/>
          <a:srcRect/>
          <a:stretch>
            <a:fillRect/>
          </a:stretch>
        </p:blipFill>
        <p:spPr>
          <a:xfrm>
            <a:off x="624840" y="464820"/>
            <a:ext cx="2948940" cy="4251960"/>
          </a:xfrm>
          <a:custGeom>
            <a:avLst/>
            <a:gdLst>
              <a:gd name="connsiteX0" fmla="*/ 0 w 2948940"/>
              <a:gd name="connsiteY0" fmla="*/ 0 h 4251960"/>
              <a:gd name="connsiteX1" fmla="*/ 2948940 w 2948940"/>
              <a:gd name="connsiteY1" fmla="*/ 0 h 4251960"/>
              <a:gd name="connsiteX2" fmla="*/ 2948940 w 2948940"/>
              <a:gd name="connsiteY2" fmla="*/ 4251960 h 4251960"/>
              <a:gd name="connsiteX3" fmla="*/ 0 w 2948940"/>
              <a:gd name="connsiteY3" fmla="*/ 4251960 h 4251960"/>
            </a:gdLst>
            <a:ahLst/>
            <a:cxnLst>
              <a:cxn ang="0">
                <a:pos x="connsiteX0" y="connsiteY0"/>
              </a:cxn>
              <a:cxn ang="0">
                <a:pos x="connsiteX1" y="connsiteY1"/>
              </a:cxn>
              <a:cxn ang="0">
                <a:pos x="connsiteX2" y="connsiteY2"/>
              </a:cxn>
              <a:cxn ang="0">
                <a:pos x="connsiteX3" y="connsiteY3"/>
              </a:cxn>
            </a:cxnLst>
            <a:rect l="l" t="t" r="r" b="b"/>
            <a:pathLst>
              <a:path w="2948940" h="4251960">
                <a:moveTo>
                  <a:pt x="0" y="0"/>
                </a:moveTo>
                <a:lnTo>
                  <a:pt x="2948940" y="0"/>
                </a:lnTo>
                <a:lnTo>
                  <a:pt x="2948940" y="4251960"/>
                </a:lnTo>
                <a:lnTo>
                  <a:pt x="0" y="4251960"/>
                </a:lnTo>
                <a:close/>
              </a:path>
            </a:pathLst>
          </a:custGeom>
        </p:spPr>
      </p:pic>
      <p:sp>
        <p:nvSpPr>
          <p:cNvPr id="11" name="矩形 10"/>
          <p:cNvSpPr/>
          <p:nvPr/>
        </p:nvSpPr>
        <p:spPr>
          <a:xfrm>
            <a:off x="3947160" y="2460669"/>
            <a:ext cx="4884420" cy="2031325"/>
          </a:xfrm>
          <a:prstGeom prst="rect">
            <a:avLst/>
          </a:prstGeom>
        </p:spPr>
        <p:txBody>
          <a:bodyPr wrap="square">
            <a:spAutoFit/>
          </a:bodyPr>
          <a:lstStyle/>
          <a:p>
            <a:pPr>
              <a:lnSpc>
                <a:spcPct val="150000"/>
              </a:lnSpc>
            </a:pPr>
            <a:r>
              <a:rPr lang="zh-CN" altLang="en-US" sz="1400" dirty="0"/>
              <a:t>据资料表明，自</a:t>
            </a:r>
            <a:r>
              <a:rPr lang="en-US" altLang="zh-CN" sz="1400" dirty="0"/>
              <a:t>"</a:t>
            </a:r>
            <a:r>
              <a:rPr lang="zh-CN" altLang="en-US" sz="1400" dirty="0"/>
              <a:t>世界读书日</a:t>
            </a:r>
            <a:r>
              <a:rPr lang="en-US" altLang="zh-CN" sz="1400" dirty="0"/>
              <a:t>"</a:t>
            </a:r>
            <a:r>
              <a:rPr lang="zh-CN" altLang="en-US" sz="1400" dirty="0"/>
              <a:t>宣布以来，已有超过 </a:t>
            </a:r>
            <a:r>
              <a:rPr lang="en-US" altLang="zh-CN" sz="1400" dirty="0"/>
              <a:t>100</a:t>
            </a:r>
            <a:r>
              <a:rPr lang="zh-CN" altLang="en-US" sz="1400" dirty="0"/>
              <a:t>个国家和地区参与此项活动。很多国家在这一天或者前后一周、一个月的时间内都会开展丰富多彩的活动，图书馆、媒体、出版商、学校、商店、社区等机构团体在这一段的时间里，都会做一些赠书、读书等鼓励人们阅读的事情，把读书的宣传活动变成一场热热闹闹的欢乐节庆。</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screen"/>
          <a:srcRect/>
          <a:stretch>
            <a:fillRect/>
          </a:stretch>
        </p:blipFill>
        <p:spPr>
          <a:xfrm>
            <a:off x="5505454" y="838202"/>
            <a:ext cx="2562225" cy="2105025"/>
          </a:xfrm>
          <a:custGeom>
            <a:avLst/>
            <a:gdLst>
              <a:gd name="connsiteX0" fmla="*/ 0 w 2562225"/>
              <a:gd name="connsiteY0" fmla="*/ 0 h 2105025"/>
              <a:gd name="connsiteX1" fmla="*/ 2562225 w 2562225"/>
              <a:gd name="connsiteY1" fmla="*/ 0 h 2105025"/>
              <a:gd name="connsiteX2" fmla="*/ 2562225 w 2562225"/>
              <a:gd name="connsiteY2" fmla="*/ 2105025 h 2105025"/>
              <a:gd name="connsiteX3" fmla="*/ 0 w 2562225"/>
              <a:gd name="connsiteY3" fmla="*/ 2105025 h 2105025"/>
            </a:gdLst>
            <a:ahLst/>
            <a:cxnLst>
              <a:cxn ang="0">
                <a:pos x="connsiteX0" y="connsiteY0"/>
              </a:cxn>
              <a:cxn ang="0">
                <a:pos x="connsiteX1" y="connsiteY1"/>
              </a:cxn>
              <a:cxn ang="0">
                <a:pos x="connsiteX2" y="connsiteY2"/>
              </a:cxn>
              <a:cxn ang="0">
                <a:pos x="connsiteX3" y="connsiteY3"/>
              </a:cxn>
            </a:cxnLst>
            <a:rect l="l" t="t" r="r" b="b"/>
            <a:pathLst>
              <a:path w="2562225" h="2105025">
                <a:moveTo>
                  <a:pt x="0" y="0"/>
                </a:moveTo>
                <a:lnTo>
                  <a:pt x="2562225" y="0"/>
                </a:lnTo>
                <a:lnTo>
                  <a:pt x="2562225" y="2105025"/>
                </a:lnTo>
                <a:lnTo>
                  <a:pt x="0" y="2105025"/>
                </a:lnTo>
                <a:close/>
              </a:path>
            </a:pathLst>
          </a:custGeom>
        </p:spPr>
      </p:pic>
      <p:pic>
        <p:nvPicPr>
          <p:cNvPr id="14" name="图片 13"/>
          <p:cNvPicPr>
            <a:picLocks noChangeAspect="1"/>
          </p:cNvPicPr>
          <p:nvPr/>
        </p:nvPicPr>
        <p:blipFill>
          <a:blip r:embed="rId4" cstate="screen"/>
          <a:srcRect/>
          <a:stretch>
            <a:fillRect/>
          </a:stretch>
        </p:blipFill>
        <p:spPr>
          <a:xfrm>
            <a:off x="2752726" y="855662"/>
            <a:ext cx="2562225" cy="2076450"/>
          </a:xfrm>
          <a:custGeom>
            <a:avLst/>
            <a:gdLst>
              <a:gd name="connsiteX0" fmla="*/ 0 w 2562225"/>
              <a:gd name="connsiteY0" fmla="*/ 0 h 2076450"/>
              <a:gd name="connsiteX1" fmla="*/ 2562225 w 2562225"/>
              <a:gd name="connsiteY1" fmla="*/ 0 h 2076450"/>
              <a:gd name="connsiteX2" fmla="*/ 2562225 w 2562225"/>
              <a:gd name="connsiteY2" fmla="*/ 2076450 h 2076450"/>
              <a:gd name="connsiteX3" fmla="*/ 0 w 2562225"/>
              <a:gd name="connsiteY3" fmla="*/ 2076450 h 2076450"/>
            </a:gdLst>
            <a:ahLst/>
            <a:cxnLst>
              <a:cxn ang="0">
                <a:pos x="connsiteX0" y="connsiteY0"/>
              </a:cxn>
              <a:cxn ang="0">
                <a:pos x="connsiteX1" y="connsiteY1"/>
              </a:cxn>
              <a:cxn ang="0">
                <a:pos x="connsiteX2" y="connsiteY2"/>
              </a:cxn>
              <a:cxn ang="0">
                <a:pos x="connsiteX3" y="connsiteY3"/>
              </a:cxn>
            </a:cxnLst>
            <a:rect l="l" t="t" r="r" b="b"/>
            <a:pathLst>
              <a:path w="2562225" h="2076450">
                <a:moveTo>
                  <a:pt x="0" y="0"/>
                </a:moveTo>
                <a:lnTo>
                  <a:pt x="2562225" y="0"/>
                </a:lnTo>
                <a:lnTo>
                  <a:pt x="2562225" y="2076450"/>
                </a:lnTo>
                <a:lnTo>
                  <a:pt x="0" y="2076450"/>
                </a:lnTo>
                <a:close/>
              </a:path>
            </a:pathLst>
          </a:custGeom>
        </p:spPr>
      </p:pic>
      <p:pic>
        <p:nvPicPr>
          <p:cNvPr id="11" name="图片 10"/>
          <p:cNvPicPr>
            <a:picLocks noChangeAspect="1"/>
          </p:cNvPicPr>
          <p:nvPr/>
        </p:nvPicPr>
        <p:blipFill>
          <a:blip r:embed="rId5" cstate="screen"/>
          <a:srcRect/>
          <a:stretch>
            <a:fillRect/>
          </a:stretch>
        </p:blipFill>
        <p:spPr>
          <a:xfrm>
            <a:off x="4" y="838202"/>
            <a:ext cx="2562225" cy="2105025"/>
          </a:xfrm>
          <a:custGeom>
            <a:avLst/>
            <a:gdLst>
              <a:gd name="connsiteX0" fmla="*/ 0 w 2562225"/>
              <a:gd name="connsiteY0" fmla="*/ 0 h 2105025"/>
              <a:gd name="connsiteX1" fmla="*/ 2562225 w 2562225"/>
              <a:gd name="connsiteY1" fmla="*/ 0 h 2105025"/>
              <a:gd name="connsiteX2" fmla="*/ 2562225 w 2562225"/>
              <a:gd name="connsiteY2" fmla="*/ 2105025 h 2105025"/>
              <a:gd name="connsiteX3" fmla="*/ 0 w 2562225"/>
              <a:gd name="connsiteY3" fmla="*/ 2105025 h 2105025"/>
            </a:gdLst>
            <a:ahLst/>
            <a:cxnLst>
              <a:cxn ang="0">
                <a:pos x="connsiteX0" y="connsiteY0"/>
              </a:cxn>
              <a:cxn ang="0">
                <a:pos x="connsiteX1" y="connsiteY1"/>
              </a:cxn>
              <a:cxn ang="0">
                <a:pos x="connsiteX2" y="connsiteY2"/>
              </a:cxn>
              <a:cxn ang="0">
                <a:pos x="connsiteX3" y="connsiteY3"/>
              </a:cxn>
            </a:cxnLst>
            <a:rect l="l" t="t" r="r" b="b"/>
            <a:pathLst>
              <a:path w="2562225" h="2105025">
                <a:moveTo>
                  <a:pt x="0" y="0"/>
                </a:moveTo>
                <a:lnTo>
                  <a:pt x="2562225" y="0"/>
                </a:lnTo>
                <a:lnTo>
                  <a:pt x="2562225" y="2105025"/>
                </a:lnTo>
                <a:lnTo>
                  <a:pt x="0" y="2105025"/>
                </a:lnTo>
                <a:close/>
              </a:path>
            </a:pathLst>
          </a:custGeom>
        </p:spPr>
      </p:pic>
      <p:sp>
        <p:nvSpPr>
          <p:cNvPr id="6" name="矩形 5"/>
          <p:cNvSpPr/>
          <p:nvPr/>
        </p:nvSpPr>
        <p:spPr>
          <a:xfrm>
            <a:off x="338137" y="3474305"/>
            <a:ext cx="8467726" cy="830997"/>
          </a:xfrm>
          <a:prstGeom prst="rect">
            <a:avLst/>
          </a:prstGeom>
        </p:spPr>
        <p:txBody>
          <a:bodyPr wrap="square">
            <a:spAutoFit/>
          </a:bodyPr>
          <a:lstStyle/>
          <a:p>
            <a:pPr>
              <a:lnSpc>
                <a:spcPct val="150000"/>
              </a:lnSpc>
            </a:pPr>
            <a:r>
              <a:rPr lang="en-US" altLang="zh-CN" sz="1600" dirty="0">
                <a:latin typeface="华文楷体" panose="02010600040101010101" pitchFamily="2" charset="-122"/>
                <a:ea typeface="华文楷体" panose="02010600040101010101" pitchFamily="2" charset="-122"/>
              </a:rPr>
              <a:t>1997</a:t>
            </a:r>
            <a:r>
              <a:rPr lang="zh-CN" altLang="en-US" sz="1600" dirty="0">
                <a:latin typeface="华文楷体" panose="02010600040101010101" pitchFamily="2" charset="-122"/>
                <a:ea typeface="华文楷体" panose="02010600040101010101" pitchFamily="2" charset="-122"/>
              </a:rPr>
              <a:t>年</a:t>
            </a:r>
            <a:r>
              <a:rPr lang="en-US" altLang="zh-CN" sz="1600" dirty="0">
                <a:latin typeface="华文楷体" panose="02010600040101010101" pitchFamily="2" charset="-122"/>
                <a:ea typeface="华文楷体" panose="02010600040101010101" pitchFamily="2" charset="-122"/>
              </a:rPr>
              <a:t>1</a:t>
            </a:r>
            <a:r>
              <a:rPr lang="zh-CN" altLang="en-US" sz="1600" dirty="0">
                <a:latin typeface="华文楷体" panose="02010600040101010101" pitchFamily="2" charset="-122"/>
                <a:ea typeface="华文楷体" panose="02010600040101010101" pitchFamily="2" charset="-122"/>
              </a:rPr>
              <a:t>月，中央宣传部、文化部、国家教委、国家科委、广播影视部、新闻出版社、全国总工会、共青团中央、全国妇联九个部委共同发出了</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关于在全国组织实施</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知识工程</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的通知</a:t>
            </a:r>
            <a:r>
              <a:rPr lang="en-US" altLang="zh-CN" sz="1600" dirty="0">
                <a:latin typeface="华文楷体" panose="02010600040101010101" pitchFamily="2" charset="-122"/>
                <a:ea typeface="华文楷体" panose="0201060004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rcRect/>
          <a:stretch>
            <a:fillRect/>
          </a:stretch>
        </p:blipFill>
        <p:spPr>
          <a:xfrm>
            <a:off x="5419730" y="2"/>
            <a:ext cx="2847975" cy="3209925"/>
          </a:xfrm>
          <a:custGeom>
            <a:avLst/>
            <a:gdLst>
              <a:gd name="connsiteX0" fmla="*/ 711994 w 2847975"/>
              <a:gd name="connsiteY0" fmla="*/ 0 h 3209925"/>
              <a:gd name="connsiteX1" fmla="*/ 2847975 w 2847975"/>
              <a:gd name="connsiteY1" fmla="*/ 0 h 3209925"/>
              <a:gd name="connsiteX2" fmla="*/ 2135981 w 2847975"/>
              <a:gd name="connsiteY2" fmla="*/ 3209925 h 3209925"/>
              <a:gd name="connsiteX3" fmla="*/ 0 w 2847975"/>
              <a:gd name="connsiteY3" fmla="*/ 3209925 h 3209925"/>
            </a:gdLst>
            <a:ahLst/>
            <a:cxnLst>
              <a:cxn ang="0">
                <a:pos x="connsiteX0" y="connsiteY0"/>
              </a:cxn>
              <a:cxn ang="0">
                <a:pos x="connsiteX1" y="connsiteY1"/>
              </a:cxn>
              <a:cxn ang="0">
                <a:pos x="connsiteX2" y="connsiteY2"/>
              </a:cxn>
              <a:cxn ang="0">
                <a:pos x="connsiteX3" y="connsiteY3"/>
              </a:cxn>
            </a:cxnLst>
            <a:rect l="l" t="t" r="r" b="b"/>
            <a:pathLst>
              <a:path w="2847975" h="3209925">
                <a:moveTo>
                  <a:pt x="711994" y="0"/>
                </a:moveTo>
                <a:lnTo>
                  <a:pt x="2847975" y="0"/>
                </a:lnTo>
                <a:lnTo>
                  <a:pt x="2135981" y="3209925"/>
                </a:lnTo>
                <a:lnTo>
                  <a:pt x="0" y="3209925"/>
                </a:lnTo>
                <a:close/>
              </a:path>
            </a:pathLst>
          </a:custGeom>
        </p:spPr>
      </p:pic>
      <p:sp>
        <p:nvSpPr>
          <p:cNvPr id="4" name="文本框 3"/>
          <p:cNvSpPr txBox="1"/>
          <p:nvPr/>
        </p:nvSpPr>
        <p:spPr>
          <a:xfrm>
            <a:off x="6477935" y="3585234"/>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D</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6733285" y="3728953"/>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U</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6992216" y="3883139"/>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S</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7" name="文本框 6"/>
          <p:cNvSpPr txBox="1"/>
          <p:nvPr/>
        </p:nvSpPr>
        <p:spPr>
          <a:xfrm>
            <a:off x="7268845" y="3898379"/>
            <a:ext cx="1415772"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HURI</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1021105" y="1068288"/>
            <a:ext cx="2523093" cy="2308324"/>
          </a:xfrm>
          <a:prstGeom prst="rect">
            <a:avLst/>
          </a:prstGeom>
        </p:spPr>
        <p:txBody>
          <a:bodyPr wrap="square">
            <a:spAutoFit/>
          </a:bodyPr>
          <a:lstStyle/>
          <a:p>
            <a:pPr>
              <a:lnSpc>
                <a:spcPct val="150000"/>
              </a:lnSpc>
            </a:pPr>
            <a:r>
              <a:rPr lang="en-US" altLang="zh-CN" sz="1600" dirty="0">
                <a:latin typeface="华文楷体" panose="02010600040101010101" pitchFamily="2" charset="-122"/>
                <a:ea typeface="华文楷体" panose="02010600040101010101" pitchFamily="2" charset="-122"/>
              </a:rPr>
              <a:t>2004</a:t>
            </a:r>
            <a:r>
              <a:rPr lang="zh-CN" altLang="en-US" sz="1600" dirty="0">
                <a:latin typeface="华文楷体" panose="02010600040101010101" pitchFamily="2" charset="-122"/>
                <a:ea typeface="华文楷体" panose="02010600040101010101" pitchFamily="2" charset="-122"/>
              </a:rPr>
              <a:t>年，中国图书馆学会为了实施</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倡导全民读书，建设阅读社会</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为宗旨的</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知识工程</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，在全国范围内举办大型活动让全国公众都知道</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世界读书日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p>
        </p:txBody>
      </p:sp>
      <p:pic>
        <p:nvPicPr>
          <p:cNvPr id="15" name="图片 14"/>
          <p:cNvPicPr>
            <a:picLocks noChangeAspect="1"/>
          </p:cNvPicPr>
          <p:nvPr/>
        </p:nvPicPr>
        <p:blipFill>
          <a:blip r:embed="rId4" cstate="screen"/>
          <a:srcRect/>
          <a:stretch>
            <a:fillRect/>
          </a:stretch>
        </p:blipFill>
        <p:spPr>
          <a:xfrm>
            <a:off x="3714754" y="1771652"/>
            <a:ext cx="2847975" cy="3209925"/>
          </a:xfrm>
          <a:custGeom>
            <a:avLst/>
            <a:gdLst>
              <a:gd name="connsiteX0" fmla="*/ 711994 w 2847975"/>
              <a:gd name="connsiteY0" fmla="*/ 0 h 3209925"/>
              <a:gd name="connsiteX1" fmla="*/ 2847975 w 2847975"/>
              <a:gd name="connsiteY1" fmla="*/ 0 h 3209925"/>
              <a:gd name="connsiteX2" fmla="*/ 2135981 w 2847975"/>
              <a:gd name="connsiteY2" fmla="*/ 3209925 h 3209925"/>
              <a:gd name="connsiteX3" fmla="*/ 0 w 2847975"/>
              <a:gd name="connsiteY3" fmla="*/ 3209925 h 3209925"/>
            </a:gdLst>
            <a:ahLst/>
            <a:cxnLst>
              <a:cxn ang="0">
                <a:pos x="connsiteX0" y="connsiteY0"/>
              </a:cxn>
              <a:cxn ang="0">
                <a:pos x="connsiteX1" y="connsiteY1"/>
              </a:cxn>
              <a:cxn ang="0">
                <a:pos x="connsiteX2" y="connsiteY2"/>
              </a:cxn>
              <a:cxn ang="0">
                <a:pos x="connsiteX3" y="connsiteY3"/>
              </a:cxn>
            </a:cxnLst>
            <a:rect l="l" t="t" r="r" b="b"/>
            <a:pathLst>
              <a:path w="2847975" h="3209925">
                <a:moveTo>
                  <a:pt x="711994" y="0"/>
                </a:moveTo>
                <a:lnTo>
                  <a:pt x="2847975" y="0"/>
                </a:lnTo>
                <a:lnTo>
                  <a:pt x="2135981" y="3209925"/>
                </a:lnTo>
                <a:lnTo>
                  <a:pt x="0" y="320992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1" y="868534"/>
            <a:ext cx="3876675" cy="3669146"/>
            <a:chOff x="381000" y="868534"/>
            <a:chExt cx="3876675" cy="3669146"/>
          </a:xfrm>
          <a:blipFill>
            <a:blip r:embed="rId3">
              <a:alphaModFix amt="99000"/>
            </a:blip>
            <a:stretch>
              <a:fillRect/>
            </a:stretch>
          </a:blipFill>
        </p:grpSpPr>
        <p:sp>
          <p:nvSpPr>
            <p:cNvPr id="2" name="等腰三角形 1"/>
            <p:cNvSpPr/>
            <p:nvPr/>
          </p:nvSpPr>
          <p:spPr>
            <a:xfrm flipV="1">
              <a:off x="381000" y="868534"/>
              <a:ext cx="1905000" cy="18919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等腰三角形 2"/>
            <p:cNvSpPr/>
            <p:nvPr/>
          </p:nvSpPr>
          <p:spPr>
            <a:xfrm flipV="1">
              <a:off x="2352675" y="868534"/>
              <a:ext cx="1905000" cy="18919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514350" y="942974"/>
              <a:ext cx="3619500" cy="35947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等腰三角形 4"/>
          <p:cNvSpPr/>
          <p:nvPr/>
        </p:nvSpPr>
        <p:spPr>
          <a:xfrm flipV="1">
            <a:off x="479296" y="942974"/>
            <a:ext cx="1708415" cy="169671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2450971" y="942974"/>
            <a:ext cx="1708415" cy="169671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05380" y="1161829"/>
            <a:ext cx="3245989" cy="322375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790950" y="2073715"/>
            <a:ext cx="4572000" cy="1569660"/>
          </a:xfrm>
          <a:prstGeom prst="rect">
            <a:avLst/>
          </a:prstGeom>
        </p:spPr>
        <p:txBody>
          <a:bodyPr>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莎士比亚曾经说过：</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生活里没有书籍，就好像没有阳光；智慧里没有书籍，就好像鸟儿没有翅膀。</a:t>
            </a:r>
            <a:r>
              <a:rPr lang="en-US" altLang="zh-CN" sz="1600" dirty="0">
                <a:latin typeface="华文楷体" panose="02010600040101010101" pitchFamily="2" charset="-122"/>
                <a:ea typeface="华文楷体" panose="02010600040101010101" pitchFamily="2" charset="-122"/>
              </a:rPr>
              <a:t>" </a:t>
            </a:r>
            <a:r>
              <a:rPr lang="zh-CN" altLang="en-US" sz="1600" dirty="0">
                <a:latin typeface="华文楷体" panose="02010600040101010101" pitchFamily="2" charset="-122"/>
                <a:ea typeface="华文楷体" panose="02010600040101010101" pitchFamily="2" charset="-122"/>
              </a:rPr>
              <a:t>阅读对人成长的影响是巨大的，</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腹有诗书气自华</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，一本好书往往能改变人的一生。</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49971"/>
            <a:ext cx="3381732" cy="5193473"/>
          </a:xfrm>
          <a:prstGeom prst="rect">
            <a:avLst/>
          </a:prstGeom>
        </p:spPr>
      </p:pic>
      <p:sp>
        <p:nvSpPr>
          <p:cNvPr id="5" name="文本框 4"/>
          <p:cNvSpPr txBox="1"/>
          <p:nvPr/>
        </p:nvSpPr>
        <p:spPr>
          <a:xfrm>
            <a:off x="7708344" y="1669403"/>
            <a:ext cx="1107996" cy="1983327"/>
          </a:xfrm>
          <a:prstGeom prst="rect">
            <a:avLst/>
          </a:prstGeom>
          <a:noFill/>
        </p:spPr>
        <p:txBody>
          <a:bodyPr vert="eaVert" wrap="square" rtlCol="0">
            <a:spAutoFit/>
          </a:bodyPr>
          <a:lstStyle/>
          <a:p>
            <a:r>
              <a:rPr lang="zh-CN" altLang="en-US" sz="6000" dirty="0">
                <a:latin typeface="华文新魏" panose="02010800040101010101" pitchFamily="2" charset="-122"/>
                <a:ea typeface="华文新魏" panose="02010800040101010101" pitchFamily="2" charset="-122"/>
              </a:rPr>
              <a:t>目录</a:t>
            </a:r>
          </a:p>
        </p:txBody>
      </p:sp>
      <p:sp>
        <p:nvSpPr>
          <p:cNvPr id="6" name="矩形 5"/>
          <p:cNvSpPr/>
          <p:nvPr/>
        </p:nvSpPr>
        <p:spPr>
          <a:xfrm>
            <a:off x="3282672" y="1151239"/>
            <a:ext cx="1447800" cy="1036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6054804" y="1151239"/>
            <a:ext cx="1447800" cy="1036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282672" y="2857500"/>
            <a:ext cx="1447800" cy="1036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6054804" y="2857500"/>
            <a:ext cx="1447800" cy="1036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3356693" y="1219129"/>
            <a:ext cx="675185" cy="923330"/>
          </a:xfrm>
          <a:prstGeom prst="rect">
            <a:avLst/>
          </a:prstGeom>
          <a:noFill/>
        </p:spPr>
        <p:txBody>
          <a:bodyPr wrap="none" rtlCol="0">
            <a:spAutoFit/>
          </a:bodyPr>
          <a:lstStyle/>
          <a:p>
            <a:r>
              <a:rPr lang="en-US" altLang="zh-CN" sz="5400" dirty="0">
                <a:solidFill>
                  <a:schemeClr val="bg1"/>
                </a:solidFill>
                <a:latin typeface="华文行楷" panose="02010800040101010101" pitchFamily="2" charset="-122"/>
                <a:ea typeface="华文行楷" panose="02010800040101010101" pitchFamily="2" charset="-122"/>
              </a:rPr>
              <a:t>01</a:t>
            </a:r>
            <a:endParaRPr lang="zh-CN" altLang="en-US" sz="5400" dirty="0">
              <a:solidFill>
                <a:schemeClr val="bg1"/>
              </a:solidFill>
              <a:latin typeface="华文行楷" panose="02010800040101010101" pitchFamily="2" charset="-122"/>
              <a:ea typeface="华文行楷" panose="02010800040101010101" pitchFamily="2" charset="-122"/>
            </a:endParaRPr>
          </a:p>
        </p:txBody>
      </p:sp>
      <p:sp>
        <p:nvSpPr>
          <p:cNvPr id="11" name="文本框 10"/>
          <p:cNvSpPr txBox="1"/>
          <p:nvPr/>
        </p:nvSpPr>
        <p:spPr>
          <a:xfrm>
            <a:off x="4018186" y="1207739"/>
            <a:ext cx="615553" cy="923329"/>
          </a:xfrm>
          <a:prstGeom prst="rect">
            <a:avLst/>
          </a:prstGeom>
          <a:noFill/>
        </p:spPr>
        <p:txBody>
          <a:bodyPr vert="eaVert" wrap="square" rtlCol="0">
            <a:spAutoFit/>
          </a:bodyPr>
          <a:lstStyle/>
          <a:p>
            <a:pPr algn="dist"/>
            <a:r>
              <a:rPr lang="zh-CN" altLang="en-US" sz="2800" b="1" dirty="0">
                <a:latin typeface="汉仪小麦体简" panose="00020600040101010101" pitchFamily="18" charset="-122"/>
                <a:ea typeface="汉仪小麦体简" panose="00020600040101010101" pitchFamily="18" charset="-122"/>
              </a:rPr>
              <a:t>历史</a:t>
            </a:r>
          </a:p>
        </p:txBody>
      </p:sp>
      <p:sp>
        <p:nvSpPr>
          <p:cNvPr id="12" name="文本框 11"/>
          <p:cNvSpPr txBox="1"/>
          <p:nvPr/>
        </p:nvSpPr>
        <p:spPr>
          <a:xfrm>
            <a:off x="6128821" y="1219129"/>
            <a:ext cx="790601" cy="923330"/>
          </a:xfrm>
          <a:prstGeom prst="rect">
            <a:avLst/>
          </a:prstGeom>
          <a:noFill/>
        </p:spPr>
        <p:txBody>
          <a:bodyPr wrap="none" rtlCol="0">
            <a:spAutoFit/>
          </a:bodyPr>
          <a:lstStyle/>
          <a:p>
            <a:r>
              <a:rPr lang="en-US" altLang="zh-CN" sz="5400" dirty="0">
                <a:solidFill>
                  <a:schemeClr val="bg1"/>
                </a:solidFill>
                <a:latin typeface="华文行楷" panose="02010800040101010101" pitchFamily="2" charset="-122"/>
                <a:ea typeface="华文行楷" panose="02010800040101010101" pitchFamily="2" charset="-122"/>
              </a:rPr>
              <a:t>02</a:t>
            </a:r>
            <a:endParaRPr lang="zh-CN" altLang="en-US" sz="5400" dirty="0">
              <a:solidFill>
                <a:schemeClr val="bg1"/>
              </a:solidFill>
              <a:latin typeface="华文行楷" panose="02010800040101010101" pitchFamily="2" charset="-122"/>
              <a:ea typeface="华文行楷" panose="02010800040101010101" pitchFamily="2" charset="-122"/>
            </a:endParaRPr>
          </a:p>
        </p:txBody>
      </p:sp>
      <p:sp>
        <p:nvSpPr>
          <p:cNvPr id="13" name="文本框 12"/>
          <p:cNvSpPr txBox="1"/>
          <p:nvPr/>
        </p:nvSpPr>
        <p:spPr>
          <a:xfrm>
            <a:off x="6790318" y="1207739"/>
            <a:ext cx="615553" cy="923329"/>
          </a:xfrm>
          <a:prstGeom prst="rect">
            <a:avLst/>
          </a:prstGeom>
          <a:noFill/>
        </p:spPr>
        <p:txBody>
          <a:bodyPr vert="eaVert" wrap="square" rtlCol="0">
            <a:spAutoFit/>
          </a:bodyPr>
          <a:lstStyle/>
          <a:p>
            <a:pPr algn="dist"/>
            <a:r>
              <a:rPr lang="zh-CN" altLang="en-US" sz="2800" b="1" dirty="0">
                <a:latin typeface="汉仪小麦体简" panose="00020600040101010101" pitchFamily="18" charset="-122"/>
                <a:ea typeface="汉仪小麦体简" panose="00020600040101010101" pitchFamily="18" charset="-122"/>
              </a:rPr>
              <a:t>宗旨</a:t>
            </a:r>
          </a:p>
        </p:txBody>
      </p:sp>
      <p:sp>
        <p:nvSpPr>
          <p:cNvPr id="14" name="文本框 13"/>
          <p:cNvSpPr txBox="1"/>
          <p:nvPr/>
        </p:nvSpPr>
        <p:spPr>
          <a:xfrm>
            <a:off x="3356692" y="2917079"/>
            <a:ext cx="840295" cy="923330"/>
          </a:xfrm>
          <a:prstGeom prst="rect">
            <a:avLst/>
          </a:prstGeom>
          <a:noFill/>
        </p:spPr>
        <p:txBody>
          <a:bodyPr wrap="none" rtlCol="0">
            <a:spAutoFit/>
          </a:bodyPr>
          <a:lstStyle/>
          <a:p>
            <a:r>
              <a:rPr lang="en-US" altLang="zh-CN" sz="5400" dirty="0">
                <a:solidFill>
                  <a:schemeClr val="bg1"/>
                </a:solidFill>
                <a:latin typeface="华文行楷" panose="02010800040101010101" pitchFamily="2" charset="-122"/>
                <a:ea typeface="华文行楷" panose="02010800040101010101" pitchFamily="2" charset="-122"/>
              </a:rPr>
              <a:t>03</a:t>
            </a:r>
            <a:endParaRPr lang="zh-CN" altLang="en-US" sz="5400" dirty="0">
              <a:solidFill>
                <a:schemeClr val="bg1"/>
              </a:solidFill>
              <a:latin typeface="华文行楷" panose="02010800040101010101" pitchFamily="2" charset="-122"/>
              <a:ea typeface="华文行楷" panose="02010800040101010101" pitchFamily="2" charset="-122"/>
            </a:endParaRPr>
          </a:p>
        </p:txBody>
      </p:sp>
      <p:sp>
        <p:nvSpPr>
          <p:cNvPr id="15" name="文本框 14"/>
          <p:cNvSpPr txBox="1"/>
          <p:nvPr/>
        </p:nvSpPr>
        <p:spPr>
          <a:xfrm>
            <a:off x="4018186" y="2905689"/>
            <a:ext cx="615553" cy="923329"/>
          </a:xfrm>
          <a:prstGeom prst="rect">
            <a:avLst/>
          </a:prstGeom>
          <a:noFill/>
        </p:spPr>
        <p:txBody>
          <a:bodyPr vert="eaVert" wrap="square" rtlCol="0">
            <a:spAutoFit/>
          </a:bodyPr>
          <a:lstStyle/>
          <a:p>
            <a:pPr algn="dist"/>
            <a:r>
              <a:rPr lang="zh-CN" altLang="en-US" sz="2800" b="1" dirty="0">
                <a:latin typeface="汉仪小麦体简" panose="00020600040101010101" pitchFamily="18" charset="-122"/>
                <a:ea typeface="汉仪小麦体简" panose="00020600040101010101" pitchFamily="18" charset="-122"/>
              </a:rPr>
              <a:t>活动</a:t>
            </a:r>
          </a:p>
        </p:txBody>
      </p:sp>
      <p:sp>
        <p:nvSpPr>
          <p:cNvPr id="16" name="文本框 15"/>
          <p:cNvSpPr txBox="1"/>
          <p:nvPr/>
        </p:nvSpPr>
        <p:spPr>
          <a:xfrm>
            <a:off x="6128825" y="2917079"/>
            <a:ext cx="782587" cy="923330"/>
          </a:xfrm>
          <a:prstGeom prst="rect">
            <a:avLst/>
          </a:prstGeom>
          <a:noFill/>
        </p:spPr>
        <p:txBody>
          <a:bodyPr wrap="none" rtlCol="0">
            <a:spAutoFit/>
          </a:bodyPr>
          <a:lstStyle/>
          <a:p>
            <a:r>
              <a:rPr lang="en-US" altLang="zh-CN" sz="5400" dirty="0">
                <a:solidFill>
                  <a:schemeClr val="bg1"/>
                </a:solidFill>
                <a:latin typeface="华文行楷" panose="02010800040101010101" pitchFamily="2" charset="-122"/>
                <a:ea typeface="华文行楷" panose="02010800040101010101" pitchFamily="2" charset="-122"/>
              </a:rPr>
              <a:t>04</a:t>
            </a:r>
            <a:endParaRPr lang="zh-CN" altLang="en-US" sz="5400" dirty="0">
              <a:solidFill>
                <a:schemeClr val="bg1"/>
              </a:solidFill>
              <a:latin typeface="华文行楷" panose="02010800040101010101" pitchFamily="2" charset="-122"/>
              <a:ea typeface="华文行楷" panose="02010800040101010101" pitchFamily="2" charset="-122"/>
            </a:endParaRPr>
          </a:p>
        </p:txBody>
      </p:sp>
      <p:sp>
        <p:nvSpPr>
          <p:cNvPr id="17" name="文本框 16"/>
          <p:cNvSpPr txBox="1"/>
          <p:nvPr/>
        </p:nvSpPr>
        <p:spPr>
          <a:xfrm>
            <a:off x="6790318" y="2905689"/>
            <a:ext cx="615553" cy="923329"/>
          </a:xfrm>
          <a:prstGeom prst="rect">
            <a:avLst/>
          </a:prstGeom>
          <a:noFill/>
        </p:spPr>
        <p:txBody>
          <a:bodyPr vert="eaVert" wrap="square" rtlCol="0">
            <a:spAutoFit/>
          </a:bodyPr>
          <a:lstStyle/>
          <a:p>
            <a:pPr algn="dist"/>
            <a:r>
              <a:rPr lang="zh-CN" altLang="en-US" sz="2800" b="1" dirty="0">
                <a:latin typeface="汉仪小麦体简" panose="00020600040101010101" pitchFamily="18" charset="-122"/>
                <a:ea typeface="汉仪小麦体简" panose="00020600040101010101" pitchFamily="18" charset="-122"/>
              </a:rPr>
              <a:t>衍生</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5143500"/>
          </a:xfrm>
          <a:prstGeom prst="rect">
            <a:avLst/>
          </a:prstGeom>
        </p:spPr>
      </p:pic>
      <p:sp>
        <p:nvSpPr>
          <p:cNvPr id="4" name="文本框 3"/>
          <p:cNvSpPr txBox="1"/>
          <p:nvPr/>
        </p:nvSpPr>
        <p:spPr>
          <a:xfrm>
            <a:off x="285827" y="1752533"/>
            <a:ext cx="1715534" cy="2215991"/>
          </a:xfrm>
          <a:prstGeom prst="rect">
            <a:avLst/>
          </a:prstGeom>
          <a:noFill/>
        </p:spPr>
        <p:txBody>
          <a:bodyPr wrap="none" rtlCol="0">
            <a:spAutoFit/>
          </a:bodyPr>
          <a:lstStyle/>
          <a:p>
            <a:r>
              <a:rPr lang="en-US" altLang="zh-CN" sz="13800" dirty="0">
                <a:solidFill>
                  <a:schemeClr val="accent2"/>
                </a:solidFill>
                <a:latin typeface="华文行楷" panose="02010800040101010101" pitchFamily="2" charset="-122"/>
                <a:ea typeface="华文行楷" panose="02010800040101010101" pitchFamily="2" charset="-122"/>
              </a:rPr>
              <a:t>04</a:t>
            </a:r>
            <a:endParaRPr lang="zh-CN" altLang="en-US" sz="13800" dirty="0">
              <a:solidFill>
                <a:schemeClr val="accent2"/>
              </a:solidFill>
              <a:latin typeface="华文行楷" panose="02010800040101010101" pitchFamily="2" charset="-122"/>
              <a:ea typeface="华文行楷" panose="02010800040101010101" pitchFamily="2" charset="-122"/>
            </a:endParaRPr>
          </a:p>
        </p:txBody>
      </p:sp>
      <p:sp>
        <p:nvSpPr>
          <p:cNvPr id="5" name="文本框 4"/>
          <p:cNvSpPr txBox="1"/>
          <p:nvPr/>
        </p:nvSpPr>
        <p:spPr>
          <a:xfrm>
            <a:off x="1596925" y="2912280"/>
            <a:ext cx="2100680" cy="1107996"/>
          </a:xfrm>
          <a:prstGeom prst="rect">
            <a:avLst/>
          </a:prstGeom>
          <a:noFill/>
        </p:spPr>
        <p:txBody>
          <a:bodyPr vert="horz" wrap="square" rtlCol="0">
            <a:spAutoFit/>
          </a:bodyPr>
          <a:lstStyle/>
          <a:p>
            <a:pPr algn="dist"/>
            <a:r>
              <a:rPr lang="zh-CN" altLang="en-US" sz="6600" b="1" dirty="0">
                <a:latin typeface="汉仪小麦体简" panose="00020600040101010101" pitchFamily="18" charset="-122"/>
                <a:ea typeface="汉仪小麦体简" panose="00020600040101010101" pitchFamily="18" charset="-122"/>
              </a:rPr>
              <a:t>衍生</a:t>
            </a:r>
          </a:p>
        </p:txBody>
      </p:sp>
      <p:sp>
        <p:nvSpPr>
          <p:cNvPr id="9" name="矩形 8"/>
          <p:cNvSpPr/>
          <p:nvPr/>
        </p:nvSpPr>
        <p:spPr>
          <a:xfrm>
            <a:off x="2523440" y="281285"/>
            <a:ext cx="4716780" cy="1338828"/>
          </a:xfrm>
          <a:prstGeom prst="rect">
            <a:avLst/>
          </a:prstGeom>
        </p:spPr>
        <p:txBody>
          <a:bodyPr wrap="square">
            <a:spAutoFit/>
          </a:bodyPr>
          <a:lstStyle/>
          <a:p>
            <a:pPr algn="ctr">
              <a:lnSpc>
                <a:spcPct val="150000"/>
              </a:lnSpc>
            </a:pPr>
            <a:r>
              <a:rPr lang="zh-CN" altLang="en-US" dirty="0">
                <a:latin typeface="华文行楷" panose="02010800040101010101" pitchFamily="2" charset="-122"/>
                <a:ea typeface="华文行楷" panose="02010800040101010101" pitchFamily="2" charset="-122"/>
              </a:rPr>
              <a:t>读书可以抚育青年，慰藉老年。读书可以增进幸福，消灾解愁。在家时，给你带来快乐；外出时，让你心旷神怡。</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956168">
            <a:off x="175562" y="79263"/>
            <a:ext cx="1751201" cy="2050276"/>
          </a:xfrm>
          <a:prstGeom prst="rect">
            <a:avLst/>
          </a:prstGeom>
          <a:blipFill>
            <a:blip r:embed="rId3" cstate="screen">
              <a:alphaModFix amt="9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0956168">
            <a:off x="1475383" y="876327"/>
            <a:ext cx="1751201" cy="2050276"/>
          </a:xfrm>
          <a:prstGeom prst="rect">
            <a:avLst/>
          </a:prstGeom>
          <a:blipFill>
            <a:blip r:embed="rId3" cstate="screen">
              <a:alphaModFix amt="9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0956168">
            <a:off x="2819549" y="1907385"/>
            <a:ext cx="1751201" cy="2050276"/>
          </a:xfrm>
          <a:prstGeom prst="rect">
            <a:avLst/>
          </a:prstGeom>
          <a:blipFill>
            <a:blip r:embed="rId3" cstate="screen">
              <a:alphaModFix amt="9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0956168">
            <a:off x="4163714" y="2938446"/>
            <a:ext cx="1751201" cy="2050276"/>
          </a:xfrm>
          <a:prstGeom prst="rect">
            <a:avLst/>
          </a:prstGeom>
          <a:blipFill>
            <a:blip r:embed="rId3" cstate="screen">
              <a:alphaModFix amt="9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686422" y="3555621"/>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D</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8" name="文本框 7"/>
          <p:cNvSpPr txBox="1"/>
          <p:nvPr/>
        </p:nvSpPr>
        <p:spPr>
          <a:xfrm>
            <a:off x="941772" y="3699340"/>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U</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1200703" y="3853526"/>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S</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1477332" y="3868766"/>
            <a:ext cx="1415772"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HURI</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5" name="矩形 14"/>
          <p:cNvSpPr/>
          <p:nvPr/>
        </p:nvSpPr>
        <p:spPr>
          <a:xfrm>
            <a:off x="6211430" y="748070"/>
            <a:ext cx="2705100" cy="3785652"/>
          </a:xfrm>
          <a:prstGeom prst="rect">
            <a:avLst/>
          </a:prstGeom>
        </p:spPr>
        <p:txBody>
          <a:bodyPr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为提高公众对阅读的兴趣和促进图书出版，联合国教科文组织</a:t>
            </a:r>
            <a:r>
              <a:rPr lang="en-US" altLang="zh-CN" sz="1600" dirty="0">
                <a:latin typeface="华文楷体" panose="02010600040101010101" pitchFamily="2" charset="-122"/>
                <a:ea typeface="华文楷体" panose="02010600040101010101" pitchFamily="2" charset="-122"/>
              </a:rPr>
              <a:t>2001</a:t>
            </a:r>
            <a:r>
              <a:rPr lang="zh-CN" altLang="en-US" sz="1600" dirty="0">
                <a:latin typeface="华文楷体" panose="02010600040101010101" pitchFamily="2" charset="-122"/>
                <a:ea typeface="华文楷体" panose="02010600040101010101" pitchFamily="2" charset="-122"/>
              </a:rPr>
              <a:t>年在</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世界读书日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的框架下发起了</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世界图书首都计划</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，并宣布西班牙首都马德里为</a:t>
            </a:r>
            <a:r>
              <a:rPr lang="en-US" altLang="zh-CN" sz="1600" dirty="0">
                <a:latin typeface="华文楷体" panose="02010600040101010101" pitchFamily="2" charset="-122"/>
                <a:ea typeface="华文楷体" panose="02010600040101010101" pitchFamily="2" charset="-122"/>
              </a:rPr>
              <a:t>2001</a:t>
            </a:r>
            <a:r>
              <a:rPr lang="zh-CN" altLang="en-US" sz="1600" dirty="0">
                <a:latin typeface="华文楷体" panose="02010600040101010101" pitchFamily="2" charset="-122"/>
                <a:ea typeface="华文楷体" panose="02010600040101010101" pitchFamily="2" charset="-122"/>
              </a:rPr>
              <a:t>年的</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世界图书首都</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。此后，每年都有一座城市被联合国教科文组织授予</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世界图书首都</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的称号。</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8" grpId="0"/>
      <p:bldP spid="9" grpId="0"/>
      <p:bldP spid="10"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rcRect/>
          <a:stretch>
            <a:fillRect/>
          </a:stretch>
        </p:blipFill>
        <p:spPr>
          <a:xfrm>
            <a:off x="5618049" y="1119189"/>
            <a:ext cx="2905126" cy="2905126"/>
          </a:xfrm>
          <a:custGeom>
            <a:avLst/>
            <a:gdLst>
              <a:gd name="connsiteX0" fmla="*/ 1452563 w 2905126"/>
              <a:gd name="connsiteY0" fmla="*/ 0 h 2905126"/>
              <a:gd name="connsiteX1" fmla="*/ 2905126 w 2905126"/>
              <a:gd name="connsiteY1" fmla="*/ 1452563 h 2905126"/>
              <a:gd name="connsiteX2" fmla="*/ 1452563 w 2905126"/>
              <a:gd name="connsiteY2" fmla="*/ 2905126 h 2905126"/>
              <a:gd name="connsiteX3" fmla="*/ 0 w 2905126"/>
              <a:gd name="connsiteY3" fmla="*/ 1452563 h 2905126"/>
              <a:gd name="connsiteX4" fmla="*/ 1452563 w 2905126"/>
              <a:gd name="connsiteY4" fmla="*/ 0 h 290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6" h="2905126">
                <a:moveTo>
                  <a:pt x="1452563" y="0"/>
                </a:moveTo>
                <a:cubicBezTo>
                  <a:pt x="2254791" y="0"/>
                  <a:pt x="2905126" y="650335"/>
                  <a:pt x="2905126" y="1452563"/>
                </a:cubicBezTo>
                <a:cubicBezTo>
                  <a:pt x="2905126" y="2254791"/>
                  <a:pt x="2254791" y="2905126"/>
                  <a:pt x="1452563" y="2905126"/>
                </a:cubicBezTo>
                <a:cubicBezTo>
                  <a:pt x="650335" y="2905126"/>
                  <a:pt x="0" y="2254791"/>
                  <a:pt x="0" y="1452563"/>
                </a:cubicBezTo>
                <a:cubicBezTo>
                  <a:pt x="0" y="650335"/>
                  <a:pt x="650335" y="0"/>
                  <a:pt x="1452563" y="0"/>
                </a:cubicBezTo>
                <a:close/>
              </a:path>
            </a:pathLst>
          </a:custGeom>
        </p:spPr>
      </p:pic>
      <p:pic>
        <p:nvPicPr>
          <p:cNvPr id="8" name="图片 7"/>
          <p:cNvPicPr>
            <a:picLocks noChangeAspect="1"/>
          </p:cNvPicPr>
          <p:nvPr/>
        </p:nvPicPr>
        <p:blipFill>
          <a:blip r:embed="rId4" cstate="screen"/>
          <a:srcRect/>
          <a:stretch>
            <a:fillRect/>
          </a:stretch>
        </p:blipFill>
        <p:spPr>
          <a:xfrm>
            <a:off x="430326" y="1119188"/>
            <a:ext cx="2905126" cy="2905125"/>
          </a:xfrm>
          <a:custGeom>
            <a:avLst/>
            <a:gdLst>
              <a:gd name="connsiteX0" fmla="*/ 1452563 w 2905126"/>
              <a:gd name="connsiteY0" fmla="*/ 0 h 2905125"/>
              <a:gd name="connsiteX1" fmla="*/ 2905126 w 2905126"/>
              <a:gd name="connsiteY1" fmla="*/ 1452563 h 2905125"/>
              <a:gd name="connsiteX2" fmla="*/ 1601079 w 2905126"/>
              <a:gd name="connsiteY2" fmla="*/ 2897627 h 2905125"/>
              <a:gd name="connsiteX3" fmla="*/ 1452583 w 2905126"/>
              <a:gd name="connsiteY3" fmla="*/ 2905125 h 2905125"/>
              <a:gd name="connsiteX4" fmla="*/ 1452543 w 2905126"/>
              <a:gd name="connsiteY4" fmla="*/ 2905125 h 2905125"/>
              <a:gd name="connsiteX5" fmla="*/ 1304047 w 2905126"/>
              <a:gd name="connsiteY5" fmla="*/ 2897627 h 2905125"/>
              <a:gd name="connsiteX6" fmla="*/ 0 w 2905126"/>
              <a:gd name="connsiteY6" fmla="*/ 1452563 h 2905125"/>
              <a:gd name="connsiteX7" fmla="*/ 1452563 w 2905126"/>
              <a:gd name="connsiteY7" fmla="*/ 0 h 2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5126" h="2905125">
                <a:moveTo>
                  <a:pt x="1452563" y="0"/>
                </a:moveTo>
                <a:cubicBezTo>
                  <a:pt x="2254791" y="0"/>
                  <a:pt x="2905126" y="650335"/>
                  <a:pt x="2905126" y="1452563"/>
                </a:cubicBezTo>
                <a:cubicBezTo>
                  <a:pt x="2905126" y="2204652"/>
                  <a:pt x="2333543" y="2823241"/>
                  <a:pt x="1601079" y="2897627"/>
                </a:cubicBezTo>
                <a:lnTo>
                  <a:pt x="1452583" y="2905125"/>
                </a:lnTo>
                <a:lnTo>
                  <a:pt x="1452543" y="2905125"/>
                </a:lnTo>
                <a:lnTo>
                  <a:pt x="1304047" y="2897627"/>
                </a:lnTo>
                <a:cubicBezTo>
                  <a:pt x="571584" y="2823241"/>
                  <a:pt x="0" y="2204652"/>
                  <a:pt x="0" y="1452563"/>
                </a:cubicBezTo>
                <a:cubicBezTo>
                  <a:pt x="0" y="650335"/>
                  <a:pt x="650335" y="0"/>
                  <a:pt x="1452563" y="0"/>
                </a:cubicBezTo>
                <a:close/>
              </a:path>
            </a:pathLst>
          </a:custGeom>
        </p:spPr>
      </p:pic>
      <p:pic>
        <p:nvPicPr>
          <p:cNvPr id="11" name="图片 10"/>
          <p:cNvPicPr>
            <a:picLocks noChangeAspect="1"/>
          </p:cNvPicPr>
          <p:nvPr/>
        </p:nvPicPr>
        <p:blipFill>
          <a:blip r:embed="rId5" cstate="screen"/>
          <a:srcRect/>
          <a:stretch>
            <a:fillRect/>
          </a:stretch>
        </p:blipFill>
        <p:spPr>
          <a:xfrm>
            <a:off x="3066910" y="1119189"/>
            <a:ext cx="2905126" cy="2905126"/>
          </a:xfrm>
          <a:custGeom>
            <a:avLst/>
            <a:gdLst>
              <a:gd name="connsiteX0" fmla="*/ 1452563 w 2905126"/>
              <a:gd name="connsiteY0" fmla="*/ 0 h 2905126"/>
              <a:gd name="connsiteX1" fmla="*/ 2905126 w 2905126"/>
              <a:gd name="connsiteY1" fmla="*/ 1452563 h 2905126"/>
              <a:gd name="connsiteX2" fmla="*/ 1452563 w 2905126"/>
              <a:gd name="connsiteY2" fmla="*/ 2905126 h 2905126"/>
              <a:gd name="connsiteX3" fmla="*/ 0 w 2905126"/>
              <a:gd name="connsiteY3" fmla="*/ 1452563 h 2905126"/>
              <a:gd name="connsiteX4" fmla="*/ 1452563 w 2905126"/>
              <a:gd name="connsiteY4" fmla="*/ 0 h 290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6" h="2905126">
                <a:moveTo>
                  <a:pt x="1452563" y="0"/>
                </a:moveTo>
                <a:cubicBezTo>
                  <a:pt x="2254791" y="0"/>
                  <a:pt x="2905126" y="650335"/>
                  <a:pt x="2905126" y="1452563"/>
                </a:cubicBezTo>
                <a:cubicBezTo>
                  <a:pt x="2905126" y="2254791"/>
                  <a:pt x="2254791" y="2905126"/>
                  <a:pt x="1452563" y="2905126"/>
                </a:cubicBezTo>
                <a:cubicBezTo>
                  <a:pt x="650335" y="2905126"/>
                  <a:pt x="0" y="2254791"/>
                  <a:pt x="0" y="1452563"/>
                </a:cubicBezTo>
                <a:cubicBezTo>
                  <a:pt x="0" y="650335"/>
                  <a:pt x="650335" y="0"/>
                  <a:pt x="1452563"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 形 1"/>
          <p:cNvSpPr/>
          <p:nvPr/>
        </p:nvSpPr>
        <p:spPr>
          <a:xfrm rot="5400000">
            <a:off x="875141" y="757237"/>
            <a:ext cx="542925" cy="590550"/>
          </a:xfrm>
          <a:prstGeom prst="corner">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L 形 2"/>
          <p:cNvSpPr/>
          <p:nvPr/>
        </p:nvSpPr>
        <p:spPr>
          <a:xfrm rot="5400000" flipH="1" flipV="1">
            <a:off x="5290304" y="3743324"/>
            <a:ext cx="542925" cy="590550"/>
          </a:xfrm>
          <a:prstGeom prst="corner">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screen"/>
          <a:stretch>
            <a:fillRect/>
          </a:stretch>
        </p:blipFill>
        <p:spPr>
          <a:xfrm>
            <a:off x="1218409" y="1147763"/>
            <a:ext cx="4271557" cy="2847975"/>
          </a:xfrm>
          <a:prstGeom prst="rect">
            <a:avLst/>
          </a:prstGeom>
        </p:spPr>
      </p:pic>
      <p:sp>
        <p:nvSpPr>
          <p:cNvPr id="7" name="矩形 6"/>
          <p:cNvSpPr/>
          <p:nvPr/>
        </p:nvSpPr>
        <p:spPr>
          <a:xfrm>
            <a:off x="6518525" y="623887"/>
            <a:ext cx="2031325" cy="4155906"/>
          </a:xfrm>
          <a:prstGeom prst="rect">
            <a:avLst/>
          </a:prstGeom>
        </p:spPr>
        <p:txBody>
          <a:bodyPr vert="eaVert"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当地往往把</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读书日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庆祝活动提前到</a:t>
            </a:r>
            <a:r>
              <a:rPr lang="en-US" altLang="zh-CN" sz="1600" dirty="0">
                <a:latin typeface="华文楷体" panose="02010600040101010101" pitchFamily="2" charset="-122"/>
                <a:ea typeface="华文楷体" panose="02010600040101010101" pitchFamily="2" charset="-122"/>
              </a:rPr>
              <a:t>3</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6</a:t>
            </a:r>
            <a:r>
              <a:rPr lang="zh-CN" altLang="en-US" sz="1600" dirty="0">
                <a:latin typeface="华文楷体" panose="02010600040101010101" pitchFamily="2" charset="-122"/>
                <a:ea typeface="华文楷体" panose="02010600040101010101" pitchFamily="2" charset="-122"/>
              </a:rPr>
              <a:t>日举行，据统计，每年单是学校、图书馆、书店所举办的庆祝活动便已超过</a:t>
            </a:r>
            <a:r>
              <a:rPr lang="en-US" altLang="zh-CN" sz="1600" dirty="0">
                <a:latin typeface="华文楷体" panose="02010600040101010101" pitchFamily="2" charset="-122"/>
                <a:ea typeface="华文楷体" panose="02010600040101010101" pitchFamily="2" charset="-122"/>
              </a:rPr>
              <a:t>1000</a:t>
            </a:r>
            <a:r>
              <a:rPr lang="zh-CN" altLang="en-US" sz="1600" dirty="0">
                <a:latin typeface="华文楷体" panose="02010600040101010101" pitchFamily="2" charset="-122"/>
                <a:ea typeface="华文楷体" panose="02010600040101010101" pitchFamily="2" charset="-122"/>
              </a:rPr>
              <a:t>项，其中包括故事人物模仿大赛、午间故事时间、各类型的书展等。</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rcRect/>
          <a:stretch>
            <a:fillRect/>
          </a:stretch>
        </p:blipFill>
        <p:spPr>
          <a:xfrm>
            <a:off x="-1171575" y="-457200"/>
            <a:ext cx="5105400" cy="5105399"/>
          </a:xfrm>
          <a:custGeom>
            <a:avLst/>
            <a:gdLst>
              <a:gd name="connsiteX0" fmla="*/ 2357438 w 4714876"/>
              <a:gd name="connsiteY0" fmla="*/ 0 h 4714875"/>
              <a:gd name="connsiteX1" fmla="*/ 4714876 w 4714876"/>
              <a:gd name="connsiteY1" fmla="*/ 2357438 h 4714875"/>
              <a:gd name="connsiteX2" fmla="*/ 2598472 w 4714876"/>
              <a:gd name="connsiteY2" fmla="*/ 4702705 h 4714875"/>
              <a:gd name="connsiteX3" fmla="*/ 2357458 w 4714876"/>
              <a:gd name="connsiteY3" fmla="*/ 4714875 h 4714875"/>
              <a:gd name="connsiteX4" fmla="*/ 2357418 w 4714876"/>
              <a:gd name="connsiteY4" fmla="*/ 4714875 h 4714875"/>
              <a:gd name="connsiteX5" fmla="*/ 2116404 w 4714876"/>
              <a:gd name="connsiteY5" fmla="*/ 4702705 h 4714875"/>
              <a:gd name="connsiteX6" fmla="*/ 0 w 4714876"/>
              <a:gd name="connsiteY6" fmla="*/ 2357438 h 4714875"/>
              <a:gd name="connsiteX7" fmla="*/ 2357438 w 4714876"/>
              <a:gd name="connsiteY7"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6" h="4714875">
                <a:moveTo>
                  <a:pt x="2357438" y="0"/>
                </a:moveTo>
                <a:cubicBezTo>
                  <a:pt x="3659415" y="0"/>
                  <a:pt x="4714876" y="1055461"/>
                  <a:pt x="4714876" y="2357438"/>
                </a:cubicBezTo>
                <a:cubicBezTo>
                  <a:pt x="4714876" y="3578042"/>
                  <a:pt x="3787225" y="4581981"/>
                  <a:pt x="2598472" y="4702705"/>
                </a:cubicBezTo>
                <a:lnTo>
                  <a:pt x="2357458" y="4714875"/>
                </a:lnTo>
                <a:lnTo>
                  <a:pt x="2357418" y="4714875"/>
                </a:lnTo>
                <a:lnTo>
                  <a:pt x="2116404" y="4702705"/>
                </a:lnTo>
                <a:cubicBezTo>
                  <a:pt x="927651" y="4581981"/>
                  <a:pt x="0" y="3578042"/>
                  <a:pt x="0" y="2357438"/>
                </a:cubicBezTo>
                <a:cubicBezTo>
                  <a:pt x="0" y="1055461"/>
                  <a:pt x="1055461" y="0"/>
                  <a:pt x="2357438" y="0"/>
                </a:cubicBezTo>
                <a:close/>
              </a:path>
            </a:pathLst>
          </a:custGeom>
        </p:spPr>
      </p:pic>
      <p:sp>
        <p:nvSpPr>
          <p:cNvPr id="7" name="矩形 6"/>
          <p:cNvSpPr/>
          <p:nvPr/>
        </p:nvSpPr>
        <p:spPr>
          <a:xfrm>
            <a:off x="4076700" y="1164789"/>
            <a:ext cx="4572000" cy="3046988"/>
          </a:xfrm>
          <a:prstGeom prst="rect">
            <a:avLst/>
          </a:prstGeom>
        </p:spPr>
        <p:txBody>
          <a:bodyPr>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世界读书日这一天，各地的书店都悬挂出醒目的庆祝标志，一本打开的书，中间是一颗心。而在西班牙，</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日是塞万提斯的忌日，也是加泰罗尼亚地区大众节日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圣乔治节</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。传说中勇士乔治屠龙救公主，并获得了公主回赠的礼物，一本书，象征着知识与力量。每到这一天，加泰罗尼亚的妇女们就给丈夫或男朋友赠送一本书，男人们则会回赠一枝玫瑰花。</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5143500"/>
          </a:xfrm>
          <a:prstGeom prst="rect">
            <a:avLst/>
          </a:prstGeom>
        </p:spPr>
      </p:pic>
      <p:sp>
        <p:nvSpPr>
          <p:cNvPr id="4" name="文本框 3"/>
          <p:cNvSpPr txBox="1"/>
          <p:nvPr/>
        </p:nvSpPr>
        <p:spPr>
          <a:xfrm>
            <a:off x="285827" y="1752533"/>
            <a:ext cx="1439818" cy="2215991"/>
          </a:xfrm>
          <a:prstGeom prst="rect">
            <a:avLst/>
          </a:prstGeom>
          <a:noFill/>
        </p:spPr>
        <p:txBody>
          <a:bodyPr wrap="none" rtlCol="0">
            <a:spAutoFit/>
          </a:bodyPr>
          <a:lstStyle/>
          <a:p>
            <a:r>
              <a:rPr lang="en-US" altLang="zh-CN" sz="13800" dirty="0">
                <a:solidFill>
                  <a:schemeClr val="accent2"/>
                </a:solidFill>
                <a:latin typeface="华文行楷" panose="02010800040101010101" pitchFamily="2" charset="-122"/>
                <a:ea typeface="华文行楷" panose="02010800040101010101" pitchFamily="2" charset="-122"/>
              </a:rPr>
              <a:t>01</a:t>
            </a:r>
            <a:endParaRPr lang="zh-CN" altLang="en-US" sz="13800" dirty="0">
              <a:solidFill>
                <a:schemeClr val="accent2"/>
              </a:solidFill>
              <a:latin typeface="华文行楷" panose="02010800040101010101" pitchFamily="2" charset="-122"/>
              <a:ea typeface="华文行楷" panose="02010800040101010101" pitchFamily="2" charset="-122"/>
            </a:endParaRPr>
          </a:p>
        </p:txBody>
      </p:sp>
      <p:sp>
        <p:nvSpPr>
          <p:cNvPr id="5" name="文本框 4"/>
          <p:cNvSpPr txBox="1"/>
          <p:nvPr/>
        </p:nvSpPr>
        <p:spPr>
          <a:xfrm>
            <a:off x="1473100" y="2912280"/>
            <a:ext cx="2100680" cy="1107996"/>
          </a:xfrm>
          <a:prstGeom prst="rect">
            <a:avLst/>
          </a:prstGeom>
          <a:noFill/>
        </p:spPr>
        <p:txBody>
          <a:bodyPr vert="horz" wrap="square" rtlCol="0">
            <a:spAutoFit/>
          </a:bodyPr>
          <a:lstStyle/>
          <a:p>
            <a:pPr algn="dist"/>
            <a:r>
              <a:rPr lang="zh-CN" altLang="en-US" sz="6600" b="1" dirty="0">
                <a:latin typeface="汉仪小麦体简" panose="00020600040101010101" pitchFamily="18" charset="-122"/>
                <a:ea typeface="汉仪小麦体简" panose="00020600040101010101" pitchFamily="18" charset="-122"/>
              </a:rPr>
              <a:t>历史</a:t>
            </a:r>
          </a:p>
        </p:txBody>
      </p:sp>
      <p:sp>
        <p:nvSpPr>
          <p:cNvPr id="9" name="矩形 8"/>
          <p:cNvSpPr/>
          <p:nvPr/>
        </p:nvSpPr>
        <p:spPr>
          <a:xfrm>
            <a:off x="2523440" y="281285"/>
            <a:ext cx="4716780" cy="1338828"/>
          </a:xfrm>
          <a:prstGeom prst="rect">
            <a:avLst/>
          </a:prstGeom>
        </p:spPr>
        <p:txBody>
          <a:bodyPr wrap="square">
            <a:spAutoFit/>
          </a:bodyPr>
          <a:lstStyle/>
          <a:p>
            <a:pPr algn="ctr">
              <a:lnSpc>
                <a:spcPct val="150000"/>
              </a:lnSpc>
            </a:pPr>
            <a:r>
              <a:rPr lang="zh-CN" altLang="en-US" dirty="0">
                <a:latin typeface="华文行楷" panose="02010800040101010101" pitchFamily="2" charset="-122"/>
                <a:ea typeface="华文行楷" panose="02010800040101010101" pitchFamily="2" charset="-122"/>
              </a:rPr>
              <a:t>读书可以抚育青年，慰藉老年。读书可以增进幸福，消灾解愁。在家时，给你带来快乐；外出时，让你心旷神怡。</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0520" y="563880"/>
            <a:ext cx="8481060" cy="401574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1" name="图片 10"/>
          <p:cNvPicPr>
            <a:picLocks noChangeAspect="1"/>
          </p:cNvPicPr>
          <p:nvPr/>
        </p:nvPicPr>
        <p:blipFill>
          <a:blip r:embed="rId3" cstate="screen"/>
          <a:srcRect/>
          <a:stretch>
            <a:fillRect/>
          </a:stretch>
        </p:blipFill>
        <p:spPr>
          <a:xfrm>
            <a:off x="1013460" y="0"/>
            <a:ext cx="1531620" cy="2491740"/>
          </a:xfrm>
          <a:custGeom>
            <a:avLst/>
            <a:gdLst>
              <a:gd name="connsiteX0" fmla="*/ 0 w 1531620"/>
              <a:gd name="connsiteY0" fmla="*/ 0 h 2491740"/>
              <a:gd name="connsiteX1" fmla="*/ 1531620 w 1531620"/>
              <a:gd name="connsiteY1" fmla="*/ 0 h 2491740"/>
              <a:gd name="connsiteX2" fmla="*/ 1531620 w 1531620"/>
              <a:gd name="connsiteY2" fmla="*/ 2491740 h 2491740"/>
              <a:gd name="connsiteX3" fmla="*/ 0 w 1531620"/>
              <a:gd name="connsiteY3" fmla="*/ 2491740 h 2491740"/>
            </a:gdLst>
            <a:ahLst/>
            <a:cxnLst>
              <a:cxn ang="0">
                <a:pos x="connsiteX0" y="connsiteY0"/>
              </a:cxn>
              <a:cxn ang="0">
                <a:pos x="connsiteX1" y="connsiteY1"/>
              </a:cxn>
              <a:cxn ang="0">
                <a:pos x="connsiteX2" y="connsiteY2"/>
              </a:cxn>
              <a:cxn ang="0">
                <a:pos x="connsiteX3" y="connsiteY3"/>
              </a:cxn>
            </a:cxnLst>
            <a:rect l="l" t="t" r="r" b="b"/>
            <a:pathLst>
              <a:path w="1531620" h="2491740">
                <a:moveTo>
                  <a:pt x="0" y="0"/>
                </a:moveTo>
                <a:lnTo>
                  <a:pt x="1531620" y="0"/>
                </a:lnTo>
                <a:lnTo>
                  <a:pt x="1531620" y="2491740"/>
                </a:lnTo>
                <a:lnTo>
                  <a:pt x="0" y="2491740"/>
                </a:lnTo>
                <a:close/>
              </a:path>
            </a:pathLst>
          </a:custGeom>
        </p:spPr>
      </p:pic>
      <p:pic>
        <p:nvPicPr>
          <p:cNvPr id="14" name="图片 13"/>
          <p:cNvPicPr>
            <a:picLocks noChangeAspect="1"/>
          </p:cNvPicPr>
          <p:nvPr/>
        </p:nvPicPr>
        <p:blipFill>
          <a:blip r:embed="rId4" cstate="screen"/>
          <a:srcRect/>
          <a:stretch>
            <a:fillRect/>
          </a:stretch>
        </p:blipFill>
        <p:spPr>
          <a:xfrm>
            <a:off x="2887980" y="0"/>
            <a:ext cx="1531620" cy="2491740"/>
          </a:xfrm>
          <a:custGeom>
            <a:avLst/>
            <a:gdLst>
              <a:gd name="connsiteX0" fmla="*/ 0 w 1531620"/>
              <a:gd name="connsiteY0" fmla="*/ 0 h 2491740"/>
              <a:gd name="connsiteX1" fmla="*/ 1531620 w 1531620"/>
              <a:gd name="connsiteY1" fmla="*/ 0 h 2491740"/>
              <a:gd name="connsiteX2" fmla="*/ 1531620 w 1531620"/>
              <a:gd name="connsiteY2" fmla="*/ 2491740 h 2491740"/>
              <a:gd name="connsiteX3" fmla="*/ 0 w 1531620"/>
              <a:gd name="connsiteY3" fmla="*/ 2491740 h 2491740"/>
            </a:gdLst>
            <a:ahLst/>
            <a:cxnLst>
              <a:cxn ang="0">
                <a:pos x="connsiteX0" y="connsiteY0"/>
              </a:cxn>
              <a:cxn ang="0">
                <a:pos x="connsiteX1" y="connsiteY1"/>
              </a:cxn>
              <a:cxn ang="0">
                <a:pos x="connsiteX2" y="connsiteY2"/>
              </a:cxn>
              <a:cxn ang="0">
                <a:pos x="connsiteX3" y="connsiteY3"/>
              </a:cxn>
            </a:cxnLst>
            <a:rect l="l" t="t" r="r" b="b"/>
            <a:pathLst>
              <a:path w="1531620" h="2491740">
                <a:moveTo>
                  <a:pt x="0" y="0"/>
                </a:moveTo>
                <a:lnTo>
                  <a:pt x="1531620" y="0"/>
                </a:lnTo>
                <a:lnTo>
                  <a:pt x="1531620" y="2491740"/>
                </a:lnTo>
                <a:lnTo>
                  <a:pt x="0" y="2491740"/>
                </a:lnTo>
                <a:close/>
              </a:path>
            </a:pathLst>
          </a:custGeom>
        </p:spPr>
      </p:pic>
      <p:pic>
        <p:nvPicPr>
          <p:cNvPr id="17" name="图片 16"/>
          <p:cNvPicPr>
            <a:picLocks noChangeAspect="1"/>
          </p:cNvPicPr>
          <p:nvPr/>
        </p:nvPicPr>
        <p:blipFill>
          <a:blip r:embed="rId5" cstate="screen"/>
          <a:srcRect/>
          <a:stretch>
            <a:fillRect/>
          </a:stretch>
        </p:blipFill>
        <p:spPr>
          <a:xfrm>
            <a:off x="1013460" y="2651760"/>
            <a:ext cx="1531620" cy="2491740"/>
          </a:xfrm>
          <a:custGeom>
            <a:avLst/>
            <a:gdLst>
              <a:gd name="connsiteX0" fmla="*/ 0 w 1531620"/>
              <a:gd name="connsiteY0" fmla="*/ 0 h 2491740"/>
              <a:gd name="connsiteX1" fmla="*/ 1531620 w 1531620"/>
              <a:gd name="connsiteY1" fmla="*/ 0 h 2491740"/>
              <a:gd name="connsiteX2" fmla="*/ 1531620 w 1531620"/>
              <a:gd name="connsiteY2" fmla="*/ 2491740 h 2491740"/>
              <a:gd name="connsiteX3" fmla="*/ 0 w 1531620"/>
              <a:gd name="connsiteY3" fmla="*/ 2491740 h 2491740"/>
            </a:gdLst>
            <a:ahLst/>
            <a:cxnLst>
              <a:cxn ang="0">
                <a:pos x="connsiteX0" y="connsiteY0"/>
              </a:cxn>
              <a:cxn ang="0">
                <a:pos x="connsiteX1" y="connsiteY1"/>
              </a:cxn>
              <a:cxn ang="0">
                <a:pos x="connsiteX2" y="connsiteY2"/>
              </a:cxn>
              <a:cxn ang="0">
                <a:pos x="connsiteX3" y="connsiteY3"/>
              </a:cxn>
            </a:cxnLst>
            <a:rect l="l" t="t" r="r" b="b"/>
            <a:pathLst>
              <a:path w="1531620" h="2491740">
                <a:moveTo>
                  <a:pt x="0" y="0"/>
                </a:moveTo>
                <a:lnTo>
                  <a:pt x="1531620" y="0"/>
                </a:lnTo>
                <a:lnTo>
                  <a:pt x="1531620" y="2491740"/>
                </a:lnTo>
                <a:lnTo>
                  <a:pt x="0" y="2491740"/>
                </a:lnTo>
                <a:close/>
              </a:path>
            </a:pathLst>
          </a:custGeom>
        </p:spPr>
      </p:pic>
      <p:pic>
        <p:nvPicPr>
          <p:cNvPr id="20" name="图片 19"/>
          <p:cNvPicPr>
            <a:picLocks noChangeAspect="1"/>
          </p:cNvPicPr>
          <p:nvPr/>
        </p:nvPicPr>
        <p:blipFill>
          <a:blip r:embed="rId6" cstate="screen"/>
          <a:srcRect/>
          <a:stretch>
            <a:fillRect/>
          </a:stretch>
        </p:blipFill>
        <p:spPr>
          <a:xfrm>
            <a:off x="2887980" y="2651760"/>
            <a:ext cx="1531620" cy="2491740"/>
          </a:xfrm>
          <a:custGeom>
            <a:avLst/>
            <a:gdLst>
              <a:gd name="connsiteX0" fmla="*/ 0 w 1531620"/>
              <a:gd name="connsiteY0" fmla="*/ 0 h 2491740"/>
              <a:gd name="connsiteX1" fmla="*/ 1531620 w 1531620"/>
              <a:gd name="connsiteY1" fmla="*/ 0 h 2491740"/>
              <a:gd name="connsiteX2" fmla="*/ 1531620 w 1531620"/>
              <a:gd name="connsiteY2" fmla="*/ 2491740 h 2491740"/>
              <a:gd name="connsiteX3" fmla="*/ 0 w 1531620"/>
              <a:gd name="connsiteY3" fmla="*/ 2491740 h 2491740"/>
            </a:gdLst>
            <a:ahLst/>
            <a:cxnLst>
              <a:cxn ang="0">
                <a:pos x="connsiteX0" y="connsiteY0"/>
              </a:cxn>
              <a:cxn ang="0">
                <a:pos x="connsiteX1" y="connsiteY1"/>
              </a:cxn>
              <a:cxn ang="0">
                <a:pos x="connsiteX2" y="connsiteY2"/>
              </a:cxn>
              <a:cxn ang="0">
                <a:pos x="connsiteX3" y="connsiteY3"/>
              </a:cxn>
            </a:cxnLst>
            <a:rect l="l" t="t" r="r" b="b"/>
            <a:pathLst>
              <a:path w="1531620" h="2491740">
                <a:moveTo>
                  <a:pt x="0" y="0"/>
                </a:moveTo>
                <a:lnTo>
                  <a:pt x="1531620" y="0"/>
                </a:lnTo>
                <a:lnTo>
                  <a:pt x="1531620" y="2491740"/>
                </a:lnTo>
                <a:lnTo>
                  <a:pt x="0" y="2491740"/>
                </a:lnTo>
                <a:close/>
              </a:path>
            </a:pathLst>
          </a:custGeom>
        </p:spPr>
      </p:pic>
      <p:sp>
        <p:nvSpPr>
          <p:cNvPr id="22" name="矩形 21"/>
          <p:cNvSpPr/>
          <p:nvPr/>
        </p:nvSpPr>
        <p:spPr>
          <a:xfrm>
            <a:off x="6137261" y="1066800"/>
            <a:ext cx="1661993" cy="3169920"/>
          </a:xfrm>
          <a:prstGeom prst="rect">
            <a:avLst/>
          </a:prstGeom>
        </p:spPr>
        <p:txBody>
          <a:bodyPr vert="eaVert" wrap="square">
            <a:spAutoFit/>
          </a:bodyPr>
          <a:lstStyle/>
          <a:p>
            <a:pPr>
              <a:lnSpc>
                <a:spcPct val="150000"/>
              </a:lnSpc>
            </a:pPr>
            <a:r>
              <a:rPr lang="en-US" altLang="zh-CN" sz="1600" dirty="0">
                <a:latin typeface="华文楷体" panose="02010600040101010101" pitchFamily="2" charset="-122"/>
                <a:ea typeface="华文楷体" panose="02010600040101010101" pitchFamily="2" charset="-122"/>
              </a:rPr>
              <a:t>1972</a:t>
            </a:r>
            <a:r>
              <a:rPr lang="zh-CN" altLang="en-US" sz="1600" dirty="0">
                <a:latin typeface="华文楷体" panose="02010600040101010101" pitchFamily="2" charset="-122"/>
                <a:ea typeface="华文楷体" panose="02010600040101010101" pitchFamily="2" charset="-122"/>
              </a:rPr>
              <a:t>年，联合国教科文组织向全世界发出了</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走向阅读社会</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的号召，要求社会成员人人读书，让读书成为人民日常生活中不可或缺的部分。</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2827020" y="413885"/>
            <a:ext cx="6031322" cy="4315737"/>
          </a:xfrm>
          <a:prstGeom prst="rect">
            <a:avLst/>
          </a:prstGeom>
        </p:spPr>
      </p:pic>
      <p:sp>
        <p:nvSpPr>
          <p:cNvPr id="6" name="矩形 5"/>
          <p:cNvSpPr/>
          <p:nvPr/>
        </p:nvSpPr>
        <p:spPr>
          <a:xfrm>
            <a:off x="358140" y="1638300"/>
            <a:ext cx="2293620" cy="3091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502920" y="1845131"/>
            <a:ext cx="1988820" cy="2677656"/>
          </a:xfrm>
          <a:prstGeom prst="rect">
            <a:avLst/>
          </a:prstGeom>
        </p:spPr>
        <p:txBody>
          <a:bodyPr wrap="square">
            <a:spAutoFit/>
          </a:bodyPr>
          <a:lstStyle/>
          <a:p>
            <a:pPr>
              <a:lnSpc>
                <a:spcPct val="150000"/>
              </a:lnSpc>
            </a:pPr>
            <a:r>
              <a:rPr lang="en-US" altLang="zh-CN" sz="1600" dirty="0">
                <a:latin typeface="华文楷体" panose="02010600040101010101" pitchFamily="2" charset="-122"/>
                <a:ea typeface="华文楷体" panose="02010600040101010101" pitchFamily="2" charset="-122"/>
              </a:rPr>
              <a:t>1995</a:t>
            </a:r>
            <a:r>
              <a:rPr lang="zh-CN" altLang="en-US" sz="1600" dirty="0">
                <a:latin typeface="华文楷体" panose="02010600040101010101" pitchFamily="2" charset="-122"/>
                <a:ea typeface="华文楷体" panose="02010600040101010101" pitchFamily="2" charset="-122"/>
              </a:rPr>
              <a:t>年，国际出版商协会在第二十五届全球大会上提出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世界图书日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的设想，并由西班牙政府将方案提交联合国教科文组织。</a:t>
            </a:r>
          </a:p>
        </p:txBody>
      </p:sp>
      <p:sp>
        <p:nvSpPr>
          <p:cNvPr id="9" name="文本框 8"/>
          <p:cNvSpPr txBox="1"/>
          <p:nvPr/>
        </p:nvSpPr>
        <p:spPr>
          <a:xfrm>
            <a:off x="387646" y="512941"/>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D</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643000" y="656660"/>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U</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1" name="文本框 10"/>
          <p:cNvSpPr txBox="1"/>
          <p:nvPr/>
        </p:nvSpPr>
        <p:spPr>
          <a:xfrm>
            <a:off x="901931" y="810846"/>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S</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2" name="文本框 11"/>
          <p:cNvSpPr txBox="1"/>
          <p:nvPr/>
        </p:nvSpPr>
        <p:spPr>
          <a:xfrm>
            <a:off x="1178560" y="826086"/>
            <a:ext cx="1415772"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HURI</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720" y="1345264"/>
            <a:ext cx="1793058" cy="26780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2467508" y="1345264"/>
            <a:ext cx="1793058" cy="26780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354110" y="883913"/>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D</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8" name="文本框 17"/>
          <p:cNvSpPr txBox="1"/>
          <p:nvPr/>
        </p:nvSpPr>
        <p:spPr>
          <a:xfrm>
            <a:off x="6609460" y="1027632"/>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U</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19" name="文本框 18"/>
          <p:cNvSpPr txBox="1"/>
          <p:nvPr/>
        </p:nvSpPr>
        <p:spPr>
          <a:xfrm>
            <a:off x="6868391" y="1181818"/>
            <a:ext cx="492443"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S</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20" name="文本框 19"/>
          <p:cNvSpPr txBox="1"/>
          <p:nvPr/>
        </p:nvSpPr>
        <p:spPr>
          <a:xfrm>
            <a:off x="7145020" y="1197058"/>
            <a:ext cx="1415772" cy="707886"/>
          </a:xfrm>
          <a:prstGeom prst="rect">
            <a:avLst/>
          </a:prstGeom>
          <a:noFill/>
        </p:spPr>
        <p:txBody>
          <a:bodyPr wrap="none" rtlCol="0">
            <a:spAutoFit/>
          </a:bodyPr>
          <a:lstStyle/>
          <a:p>
            <a:r>
              <a:rPr lang="en-US" altLang="zh-CN" sz="4000" dirty="0">
                <a:solidFill>
                  <a:schemeClr val="bg1">
                    <a:lumMod val="65000"/>
                  </a:schemeClr>
                </a:solidFill>
                <a:latin typeface="汉仪小麦体简" panose="00020600040101010101" pitchFamily="18" charset="-122"/>
                <a:ea typeface="汉仪小麦体简" panose="00020600040101010101" pitchFamily="18" charset="-122"/>
              </a:rPr>
              <a:t>HURI</a:t>
            </a:r>
            <a:endParaRPr lang="zh-CN" altLang="en-US" sz="4000" dirty="0">
              <a:solidFill>
                <a:schemeClr val="bg1">
                  <a:lumMod val="65000"/>
                </a:schemeClr>
              </a:solidFill>
              <a:latin typeface="汉仪小麦体简" panose="00020600040101010101" pitchFamily="18" charset="-122"/>
              <a:ea typeface="汉仪小麦体简" panose="00020600040101010101" pitchFamily="18" charset="-122"/>
            </a:endParaRPr>
          </a:p>
        </p:txBody>
      </p:sp>
      <p:sp>
        <p:nvSpPr>
          <p:cNvPr id="22" name="矩形 21"/>
          <p:cNvSpPr/>
          <p:nvPr/>
        </p:nvSpPr>
        <p:spPr>
          <a:xfrm>
            <a:off x="4508296" y="1920184"/>
            <a:ext cx="4044166" cy="1569660"/>
          </a:xfrm>
          <a:prstGeom prst="rect">
            <a:avLst/>
          </a:prstGeom>
        </p:spPr>
        <p:txBody>
          <a:bodyPr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后来，俄罗斯认为，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世界图书日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还应当增加版权的概念。设立世界读书日的建议是由西班牙提出的，其灵感源自西班牙加泰罗尼亚地区的</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圣乔治节</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p>
        </p:txBody>
      </p:sp>
      <p:pic>
        <p:nvPicPr>
          <p:cNvPr id="24" name="图片 23"/>
          <p:cNvPicPr>
            <a:picLocks noChangeAspect="1"/>
          </p:cNvPicPr>
          <p:nvPr/>
        </p:nvPicPr>
        <p:blipFill rotWithShape="1">
          <a:blip r:embed="rId3" cstate="screen"/>
          <a:srcRect/>
          <a:stretch>
            <a:fillRect/>
          </a:stretch>
        </p:blipFill>
        <p:spPr>
          <a:xfrm>
            <a:off x="583321" y="1345260"/>
            <a:ext cx="1456762" cy="2623122"/>
          </a:xfrm>
          <a:prstGeom prst="rect">
            <a:avLst/>
          </a:prstGeom>
        </p:spPr>
      </p:pic>
      <p:pic>
        <p:nvPicPr>
          <p:cNvPr id="25" name="图片 24"/>
          <p:cNvPicPr>
            <a:picLocks noChangeAspect="1"/>
          </p:cNvPicPr>
          <p:nvPr/>
        </p:nvPicPr>
        <p:blipFill rotWithShape="1">
          <a:blip r:embed="rId4" cstate="screen"/>
          <a:srcRect/>
          <a:stretch>
            <a:fillRect/>
          </a:stretch>
        </p:blipFill>
        <p:spPr>
          <a:xfrm>
            <a:off x="2633149" y="1381577"/>
            <a:ext cx="1555561" cy="2586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p:bldP spid="18" grpId="0"/>
      <p:bldP spid="19"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rcRect/>
          <a:stretch>
            <a:fillRect/>
          </a:stretch>
        </p:blipFill>
        <p:spPr>
          <a:xfrm>
            <a:off x="845820" y="845820"/>
            <a:ext cx="4130040" cy="3451860"/>
          </a:xfrm>
          <a:custGeom>
            <a:avLst/>
            <a:gdLst>
              <a:gd name="connsiteX0" fmla="*/ 2065020 w 4130040"/>
              <a:gd name="connsiteY0" fmla="*/ 0 h 3451860"/>
              <a:gd name="connsiteX1" fmla="*/ 4130040 w 4130040"/>
              <a:gd name="connsiteY1" fmla="*/ 1725930 h 3451860"/>
              <a:gd name="connsiteX2" fmla="*/ 2065020 w 4130040"/>
              <a:gd name="connsiteY2" fmla="*/ 3451860 h 3451860"/>
              <a:gd name="connsiteX3" fmla="*/ 0 w 4130040"/>
              <a:gd name="connsiteY3" fmla="*/ 1725930 h 3451860"/>
              <a:gd name="connsiteX4" fmla="*/ 2065020 w 4130040"/>
              <a:gd name="connsiteY4" fmla="*/ 0 h 345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040" h="3451860">
                <a:moveTo>
                  <a:pt x="2065020" y="0"/>
                </a:moveTo>
                <a:cubicBezTo>
                  <a:pt x="3205499" y="0"/>
                  <a:pt x="4130040" y="772725"/>
                  <a:pt x="4130040" y="1725930"/>
                </a:cubicBezTo>
                <a:cubicBezTo>
                  <a:pt x="4130040" y="2679135"/>
                  <a:pt x="3205499" y="3451860"/>
                  <a:pt x="2065020" y="3451860"/>
                </a:cubicBezTo>
                <a:cubicBezTo>
                  <a:pt x="924541" y="3451860"/>
                  <a:pt x="0" y="2679135"/>
                  <a:pt x="0" y="1725930"/>
                </a:cubicBezTo>
                <a:cubicBezTo>
                  <a:pt x="0" y="772725"/>
                  <a:pt x="924541" y="0"/>
                  <a:pt x="2065020" y="0"/>
                </a:cubicBezTo>
                <a:close/>
              </a:path>
            </a:pathLst>
          </a:custGeom>
        </p:spPr>
      </p:pic>
      <p:sp>
        <p:nvSpPr>
          <p:cNvPr id="7" name="矩形 6"/>
          <p:cNvSpPr/>
          <p:nvPr/>
        </p:nvSpPr>
        <p:spPr>
          <a:xfrm>
            <a:off x="6137321" y="780804"/>
            <a:ext cx="2031325" cy="3581899"/>
          </a:xfrm>
          <a:prstGeom prst="rect">
            <a:avLst/>
          </a:prstGeom>
        </p:spPr>
        <p:txBody>
          <a:bodyPr vert="eaVert" wrap="square">
            <a:spAutoFit/>
          </a:bodyPr>
          <a:lstStyle/>
          <a:p>
            <a:pPr>
              <a:lnSpc>
                <a:spcPct val="150000"/>
              </a:lnSpc>
            </a:pPr>
            <a:r>
              <a:rPr lang="zh-CN" altLang="en-US" sz="1600" dirty="0">
                <a:latin typeface="华文楷体" panose="02010600040101010101" pitchFamily="2" charset="-122"/>
                <a:ea typeface="华文楷体" panose="02010600040101010101" pitchFamily="2" charset="-122"/>
              </a:rPr>
              <a:t>另据图书馆杂志，世界读书日来源于西班牙加泰罗尼亚地区的一个传说：美丽的公主被恶龙困于深山，勇士乔治只身战胜恶龙，解救了公主；公主回赠给乔治的礼物是一本书。</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rcRect/>
          <a:stretch>
            <a:fillRect/>
          </a:stretch>
        </p:blipFill>
        <p:spPr>
          <a:xfrm>
            <a:off x="0" y="0"/>
            <a:ext cx="9144000" cy="2217420"/>
          </a:xfrm>
          <a:custGeom>
            <a:avLst/>
            <a:gdLst>
              <a:gd name="connsiteX0" fmla="*/ 9144000 w 9144000"/>
              <a:gd name="connsiteY0" fmla="*/ 2188813 h 2571750"/>
              <a:gd name="connsiteX1" fmla="*/ 9144000 w 9144000"/>
              <a:gd name="connsiteY1" fmla="*/ 2571750 h 2571750"/>
              <a:gd name="connsiteX2" fmla="*/ 8850067 w 9144000"/>
              <a:gd name="connsiteY2" fmla="*/ 2571750 h 2571750"/>
              <a:gd name="connsiteX3" fmla="*/ 0 w 9144000"/>
              <a:gd name="connsiteY3" fmla="*/ 0 h 2571750"/>
              <a:gd name="connsiteX4" fmla="*/ 9144000 w 9144000"/>
              <a:gd name="connsiteY4" fmla="*/ 0 h 2571750"/>
              <a:gd name="connsiteX5" fmla="*/ 9144000 w 9144000"/>
              <a:gd name="connsiteY5" fmla="*/ 2185481 h 2571750"/>
              <a:gd name="connsiteX6" fmla="*/ 6679401 w 9144000"/>
              <a:gd name="connsiteY6" fmla="*/ 293716 h 2571750"/>
              <a:gd name="connsiteX7" fmla="*/ 6830192 w 9144000"/>
              <a:gd name="connsiteY7" fmla="*/ 97266 h 2571750"/>
              <a:gd name="connsiteX8" fmla="*/ 6135710 w 9144000"/>
              <a:gd name="connsiteY8" fmla="*/ 188586 h 2571750"/>
              <a:gd name="connsiteX9" fmla="*/ 6227030 w 9144000"/>
              <a:gd name="connsiteY9" fmla="*/ 883067 h 2571750"/>
              <a:gd name="connsiteX10" fmla="*/ 6377820 w 9144000"/>
              <a:gd name="connsiteY10" fmla="*/ 686617 h 2571750"/>
              <a:gd name="connsiteX11" fmla="*/ 8833779 w 9144000"/>
              <a:gd name="connsiteY11" fmla="*/ 2571750 h 2571750"/>
              <a:gd name="connsiteX12" fmla="*/ 5933002 w 9144000"/>
              <a:gd name="connsiteY12" fmla="*/ 2571750 h 2571750"/>
              <a:gd name="connsiteX13" fmla="*/ 6228544 w 9144000"/>
              <a:gd name="connsiteY13" fmla="*/ 2186717 h 2571750"/>
              <a:gd name="connsiteX14" fmla="*/ 3762336 w 9144000"/>
              <a:gd name="connsiteY14" fmla="*/ 293717 h 2571750"/>
              <a:gd name="connsiteX15" fmla="*/ 3913127 w 9144000"/>
              <a:gd name="connsiteY15" fmla="*/ 97267 h 2571750"/>
              <a:gd name="connsiteX16" fmla="*/ 3218645 w 9144000"/>
              <a:gd name="connsiteY16" fmla="*/ 188587 h 2571750"/>
              <a:gd name="connsiteX17" fmla="*/ 3309965 w 9144000"/>
              <a:gd name="connsiteY17" fmla="*/ 883068 h 2571750"/>
              <a:gd name="connsiteX18" fmla="*/ 3460755 w 9144000"/>
              <a:gd name="connsiteY18" fmla="*/ 686618 h 2571750"/>
              <a:gd name="connsiteX19" fmla="*/ 5916713 w 9144000"/>
              <a:gd name="connsiteY19" fmla="*/ 2571750 h 2571750"/>
              <a:gd name="connsiteX20" fmla="*/ 2885002 w 9144000"/>
              <a:gd name="connsiteY20" fmla="*/ 2571750 h 2571750"/>
              <a:gd name="connsiteX21" fmla="*/ 3180544 w 9144000"/>
              <a:gd name="connsiteY21" fmla="*/ 2186716 h 2571750"/>
              <a:gd name="connsiteX22" fmla="*/ 714336 w 9144000"/>
              <a:gd name="connsiteY22" fmla="*/ 293716 h 2571750"/>
              <a:gd name="connsiteX23" fmla="*/ 865126 w 9144000"/>
              <a:gd name="connsiteY23" fmla="*/ 97266 h 2571750"/>
              <a:gd name="connsiteX24" fmla="*/ 170645 w 9144000"/>
              <a:gd name="connsiteY24" fmla="*/ 188585 h 2571750"/>
              <a:gd name="connsiteX25" fmla="*/ 261965 w 9144000"/>
              <a:gd name="connsiteY25" fmla="*/ 883067 h 2571750"/>
              <a:gd name="connsiteX26" fmla="*/ 412755 w 9144000"/>
              <a:gd name="connsiteY26" fmla="*/ 686617 h 2571750"/>
              <a:gd name="connsiteX27" fmla="*/ 2868714 w 9144000"/>
              <a:gd name="connsiteY27" fmla="*/ 2571750 h 2571750"/>
              <a:gd name="connsiteX28" fmla="*/ 0 w 9144000"/>
              <a:gd name="connsiteY28"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0" h="2571750">
                <a:moveTo>
                  <a:pt x="9144000" y="2188813"/>
                </a:moveTo>
                <a:lnTo>
                  <a:pt x="9144000" y="2571750"/>
                </a:lnTo>
                <a:lnTo>
                  <a:pt x="8850067" y="2571750"/>
                </a:lnTo>
                <a:close/>
                <a:moveTo>
                  <a:pt x="0" y="0"/>
                </a:moveTo>
                <a:lnTo>
                  <a:pt x="9144000" y="0"/>
                </a:lnTo>
                <a:lnTo>
                  <a:pt x="9144000" y="2185481"/>
                </a:lnTo>
                <a:lnTo>
                  <a:pt x="6679401" y="293716"/>
                </a:lnTo>
                <a:lnTo>
                  <a:pt x="6830192" y="97266"/>
                </a:lnTo>
                <a:lnTo>
                  <a:pt x="6135710" y="188586"/>
                </a:lnTo>
                <a:lnTo>
                  <a:pt x="6227030" y="883067"/>
                </a:lnTo>
                <a:lnTo>
                  <a:pt x="6377820" y="686617"/>
                </a:lnTo>
                <a:lnTo>
                  <a:pt x="8833779" y="2571750"/>
                </a:lnTo>
                <a:lnTo>
                  <a:pt x="5933002" y="2571750"/>
                </a:lnTo>
                <a:lnTo>
                  <a:pt x="6228544" y="2186717"/>
                </a:lnTo>
                <a:lnTo>
                  <a:pt x="3762336" y="293717"/>
                </a:lnTo>
                <a:lnTo>
                  <a:pt x="3913127" y="97267"/>
                </a:lnTo>
                <a:lnTo>
                  <a:pt x="3218645" y="188587"/>
                </a:lnTo>
                <a:lnTo>
                  <a:pt x="3309965" y="883068"/>
                </a:lnTo>
                <a:lnTo>
                  <a:pt x="3460755" y="686618"/>
                </a:lnTo>
                <a:lnTo>
                  <a:pt x="5916713" y="2571750"/>
                </a:lnTo>
                <a:lnTo>
                  <a:pt x="2885002" y="2571750"/>
                </a:lnTo>
                <a:lnTo>
                  <a:pt x="3180544" y="2186716"/>
                </a:lnTo>
                <a:lnTo>
                  <a:pt x="714336" y="293716"/>
                </a:lnTo>
                <a:lnTo>
                  <a:pt x="865126" y="97266"/>
                </a:lnTo>
                <a:lnTo>
                  <a:pt x="170645" y="188585"/>
                </a:lnTo>
                <a:lnTo>
                  <a:pt x="261965" y="883067"/>
                </a:lnTo>
                <a:lnTo>
                  <a:pt x="412755" y="686617"/>
                </a:lnTo>
                <a:lnTo>
                  <a:pt x="2868714" y="2571750"/>
                </a:lnTo>
                <a:lnTo>
                  <a:pt x="0" y="2571750"/>
                </a:lnTo>
                <a:close/>
              </a:path>
            </a:pathLst>
          </a:custGeom>
        </p:spPr>
      </p:pic>
      <p:sp>
        <p:nvSpPr>
          <p:cNvPr id="12" name="矩形 11"/>
          <p:cNvSpPr/>
          <p:nvPr/>
        </p:nvSpPr>
        <p:spPr>
          <a:xfrm>
            <a:off x="407670" y="2571750"/>
            <a:ext cx="8450580" cy="1938992"/>
          </a:xfrm>
          <a:prstGeom prst="rect">
            <a:avLst/>
          </a:prstGeom>
        </p:spPr>
        <p:txBody>
          <a:bodyPr wrap="square">
            <a:spAutoFit/>
          </a:bodyPr>
          <a:lstStyle/>
          <a:p>
            <a:pPr algn="ctr">
              <a:lnSpc>
                <a:spcPct val="150000"/>
              </a:lnSpc>
            </a:pPr>
            <a:r>
              <a:rPr lang="zh-CN" altLang="en-US" sz="1600" dirty="0">
                <a:latin typeface="华文楷体" panose="02010600040101010101" pitchFamily="2" charset="-122"/>
                <a:ea typeface="华文楷体" panose="02010600040101010101" pitchFamily="2" charset="-122"/>
              </a:rPr>
              <a:t>从此书成为胆识和力量的象征。</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日成为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圣乔治节</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。节日期间，加泰罗尼亚地区的居民有赠送玫瑰和图书给亲友的习俗。</a:t>
            </a:r>
            <a:endParaRPr lang="en-US" altLang="zh-CN" sz="1600" dirty="0">
              <a:latin typeface="华文楷体" panose="02010600040101010101" pitchFamily="2" charset="-122"/>
              <a:ea typeface="华文楷体" panose="02010600040101010101" pitchFamily="2" charset="-122"/>
            </a:endParaRPr>
          </a:p>
          <a:p>
            <a:pPr algn="ctr">
              <a:lnSpc>
                <a:spcPct val="150000"/>
              </a:lnSpc>
            </a:pPr>
            <a:endParaRPr lang="zh-CN" altLang="en-US" sz="1600" dirty="0">
              <a:latin typeface="华文楷体" panose="02010600040101010101" pitchFamily="2" charset="-122"/>
              <a:ea typeface="华文楷体" panose="02010600040101010101" pitchFamily="2" charset="-122"/>
            </a:endParaRPr>
          </a:p>
          <a:p>
            <a:pPr algn="ctr">
              <a:lnSpc>
                <a:spcPct val="150000"/>
              </a:lnSpc>
            </a:pPr>
            <a:r>
              <a:rPr lang="en-US" altLang="zh-CN" sz="1600" dirty="0">
                <a:latin typeface="华文楷体" panose="02010600040101010101" pitchFamily="2" charset="-122"/>
                <a:ea typeface="华文楷体" panose="02010600040101010101" pitchFamily="2" charset="-122"/>
              </a:rPr>
              <a:t>1995</a:t>
            </a:r>
            <a:r>
              <a:rPr lang="zh-CN" altLang="en-US" sz="1600" dirty="0">
                <a:latin typeface="华文楷体" panose="02010600040101010101" pitchFamily="2" charset="-122"/>
                <a:ea typeface="华文楷体" panose="02010600040101010101" pitchFamily="2" charset="-122"/>
              </a:rPr>
              <a:t>年，联合国教科文组织宣布</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日为</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世界读书日</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1616</a:t>
            </a:r>
            <a:r>
              <a:rPr lang="zh-CN" altLang="en-US" sz="1600" dirty="0">
                <a:latin typeface="华文楷体" panose="02010600040101010101" pitchFamily="2" charset="-122"/>
                <a:ea typeface="华文楷体" panose="02010600040101010101" pitchFamily="2" charset="-122"/>
              </a:rPr>
              <a:t>年</a:t>
            </a:r>
            <a:r>
              <a:rPr lang="en-US" altLang="zh-CN" sz="1600" dirty="0">
                <a:latin typeface="华文楷体" panose="02010600040101010101" pitchFamily="2" charset="-122"/>
                <a:ea typeface="华文楷体" panose="02010600040101010101" pitchFamily="2" charset="-122"/>
              </a:rPr>
              <a:t>4</a:t>
            </a:r>
            <a:r>
              <a:rPr lang="zh-CN" altLang="en-US" sz="1600" dirty="0">
                <a:latin typeface="华文楷体" panose="02010600040101010101" pitchFamily="2" charset="-122"/>
                <a:ea typeface="华文楷体" panose="02010600040101010101" pitchFamily="2" charset="-122"/>
              </a:rPr>
              <a:t>月</a:t>
            </a:r>
            <a:r>
              <a:rPr lang="en-US" altLang="zh-CN" sz="1600" dirty="0">
                <a:latin typeface="华文楷体" panose="02010600040101010101" pitchFamily="2" charset="-122"/>
                <a:ea typeface="华文楷体" panose="02010600040101010101" pitchFamily="2" charset="-122"/>
              </a:rPr>
              <a:t>23</a:t>
            </a:r>
            <a:r>
              <a:rPr lang="zh-CN" altLang="en-US" sz="1600" dirty="0">
                <a:latin typeface="华文楷体" panose="02010600040101010101" pitchFamily="2" charset="-122"/>
                <a:ea typeface="华文楷体" panose="02010600040101010101" pitchFamily="2" charset="-122"/>
              </a:rPr>
              <a:t>日是西班牙著名作家塞万提斯和英国著名作家莎士比亚的辞世纪念日。</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5143500"/>
          </a:xfrm>
          <a:prstGeom prst="rect">
            <a:avLst/>
          </a:prstGeom>
        </p:spPr>
      </p:pic>
      <p:sp>
        <p:nvSpPr>
          <p:cNvPr id="4" name="文本框 3"/>
          <p:cNvSpPr txBox="1"/>
          <p:nvPr/>
        </p:nvSpPr>
        <p:spPr>
          <a:xfrm>
            <a:off x="285833" y="1752533"/>
            <a:ext cx="1736373" cy="2215991"/>
          </a:xfrm>
          <a:prstGeom prst="rect">
            <a:avLst/>
          </a:prstGeom>
          <a:noFill/>
        </p:spPr>
        <p:txBody>
          <a:bodyPr wrap="none" rtlCol="0">
            <a:spAutoFit/>
          </a:bodyPr>
          <a:lstStyle/>
          <a:p>
            <a:r>
              <a:rPr lang="en-US" altLang="zh-CN" sz="13800" dirty="0">
                <a:solidFill>
                  <a:schemeClr val="accent2"/>
                </a:solidFill>
                <a:latin typeface="华文行楷" panose="02010800040101010101" pitchFamily="2" charset="-122"/>
                <a:ea typeface="华文行楷" panose="02010800040101010101" pitchFamily="2" charset="-122"/>
              </a:rPr>
              <a:t>02</a:t>
            </a:r>
            <a:endParaRPr lang="zh-CN" altLang="en-US" sz="13800" dirty="0">
              <a:solidFill>
                <a:schemeClr val="accent2"/>
              </a:solidFill>
              <a:latin typeface="华文行楷" panose="02010800040101010101" pitchFamily="2" charset="-122"/>
              <a:ea typeface="华文行楷" panose="02010800040101010101" pitchFamily="2" charset="-122"/>
            </a:endParaRPr>
          </a:p>
        </p:txBody>
      </p:sp>
      <p:sp>
        <p:nvSpPr>
          <p:cNvPr id="5" name="文本框 4"/>
          <p:cNvSpPr txBox="1"/>
          <p:nvPr/>
        </p:nvSpPr>
        <p:spPr>
          <a:xfrm>
            <a:off x="1739800" y="2912280"/>
            <a:ext cx="2100680" cy="1107996"/>
          </a:xfrm>
          <a:prstGeom prst="rect">
            <a:avLst/>
          </a:prstGeom>
          <a:noFill/>
        </p:spPr>
        <p:txBody>
          <a:bodyPr vert="horz" wrap="square" rtlCol="0">
            <a:spAutoFit/>
          </a:bodyPr>
          <a:lstStyle/>
          <a:p>
            <a:pPr algn="dist"/>
            <a:r>
              <a:rPr lang="zh-CN" altLang="en-US" sz="6600" b="1" dirty="0">
                <a:latin typeface="汉仪小麦体简" panose="00020600040101010101" pitchFamily="18" charset="-122"/>
                <a:ea typeface="汉仪小麦体简" panose="00020600040101010101" pitchFamily="18" charset="-122"/>
              </a:rPr>
              <a:t>宗旨</a:t>
            </a:r>
          </a:p>
        </p:txBody>
      </p:sp>
      <p:sp>
        <p:nvSpPr>
          <p:cNvPr id="9" name="矩形 8"/>
          <p:cNvSpPr/>
          <p:nvPr/>
        </p:nvSpPr>
        <p:spPr>
          <a:xfrm>
            <a:off x="2523440" y="281285"/>
            <a:ext cx="4716780" cy="1338828"/>
          </a:xfrm>
          <a:prstGeom prst="rect">
            <a:avLst/>
          </a:prstGeom>
        </p:spPr>
        <p:txBody>
          <a:bodyPr wrap="square">
            <a:spAutoFit/>
          </a:bodyPr>
          <a:lstStyle/>
          <a:p>
            <a:pPr algn="ctr">
              <a:lnSpc>
                <a:spcPct val="150000"/>
              </a:lnSpc>
            </a:pPr>
            <a:r>
              <a:rPr lang="zh-CN" altLang="en-US" dirty="0">
                <a:latin typeface="华文行楷" panose="02010800040101010101" pitchFamily="2" charset="-122"/>
                <a:ea typeface="华文行楷" panose="02010800040101010101" pitchFamily="2" charset="-122"/>
              </a:rPr>
              <a:t>读书可以抚育青年，慰藉老年。读书可以增进幸福，消灾解愁。在家时，给你带来快乐；外出时，让你心旷神怡。</a:t>
            </a: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glitter pattern="hexagon"/>
      </p:transition>
    </mc:Choice>
    <mc:Fallback xmlns="">
      <p:transition spd="slow" advClick="0" advTm="5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1151</Words>
  <Application>Microsoft Office PowerPoint</Application>
  <PresentationFormat>全屏显示(16:9)</PresentationFormat>
  <Paragraphs>91</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等线</vt:lpstr>
      <vt:lpstr>等线 Light</vt:lpstr>
      <vt:lpstr>段宁毛笔行书</vt:lpstr>
      <vt:lpstr>汉仪行楷简</vt:lpstr>
      <vt:lpstr>汉仪小麦体简</vt:lpstr>
      <vt:lpstr>华文行楷</vt:lpstr>
      <vt:lpstr>华文楷体</vt:lpstr>
      <vt:lpstr>华文新魏</vt:lpstr>
      <vt:lpstr>宋体</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2022-03-04T03:36:10Z</dcterms:created>
  <dcterms:modified xsi:type="dcterms:W3CDTF">2023-01-10T05:11:06Z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ED8098E713D3464387755975C179E7A6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