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8" r:id="rId12"/>
    <p:sldId id="265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703"/>
    <a:srgbClr val="33CC33"/>
    <a:srgbClr val="FF0000"/>
    <a:srgbClr val="66CCFF"/>
    <a:srgbClr val="92167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1026 25,'-25'0,"1"0,-24 0,23 0,1 0,-1 0,25 0,-23 0,23 0,-49 0,49 0,-25 0,1 0,-24 0,23 25,-24-25,26 0,-27 0,26 25,-1-25,-23 0,24 0,-1 24,1-24,-1 0,25 0,-23 25,-2-25,25 24,-24-24,-1 25,1 0,24-25,0 25,0-25,0 24,0 0,0 1,0-25,0 25,-24 0,0 0,24 23,-25-23,25 0,-24-25,24 49,0-25,-25 1,25-25,-24 50,0-26,24 1,0-1,0-24,-25 25,25 0,0-1,0-24,0 25,0 0,-24-25,24 0,0 24,0-24,0 25,0-1,0 1,0-25,0 25,0-25,0 25,0-25,0 24,0 1,0-25,0 24,0 1,0-25,0 50,0-50,24 24,-24-24,0 49,25-24,-25 0,0 24,0-49,0 24,24 26,-24-25,24-1,-24-24,0 25,0-1,0-24,0 25,0-25,25 25,-25-1,24 1,-24 0,25-1,-1 1,0-25,-24 24,24-24,1 50,-25-50,24 0,1 25,-2-1,2 0,-1-24,25 25,-24 25,23-50,1 25,24-25,-24 0,-1 23,1 2,23-25,-23 25,24-25,-49 0,26 0,-26 0,24 0,-23 0,24 0,-1 0,-24 0,25 0,-25 0,0 0,1 0,24 0,-25 0,0 0,25 0,0 0,-25 0,0-25,25 25,-24 0,-2 0,2-25,-25 2,0 23,24-25,-24 0,25 0,-1 25,0-25,-24 1,24 0,-24 24,0-25,25 0,-25 0,0 25,24-24,-24 24,0-25,0 1,0-1,25 25,-25-25,0 1,0-1,24 25,-24-49,0 49,0-25,0-24,0 24,0 0,0 25,0-24,0 0,0-1,0-25,0 50,0-25,0-23,0 23,0 0,0 0,0 1,0-1,0 1,0 24,0-50,0 50,0-25,0-24,0 25,0-1,0-24,0 24,0-24,0 24,0-24,-49 24,49 0,-24 1,24 0,-25-1,25 0,-24 0,24 0,-24-23,24 23,-24 0,24 0,0 1,-25 0,25 24,-24 0,24-25,-48 0,48 25,-25-25,25 25,-24 0,-1 0,1-24,24-1,-48 25,48-24,-25 24,25-25,-49 25,49 0,-24 0,24 0,-24 0,-1 0,1 0,24 0,-25 0,25-25,-24 25,0 0,0 0,24 0,-25-24,1 24,-1 0,25 0,-23 0,23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1681 29,'-23'0,"23"0,-25 0,1 0,-1 0,25 0,-48 0,-1 0,-23 0,22 0,1 0,1 0,-1 0,-23 0,23 0,24 0,25 0,-24 0,0 0,24 0,-24 0,-25 0,24 0,-23 0,23 0,-24 0,26 0,-2 0,-24 0,-23 25,72 0,-49-25,24 49,2-49,23 23,-25-23,0 25,25-25,-24 24,24 1,-25-25,2 24,-2-24,1 49,-1-49,25 24,-49 1,1 23,24-24,24 1,-49 24,49-49,-24 48,0-23,24-1,-25 1,25-1,-49 0,25 0,24 1,-24-25,24 24,0-24,0 25,0-2,0-23,0 25,0-25,0 25,0-25,0 24,0 1,0-25,0 23,0-23,0 25,0-1,0 1,0-1,0 0,0-24,0 25,0-25,0 24,0 25,48-25,-48 25,49-49,-49 49,25-49,-1 23,0-23,-24 50,24-26,1 1,-1-2,-24-23,25 25,-2-1,-23-24,0 0,0 0,25 0,-1 0,1 0,-1 0,24 25,1-25,1 48,-27-23,26-25,24 24,0-24,-25 0,1 0,24 0,-24 0,-24 0,-1 0,24 0,-48 0,25 0,-25 0,24 0,-24 0,25 0,-2 0,-23 0,25 0,-1 0,1 0,-1 0,-24 0,24 0,-24-24,24-1,1 25,-1 0,1 0,-25 0,48-24,-23 24,-1 0,1 0,-25 0,24-24,0 24,-24 0,24 0,50 0,-26 0,1 0,-1 0,1 0,-24 0,-25 0,24-25,-24 1,0 24,0-25,0 25,0-23,0 23,0-49,0 49,0-25,0 25,24-25,-24 2,0 23,0-25,0 25,0-24,0-25,0 25,0 0,0-1,0 25,0-49,0 25,0 0,0-1,0 1,0-1,0-23,0 24,0 24,0-50,0 50,0-23,0 23,0-25,0 25,0-49,0 25,0 0,0 24,0-24,0-1,0 1,0-1,0 0,0 2,0-2,0 1,0-1,0 1,0 24,0-48,0 48,-24-25,24 1,-24 24,24-25,0 1,0 24,-25 0,25-24,-24-1,24 1,-25 24,1-25,24 2,-24 23,-1 0,25-25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1164 49,'-25'0,"25"0,-25 0,-49 0,0 0,25 0,-51 0,-23 0,-26 0,100 0,-25 0,25 25,24-1,-25 1,26-1,-1-24,25 25,0-25,-50 49,50-49,-25 24,1-24,0 25,24 0,-25 23,0-48,25 50,-25-26,25 1,0-1,0 0,0 1,0 0,-24 0,24-25,0 48,0-23,0-25,-25 49,25-25,0 25,0-24,0 0,0 0,0-2,0 27,0-26,0 1,0-25,0 24,0-24,0 25,0-25,25 0,-25 24,-25 1,25-25,25 49,-1-49,1 49,-25-24,25 23,0 2,-1-1,-24 24,24-23,-24-2,25 26,0-25,0 0,0 0,-1 0,26 25,-25-25,0-25,23 26,2-26,-25 0,-1-24,-24 0,50 0,-25 0,0 0,24 0,0 0,25 0,1 0,-26 0,1 0,23 0,27 0,-51 0,49 0,-23 0,-1 0,1 0,-26 0,-25 0,50-24,-49 24,0-24,25 24,-25 0,-25 0,49-25,-24 0,24 1,0 24,-49-25,25 1,0 24,0-24,-1-1,26 0,-50 25,25-25,-25 1,25 24,-25-24,23-1,-23 0,25 25,-25-24,25-1,25-23,-50 48,24-50,-24 25,0 25,0-48,0 48,0-25,0-24,0 25,0-1,0 25,0-24,0-1,0 0,0 1,0 0,0-1,0 0,0 25,0-48,0 23,0 0,0 1,0-25,0 49,0-49,0 24,0-48,-24 23,24 26,0-25,0 0,0 24,-25 0,0-23,0 23,0 0,2-23,-27 23,25-24,0 24,1 1,-51 0,50-26,1 26,-50 0,25 24,24-50,-25 26,0 24,26 0,-26-25,1 1,25-1,-1 25,0 0,25-24,-25 24,0-25,25 25,-24 0,24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1484 29,'-49'0,"49"0,-23 0,23 0,-25 0,1 0,-1 0,1 0,0 0,-74 0,1 0,25 0,-50 0,25 0,-24 0,23 0,25 0,24-24,25 24,-24 0,23 0,25 0,-24 0,-1 0,2 0,23 0,-25 0,25 0,-24 0,-1 24,25-24,-24 25,0-25,0 49,-1-49,25 23,-24 26,24-24,0-1,-25-1,25 2,0-1,0 1,0-1,-23 24,23-23,0 24,-25-26,25 26,0 23,0-47,0 24,0-25,0 24,0 1,0 0,0-26,0 26,0 0,0 23,0-23,0-25,0 25,0-25,0 49,0-49,0 25,0-26,0-23,0 25,0-25,0 24,0-24,0 0,0 25,25-25,-2 24,2 0,-1-24,1 24,23-24,1 49,0-25,-1-24,25 24,-25 0,1 1,24-25,0 0,0 0,-24 0,-1 0,1 0,23 0,-23 0,24 0,-24 0,23 0,-23 0,24 0,-49 0,25 0,-24 0,-2-25,2 1,-1 0,25 24,-25-49,-24 25,24 0,1 24,-1-73,1 49,-2-1,2-23,-1 0,1 23,-1-47,-24 23,0 25,48-25,-48 1,0 0,25 23,-1-47,-24-2,0 26,0 0,0 23,0-24,0 26,0-26,0 24,0 1,0-24,0 48,-24-24,24-25,-48 25,23 0,25-1,-49-24,25 26,-1-1,-23-1,24 1,24-1,-25 2,1-2,24 25,-24-24,0-1,-1 25,1 0,24 0,-25 0,2 0,23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3011 2,'-123'0,"123"0,-63 0,0 0,1 0,-61 0,-65 0,188 0,-61 0,-1 0,-1 0,-63 0,4 25,59-25,0 0,0 26,1-26,62 0,-61 0,-1 26,-1-26,0 26,63-26,-123 26,123-1,-62 1,-1 0,0 26,0-1,3 1,-65-1,125-25,-63-26,0 52,63-26,-60-1,-3 27,1-26,62 0,-63 25,0-25,63 0,-60 0,60 0,-63 25,0-51,63 52,-62-26,62-1,0 27,-63-26,63 0,-60 25,-3-25,63 1,0-1,0-26,0 24,0 3,0-1,0-26,0 26,0 0,0-1,0-25,0 26,0-26,0 26,0-26,0 26,0 0,0-26,0 25,0-25,0 52,63-26,-63-26,123 51,-123-25,62 0,-62 26,63-26,0-26,-3 25,3 1,-63 26,125-52,-125 0,123 26,3-26,-126 25,125-25,-125 0,60 26,3 0,63 0,-3 0,65-1,-3 1,4 0,-4 0,3 25,61-25,-64 26,4-26,-4-1,64 1,-61 0,-65-26,2 0,-2 26,-60-26,62 0,-125 0,63-26,-63 26,60-26,3 0,0 26,0-25,-63-1,0 26,62-52,-62 26,63 26,-3-51,-60-1,126 26,-126 1,62-27,1 26,60-25,-60 25,0 0,-1-51,-2 77,3-52,-63 0,0 1,0-1,63 26,-63-25,0 25,0 0,0 0,0-25,0 51,0-52,0 52,0-26,0-1,0 27,0-24,0-2,0-1,0 27,0-26,0 0,0 1,-63-1,63 0,0 26,0-26,-123 0,123 1,-62-1,62 0,0 0,0-25,-63 25,0 0,0-26,63 27,-60-1,60 0,-63 26,1-26,62 26,-63-26,0 0,63 26,-123-25,123 25,-62-26,-1 0,0 0,63 26,-63-51,3 51,-3 0,1-52,-1 52,0-52,3 52,-3 0,63-25,-62-1,-1 26,0 0,63-26,-60 0,60 26,-63-26,63 26,-125-25,125-1,-63 26,3-26,-3 26,63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1-12-30T15:20:4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1533 2,'-25'0,"0"0,25 0,-25 0,1 0,-1 0,0 0,-48 0,-2 0,2 0,-2 0,1 0,1 25,73 0,-50-1,25-24,-24 50,0-25,24 23,-24-48,24 50,-24-25,24 0,0-1,-24 1,49 0,-25 25,0-1,-48-24,48 24,-49 25,25-24,-1 24,-24 1,25-26,25 0,-1 0,25-24,0 25,-25-25,25 24,0-24,0 49,0-50,0 1,0 25,0-1,0-24,0 25,0-26,0 26,0-25,25 0,-25 23,25-23,-1 25,-24-1,49 1,25 0,25 24,0-25,24 25,-49-49,-25 0,25-25,49 0,-23 24,-51-24,25 0,-25 0,25 0,-25 0,1-24,-25-1,-1 0,1 25,-1-25,26 25,-1-25,-24-23,24 48,-25-50,1 25,25-24,-25-1,23 0,-23 1,25-49,-1 73,1-50,-26 1,25 0,1-1,-25 27,23-27,-48 1,50-1,-50 51,0-26,0 1,25 25,-25-26,0 0,0 25,0-49,0 49,0 0,0 1,0 0,0 24,0-50,0 50,0-25,-25 1,25-1,-25 0,25 25,-25-25,2 0,23 1,-25 24,25 0,-25-25,0 25,-24 0,-25-25,49 25,-49 0,24-50,2 50,-2 0,0-23,26 23,0 0,24-25,-25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70A69-A3FD-42F3-9FA0-8EB4491B42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E432A-A62E-4CD0-8B09-3B6C7FB133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432A-A62E-4CD0-8B09-3B6C7FB1330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5E78-054D-4BC7-9921-7E3EFB3908A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B91E-CA65-4307-9D80-257C9BE6DD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6D16-AA38-44B8-8929-6C0C3C4DB3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68CE-5019-4B91-B07B-4D338A57F1D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74D4-BDCB-4BD5-9AE4-6C6071FE08D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AFA7-759E-46C1-A604-CB2B95B93C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6A46-6E0C-4578-8A17-F55B4ECEB7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0032-6592-49B3-8040-BFBC0F4A029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573E-2A80-4D62-A932-039FD184DE3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339FC-68B9-461A-896C-C32579AB284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45C1-4593-4B0A-BD1C-3B0A0A38A4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C396F-F6F8-456E-8390-278AE20D93D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82AAD8D-736F-4ED2-90C4-E3D7E9738C91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409700" y="733761"/>
            <a:ext cx="632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FD2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青岛版五年级上册</a:t>
            </a:r>
            <a:r>
              <a:rPr lang="zh-CN" altLang="en-US" sz="3200" dirty="0">
                <a:solidFill>
                  <a:srgbClr val="FD2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数学</a:t>
            </a:r>
            <a:endParaRPr lang="zh-CN" sz="3200" dirty="0">
              <a:solidFill>
                <a:srgbClr val="FD2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77281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sz="7200" spc="600" dirty="0" smtClean="0">
                <a:solidFill>
                  <a:srgbClr val="FD2703"/>
                </a:solidFill>
                <a:latin typeface="方正粗倩简体" pitchFamily="65" charset="-122"/>
                <a:ea typeface="方正粗倩简体" pitchFamily="65" charset="-122"/>
              </a:rPr>
              <a:t>团</a:t>
            </a:r>
            <a:r>
              <a:rPr lang="zh-CN" sz="7200" spc="600" dirty="0">
                <a:solidFill>
                  <a:srgbClr val="FD2703"/>
                </a:solidFill>
                <a:latin typeface="方正粗倩简体" pitchFamily="65" charset="-122"/>
                <a:ea typeface="方正粗倩简体" pitchFamily="65" charset="-122"/>
              </a:rPr>
              <a:t>体操表</a:t>
            </a:r>
            <a:r>
              <a:rPr lang="zh-CN" sz="7200" spc="600" dirty="0" smtClean="0">
                <a:solidFill>
                  <a:srgbClr val="FD2703"/>
                </a:solidFill>
                <a:latin typeface="方正粗倩简体" pitchFamily="65" charset="-122"/>
                <a:ea typeface="方正粗倩简体" pitchFamily="65" charset="-122"/>
              </a:rPr>
              <a:t>演</a:t>
            </a:r>
            <a:endParaRPr lang="zh-CN" sz="7200" spc="600" dirty="0">
              <a:solidFill>
                <a:srgbClr val="FD2703"/>
              </a:solidFill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48424" y="3717032"/>
            <a:ext cx="3647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kern="10" spc="600" dirty="0" smtClean="0">
                <a:ln w="12700">
                  <a:noFill/>
                  <a:round/>
                </a:ln>
                <a:solidFill>
                  <a:srgbClr val="FD2703"/>
                </a:solidFill>
                <a:latin typeface="汉仪中圆简" pitchFamily="49" charset="-122"/>
                <a:ea typeface="汉仪中圆简" pitchFamily="49" charset="-122"/>
              </a:rPr>
              <a:t>因数和倍数</a:t>
            </a:r>
            <a:endParaRPr lang="zh-CN" altLang="en-US" sz="4800" b="1" kern="10" spc="600" dirty="0">
              <a:ln w="12700">
                <a:noFill/>
                <a:round/>
              </a:ln>
              <a:solidFill>
                <a:srgbClr val="FD2703"/>
              </a:solidFill>
              <a:latin typeface="汉仪中圆简" pitchFamily="49" charset="-122"/>
              <a:ea typeface="汉仪中圆简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65870" y="56612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D27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1</a:t>
            </a:r>
            <a:r>
              <a:rPr lang="zh-CN" dirty="0" smtClean="0">
                <a:ea typeface="宋体" panose="02010600030101010101" pitchFamily="2" charset="-122"/>
              </a:rPr>
              <a:t>、把下面数中的合数圈起来。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80       7        35          23        40      56</a:t>
            </a:r>
          </a:p>
          <a:p>
            <a:endParaRPr lang="zh-CN" altLang="zh-CN" dirty="0" smtClean="0">
              <a:ea typeface="宋体" panose="02010600030101010101" pitchFamily="2" charset="-122"/>
            </a:endParaRPr>
          </a:p>
          <a:p>
            <a:r>
              <a:rPr lang="zh-CN" altLang="zh-CN" dirty="0" smtClean="0">
                <a:ea typeface="宋体" panose="02010600030101010101" pitchFamily="2" charset="-122"/>
              </a:rPr>
              <a:t>47      94        28         43         31      9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 主 练 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1</a:t>
            </a:r>
            <a:r>
              <a:rPr lang="zh-CN" dirty="0" smtClean="0">
                <a:ea typeface="宋体" panose="02010600030101010101" pitchFamily="2" charset="-122"/>
              </a:rPr>
              <a:t>、把下面数中的合数圈起来。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773238"/>
            <a:ext cx="7993063" cy="4019550"/>
          </a:xfrm>
        </p:spPr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80       7        35          23        40      56</a:t>
            </a:r>
          </a:p>
          <a:p>
            <a:endParaRPr lang="zh-CN" altLang="zh-CN" dirty="0" smtClean="0">
              <a:ea typeface="宋体" panose="02010600030101010101" pitchFamily="2" charset="-122"/>
            </a:endParaRPr>
          </a:p>
          <a:p>
            <a:r>
              <a:rPr lang="zh-CN" altLang="zh-CN" dirty="0" smtClean="0">
                <a:ea typeface="宋体" panose="02010600030101010101" pitchFamily="2" charset="-122"/>
              </a:rPr>
              <a:t>47      94        28         43         31      9</a:t>
            </a:r>
          </a:p>
        </p:txBody>
      </p:sp>
      <p:sp>
        <p:nvSpPr>
          <p:cNvPr id="1034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 主 练 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圆形"/>
              <p14:cNvContentPartPr/>
              <p14:nvPr/>
            </p14:nvContentPartPr>
            <p14:xfrm>
              <a:off x="900113" y="1773238"/>
              <a:ext cx="720725" cy="706437"/>
            </p14:xfrm>
          </p:contentPart>
        </mc:Choice>
        <mc:Fallback xmlns="">
          <p:pic>
            <p:nvPicPr>
              <p:cNvPr id="1026" name="圆形"/>
            </p:nvPicPr>
            <p:blipFill>
              <a:blip r:embed="rId3"/>
            </p:blipFill>
            <p:spPr>
              <a:xfrm>
                <a:off x="900113" y="1773238"/>
                <a:ext cx="720725" cy="70643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未知"/>
              <p14:cNvContentPartPr/>
              <p14:nvPr/>
            </p14:nvContentPartPr>
            <p14:xfrm>
              <a:off x="3276600" y="1844675"/>
              <a:ext cx="704850" cy="565150"/>
            </p14:xfrm>
          </p:contentPart>
        </mc:Choice>
        <mc:Fallback xmlns="">
          <p:pic>
            <p:nvPicPr>
              <p:cNvPr id="1027" name="未知"/>
            </p:nvPicPr>
            <p:blipFill>
              <a:blip r:embed="rId5"/>
            </p:blipFill>
            <p:spPr>
              <a:xfrm>
                <a:off x="3276600" y="1844675"/>
                <a:ext cx="704850" cy="5651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未知"/>
              <p14:cNvContentPartPr/>
              <p14:nvPr/>
            </p14:nvContentPartPr>
            <p14:xfrm>
              <a:off x="1908175" y="2781300"/>
              <a:ext cx="838200" cy="733425"/>
            </p14:xfrm>
          </p:contentPart>
        </mc:Choice>
        <mc:Fallback xmlns="">
          <p:pic>
            <p:nvPicPr>
              <p:cNvPr id="1028" name="未知"/>
            </p:nvPicPr>
            <p:blipFill>
              <a:blip r:embed="rId7"/>
            </p:blipFill>
            <p:spPr>
              <a:xfrm>
                <a:off x="1908175" y="2781300"/>
                <a:ext cx="838200" cy="7334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未知"/>
              <p14:cNvContentPartPr/>
              <p14:nvPr/>
            </p14:nvContentPartPr>
            <p14:xfrm>
              <a:off x="3419475" y="2854325"/>
              <a:ext cx="679450" cy="608013"/>
            </p14:xfrm>
          </p:contentPart>
        </mc:Choice>
        <mc:Fallback xmlns="">
          <p:pic>
            <p:nvPicPr>
              <p:cNvPr id="1029" name="未知"/>
            </p:nvPicPr>
            <p:blipFill>
              <a:blip r:embed="rId9"/>
            </p:blipFill>
            <p:spPr>
              <a:xfrm>
                <a:off x="3419475" y="2854325"/>
                <a:ext cx="679450" cy="60801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未知"/>
              <p14:cNvContentPartPr/>
              <p14:nvPr/>
            </p14:nvContentPartPr>
            <p14:xfrm>
              <a:off x="6227763" y="1701800"/>
              <a:ext cx="1938337" cy="849313"/>
            </p14:xfrm>
          </p:contentPart>
        </mc:Choice>
        <mc:Fallback xmlns="">
          <p:pic>
            <p:nvPicPr>
              <p:cNvPr id="1030" name="未知"/>
            </p:nvPicPr>
            <p:blipFill>
              <a:blip r:embed="rId11"/>
            </p:blipFill>
            <p:spPr>
              <a:xfrm>
                <a:off x="6227763" y="1701800"/>
                <a:ext cx="1938337" cy="84931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未知"/>
              <p14:cNvContentPartPr/>
              <p14:nvPr/>
            </p14:nvContentPartPr>
            <p14:xfrm>
              <a:off x="7308850" y="2854325"/>
              <a:ext cx="784225" cy="758825"/>
            </p14:xfrm>
          </p:contentPart>
        </mc:Choice>
        <mc:Fallback xmlns="">
          <p:pic>
            <p:nvPicPr>
              <p:cNvPr id="1031" name="未知"/>
            </p:nvPicPr>
            <p:blipFill>
              <a:blip r:embed="rId13"/>
            </p:blipFill>
            <p:spPr>
              <a:xfrm>
                <a:off x="7308850" y="2854325"/>
                <a:ext cx="784225" cy="758825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2138" y="188913"/>
            <a:ext cx="6011862" cy="1143000"/>
          </a:xfrm>
        </p:spPr>
        <p:txBody>
          <a:bodyPr/>
          <a:lstStyle/>
          <a:p>
            <a:r>
              <a:rPr lang="zh-CN" sz="3400" dirty="0" smtClean="0">
                <a:ea typeface="宋体" panose="02010600030101010101" pitchFamily="2" charset="-122"/>
              </a:rPr>
              <a:t>能把</a:t>
            </a:r>
            <a:r>
              <a:rPr lang="zh-CN" altLang="zh-CN" sz="3400" dirty="0" smtClean="0">
                <a:solidFill>
                  <a:srgbClr val="92167A"/>
                </a:solidFill>
                <a:ea typeface="宋体" panose="02010600030101010101" pitchFamily="2" charset="-122"/>
              </a:rPr>
              <a:t>30</a:t>
            </a:r>
            <a:r>
              <a:rPr lang="zh-CN" sz="3400" dirty="0" smtClean="0">
                <a:ea typeface="宋体" panose="02010600030101010101" pitchFamily="2" charset="-122"/>
              </a:rPr>
              <a:t>写成几个质数相乘的形式吗？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916113"/>
            <a:ext cx="649288" cy="6492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smtClean="0">
                <a:ea typeface="宋体" panose="02010600030101010101" pitchFamily="2" charset="-122"/>
              </a:rPr>
              <a:t>30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 索 继 续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187450" y="32845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700338" y="3284538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51050" y="472440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635375" y="465296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1403350" y="2492375"/>
            <a:ext cx="1368425" cy="720725"/>
            <a:chOff x="0" y="0"/>
            <a:chExt cx="862" cy="454"/>
          </a:xfrm>
        </p:grpSpPr>
        <p:sp>
          <p:nvSpPr>
            <p:cNvPr id="18461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363" cy="45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Line 11"/>
            <p:cNvSpPr>
              <a:spLocks noChangeShapeType="1"/>
            </p:cNvSpPr>
            <p:nvPr/>
          </p:nvSpPr>
          <p:spPr bwMode="auto">
            <a:xfrm>
              <a:off x="545" y="0"/>
              <a:ext cx="317" cy="45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2268538" y="3860800"/>
            <a:ext cx="1366837" cy="792163"/>
            <a:chOff x="0" y="0"/>
            <a:chExt cx="861" cy="499"/>
          </a:xfrm>
        </p:grpSpPr>
        <p:sp>
          <p:nvSpPr>
            <p:cNvPr id="18459" name="Line 13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Line 14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55650" y="1341438"/>
            <a:ext cx="31686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sz="3000">
                <a:solidFill>
                  <a:schemeClr val="tx2"/>
                </a:solidFill>
                <a:latin typeface="Tahoma" panose="020B0604030504040204" pitchFamily="34" charset="0"/>
              </a:rPr>
              <a:t>可以这样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72000" y="1412875"/>
            <a:ext cx="31686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sz="3000" dirty="0">
                <a:solidFill>
                  <a:schemeClr val="tx2"/>
                </a:solidFill>
                <a:latin typeface="Tahoma" panose="020B0604030504040204" pitchFamily="34" charset="0"/>
              </a:rPr>
              <a:t>还可以这样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156325" y="22050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156325" y="29241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372225" y="37163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5219700" y="29241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5219700" y="22050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grpSp>
        <p:nvGrpSpPr>
          <p:cNvPr id="4" name="Group 22"/>
          <p:cNvGrpSpPr/>
          <p:nvPr/>
        </p:nvGrpSpPr>
        <p:grpSpPr bwMode="auto">
          <a:xfrm>
            <a:off x="5795963" y="2276475"/>
            <a:ext cx="1439862" cy="576263"/>
            <a:chOff x="0" y="0"/>
            <a:chExt cx="907" cy="363"/>
          </a:xfrm>
        </p:grpSpPr>
        <p:sp>
          <p:nvSpPr>
            <p:cNvPr id="18457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Line 24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5"/>
          <p:cNvGrpSpPr/>
          <p:nvPr/>
        </p:nvGrpSpPr>
        <p:grpSpPr bwMode="auto">
          <a:xfrm>
            <a:off x="6011863" y="2852738"/>
            <a:ext cx="1223962" cy="647700"/>
            <a:chOff x="0" y="0"/>
            <a:chExt cx="771" cy="408"/>
          </a:xfrm>
        </p:grpSpPr>
        <p:sp>
          <p:nvSpPr>
            <p:cNvPr id="18455" name="Line 26"/>
            <p:cNvSpPr>
              <a:spLocks noChangeShapeType="1"/>
            </p:cNvSpPr>
            <p:nvPr/>
          </p:nvSpPr>
          <p:spPr bwMode="auto">
            <a:xfrm flipH="1">
              <a:off x="0" y="0"/>
              <a:ext cx="0" cy="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Line 27"/>
            <p:cNvSpPr>
              <a:spLocks noChangeShapeType="1"/>
            </p:cNvSpPr>
            <p:nvPr/>
          </p:nvSpPr>
          <p:spPr bwMode="auto">
            <a:xfrm>
              <a:off x="0" y="408"/>
              <a:ext cx="7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348038" y="5445125"/>
            <a:ext cx="21605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30=2×3×5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7488238" y="1916113"/>
            <a:ext cx="1655762" cy="720725"/>
          </a:xfrm>
          <a:prstGeom prst="wedgeEllipseCallout">
            <a:avLst>
              <a:gd name="adj1" fmla="val -59204"/>
              <a:gd name="adj2" fmla="val 87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/>
              <a:t>这是短除法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595938" y="4437063"/>
            <a:ext cx="35480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/>
              <a:t>把一个合数写成用质因数相乘的形式表示出来，叫做分解质因数。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23" grpId="0" autoUpdateAnimBg="0"/>
      <p:bldP spid="17424" grpId="0" autoUpdateAnimBg="0"/>
      <p:bldP spid="17425" grpId="0" autoUpdateAnimBg="0"/>
      <p:bldP spid="17426" grpId="0" autoUpdateAnimBg="0"/>
      <p:bldP spid="17427" grpId="0" autoUpdateAnimBg="0"/>
      <p:bldP spid="17428" grpId="0" autoUpdateAnimBg="0"/>
      <p:bldP spid="17429" grpId="0" autoUpdateAnimBg="0"/>
      <p:bldP spid="17436" grpId="0" autoUpdateAnimBg="0"/>
      <p:bldP spid="17437" grpId="0" animBg="1" autoUpdateAnimBg="0"/>
      <p:bldP spid="174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>
                <a:ea typeface="宋体" panose="02010600030101010101" pitchFamily="2" charset="-122"/>
              </a:rPr>
              <a:t>某校五年级各班人数情况统计如下。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type="tbl" idx="1"/>
          </p:nvPr>
        </p:nvGraphicFramePr>
        <p:xfrm>
          <a:off x="827088" y="1773238"/>
          <a:ext cx="7499350" cy="1595437"/>
        </p:xfrm>
        <a:graphic>
          <a:graphicData uri="http://schemas.openxmlformats.org/drawingml/2006/table">
            <a:tbl>
              <a:tblPr/>
              <a:tblGrid>
                <a:gridCol w="150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班别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一班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二班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三班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四班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971600" y="3881438"/>
            <a:ext cx="727280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200" dirty="0"/>
              <a:t>各班要划分活动小组，如果每组</a:t>
            </a:r>
            <a:r>
              <a:rPr lang="zh-CN" altLang="zh-CN" sz="3200" dirty="0"/>
              <a:t>5</a:t>
            </a:r>
            <a:r>
              <a:rPr lang="zh-CN" sz="3200" dirty="0"/>
              <a:t>人，哪个班正好分完？</a:t>
            </a:r>
          </a:p>
          <a:p>
            <a:pPr eaLnBrk="1" hangingPunct="1"/>
            <a:r>
              <a:rPr lang="zh-CN" sz="3200" dirty="0"/>
              <a:t>每组</a:t>
            </a:r>
            <a:r>
              <a:rPr lang="zh-CN" altLang="zh-CN" sz="3200" dirty="0"/>
              <a:t>4</a:t>
            </a:r>
            <a:r>
              <a:rPr lang="zh-CN" sz="3200" dirty="0"/>
              <a:t>人或</a:t>
            </a:r>
            <a:r>
              <a:rPr lang="zh-CN" altLang="zh-CN" sz="3200" dirty="0"/>
              <a:t>6</a:t>
            </a:r>
            <a:r>
              <a:rPr lang="zh-CN" sz="3200" dirty="0"/>
              <a:t>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smtClean="0">
                <a:ea typeface="宋体" panose="02010600030101010101" pitchFamily="2" charset="-122"/>
              </a:rPr>
              <a:t>火眼金睛辨对错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pic>
        <p:nvPicPr>
          <p:cNvPr id="20484" name="Picture 4" descr="p1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773238"/>
            <a:ext cx="84963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67625" y="3070225"/>
            <a:ext cx="812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740650" y="2133600"/>
            <a:ext cx="81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√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740650" y="407670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813675" y="4941888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bldLvl="0" autoUpdateAnimBg="0"/>
      <p:bldP spid="21512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smtClean="0">
                <a:ea typeface="宋体" panose="02010600030101010101" pitchFamily="2" charset="-122"/>
              </a:rPr>
              <a:t>把下面的数分解质因数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00663"/>
            <a:ext cx="2098675" cy="865187"/>
          </a:xfrm>
        </p:spPr>
        <p:txBody>
          <a:bodyPr/>
          <a:lstStyle/>
          <a:p>
            <a:r>
              <a:rPr lang="zh-CN" altLang="zh-CN" smtClean="0">
                <a:ea typeface="宋体" panose="02010600030101010101" pitchFamily="2" charset="-122"/>
              </a:rPr>
              <a:t>21=3×7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47813" y="19161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042988" y="2997200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00563" y="2420938"/>
            <a:ext cx="5032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19475" y="242093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403350" y="2492375"/>
            <a:ext cx="758825" cy="431800"/>
            <a:chOff x="0" y="0"/>
            <a:chExt cx="862" cy="454"/>
          </a:xfrm>
        </p:grpSpPr>
        <p:sp>
          <p:nvSpPr>
            <p:cNvPr id="21551" name="Line 9"/>
            <p:cNvSpPr>
              <a:spLocks noChangeShapeType="1"/>
            </p:cNvSpPr>
            <p:nvPr/>
          </p:nvSpPr>
          <p:spPr bwMode="auto">
            <a:xfrm flipH="1">
              <a:off x="0" y="0"/>
              <a:ext cx="363" cy="45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2" name="Line 10"/>
            <p:cNvSpPr>
              <a:spLocks noChangeShapeType="1"/>
            </p:cNvSpPr>
            <p:nvPr/>
          </p:nvSpPr>
          <p:spPr bwMode="auto">
            <a:xfrm>
              <a:off x="545" y="0"/>
              <a:ext cx="317" cy="45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3924300" y="2133600"/>
            <a:ext cx="758825" cy="263525"/>
            <a:chOff x="0" y="0"/>
            <a:chExt cx="861" cy="499"/>
          </a:xfrm>
        </p:grpSpPr>
        <p:sp>
          <p:nvSpPr>
            <p:cNvPr id="21549" name="Line 12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0" name="Line 13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924300" y="1557338"/>
            <a:ext cx="863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42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716463" y="3500438"/>
            <a:ext cx="5032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916238" y="3429000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779838" y="3429000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grpSp>
        <p:nvGrpSpPr>
          <p:cNvPr id="4" name="Group 18"/>
          <p:cNvGrpSpPr/>
          <p:nvPr/>
        </p:nvGrpSpPr>
        <p:grpSpPr bwMode="auto">
          <a:xfrm>
            <a:off x="3348038" y="3068638"/>
            <a:ext cx="758825" cy="263525"/>
            <a:chOff x="0" y="0"/>
            <a:chExt cx="861" cy="499"/>
          </a:xfrm>
        </p:grpSpPr>
        <p:sp>
          <p:nvSpPr>
            <p:cNvPr id="21547" name="Line 19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8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835150" y="2997200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659563" y="1557338"/>
            <a:ext cx="863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36</a:t>
            </a:r>
          </a:p>
        </p:txBody>
      </p:sp>
      <p:grpSp>
        <p:nvGrpSpPr>
          <p:cNvPr id="5" name="Group 23"/>
          <p:cNvGrpSpPr/>
          <p:nvPr/>
        </p:nvGrpSpPr>
        <p:grpSpPr bwMode="auto">
          <a:xfrm>
            <a:off x="6588125" y="2133600"/>
            <a:ext cx="863600" cy="431800"/>
            <a:chOff x="0" y="0"/>
            <a:chExt cx="861" cy="499"/>
          </a:xfrm>
        </p:grpSpPr>
        <p:sp>
          <p:nvSpPr>
            <p:cNvPr id="21545" name="Line 24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Line 25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5940425" y="3141663"/>
            <a:ext cx="758825" cy="263525"/>
            <a:chOff x="0" y="0"/>
            <a:chExt cx="861" cy="499"/>
          </a:xfrm>
        </p:grpSpPr>
        <p:sp>
          <p:nvSpPr>
            <p:cNvPr id="21543" name="Line 27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Line 28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29"/>
          <p:cNvGrpSpPr/>
          <p:nvPr/>
        </p:nvGrpSpPr>
        <p:grpSpPr bwMode="auto">
          <a:xfrm>
            <a:off x="7380288" y="3141663"/>
            <a:ext cx="758825" cy="263525"/>
            <a:chOff x="0" y="0"/>
            <a:chExt cx="861" cy="499"/>
          </a:xfrm>
        </p:grpSpPr>
        <p:sp>
          <p:nvSpPr>
            <p:cNvPr id="21541" name="Line 30"/>
            <p:cNvSpPr>
              <a:spLocks noChangeShapeType="1"/>
            </p:cNvSpPr>
            <p:nvPr/>
          </p:nvSpPr>
          <p:spPr bwMode="auto">
            <a:xfrm>
              <a:off x="544" y="0"/>
              <a:ext cx="317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Line 31"/>
            <p:cNvSpPr>
              <a:spLocks noChangeShapeType="1"/>
            </p:cNvSpPr>
            <p:nvPr/>
          </p:nvSpPr>
          <p:spPr bwMode="auto">
            <a:xfrm flipH="1">
              <a:off x="0" y="0"/>
              <a:ext cx="272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6227763" y="2492375"/>
            <a:ext cx="5032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5508625" y="350043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6227763" y="350043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6948488" y="350043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7885113" y="3500438"/>
            <a:ext cx="720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7308850" y="2492375"/>
            <a:ext cx="720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(  )</a:t>
            </a: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1979613" y="3068638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563938" y="2492375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059113" y="3500438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3924300" y="3500438"/>
            <a:ext cx="576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7451725" y="2565400"/>
            <a:ext cx="576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9</a:t>
            </a: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5651500" y="3573463"/>
            <a:ext cx="576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6443663" y="3573463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7092950" y="3573463"/>
            <a:ext cx="576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8027988" y="3573463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rgbClr val="33CC33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2771775" y="5300663"/>
            <a:ext cx="26654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42=2×3×7</a:t>
            </a: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5761038" y="5300663"/>
            <a:ext cx="338296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36=2×2×3×3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2" grpId="0" build="p" autoUpdateAnimBg="0"/>
      <p:bldP spid="22533" grpId="0" autoUpdateAnimBg="0"/>
      <p:bldP spid="22534" grpId="0" autoUpdateAnimBg="0"/>
      <p:bldP spid="22535" grpId="0" autoUpdateAnimBg="0"/>
      <p:bldP spid="22542" grpId="0" autoUpdateAnimBg="0"/>
      <p:bldP spid="22543" grpId="0" autoUpdateAnimBg="0"/>
      <p:bldP spid="22544" grpId="0" autoUpdateAnimBg="0"/>
      <p:bldP spid="22545" grpId="0" autoUpdateAnimBg="0"/>
      <p:bldP spid="22549" grpId="0" autoUpdateAnimBg="0"/>
      <p:bldP spid="22550" grpId="0" autoUpdateAnimBg="0"/>
      <p:bldP spid="22560" grpId="0" autoUpdateAnimBg="0"/>
      <p:bldP spid="22561" grpId="0" autoUpdateAnimBg="0"/>
      <p:bldP spid="22562" grpId="0" autoUpdateAnimBg="0"/>
      <p:bldP spid="22563" grpId="0" autoUpdateAnimBg="0"/>
      <p:bldP spid="22564" grpId="0" autoUpdateAnimBg="0"/>
      <p:bldP spid="22565" grpId="0" autoUpdateAnimBg="0"/>
      <p:bldP spid="22566" grpId="0" autoUpdateAnimBg="0"/>
      <p:bldP spid="22567" grpId="0" autoUpdateAnimBg="0"/>
      <p:bldP spid="22568" grpId="0" autoUpdateAnimBg="0"/>
      <p:bldP spid="22569" grpId="0" autoUpdateAnimBg="0"/>
      <p:bldP spid="22570" grpId="0" autoUpdateAnimBg="0"/>
      <p:bldP spid="22571" grpId="0" autoUpdateAnimBg="0"/>
      <p:bldP spid="22572" grpId="0" autoUpdateAnimBg="0"/>
      <p:bldP spid="22573" grpId="0" autoUpdateAnimBg="0"/>
      <p:bldP spid="22574" grpId="0" autoUpdateAnimBg="0"/>
      <p:bldP spid="22575" grpId="0" autoUpdateAnimBg="0"/>
      <p:bldP spid="2257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>
                <a:ea typeface="宋体" panose="02010600030101010101" pitchFamily="2" charset="-122"/>
              </a:rPr>
              <a:t>用短除法把下面各数分解质因数。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24400"/>
            <a:ext cx="2746375" cy="1066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smtClean="0">
                <a:ea typeface="宋体" panose="02010600030101010101" pitchFamily="2" charset="-122"/>
              </a:rPr>
              <a:t>18=2×3×3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692275" y="170021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35150" y="24209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9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835150" y="321310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55650" y="24193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55650" y="170021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1331913" y="1771650"/>
            <a:ext cx="1439862" cy="576263"/>
            <a:chOff x="0" y="0"/>
            <a:chExt cx="907" cy="363"/>
          </a:xfrm>
        </p:grpSpPr>
        <p:sp>
          <p:nvSpPr>
            <p:cNvPr id="22560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1" name="Line 11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1547813" y="2347913"/>
            <a:ext cx="1223962" cy="647700"/>
            <a:chOff x="0" y="0"/>
            <a:chExt cx="771" cy="408"/>
          </a:xfrm>
        </p:grpSpPr>
        <p:sp>
          <p:nvSpPr>
            <p:cNvPr id="22558" name="Line 13"/>
            <p:cNvSpPr>
              <a:spLocks noChangeShapeType="1"/>
            </p:cNvSpPr>
            <p:nvPr/>
          </p:nvSpPr>
          <p:spPr bwMode="auto">
            <a:xfrm flipH="1">
              <a:off x="0" y="0"/>
              <a:ext cx="0" cy="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9" name="Line 14"/>
            <p:cNvSpPr>
              <a:spLocks noChangeShapeType="1"/>
            </p:cNvSpPr>
            <p:nvPr/>
          </p:nvSpPr>
          <p:spPr bwMode="auto">
            <a:xfrm>
              <a:off x="0" y="408"/>
              <a:ext cx="7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4213225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356100" y="24923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276600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5</a:t>
            </a:r>
          </a:p>
        </p:txBody>
      </p:sp>
      <p:grpSp>
        <p:nvGrpSpPr>
          <p:cNvPr id="4" name="Group 18"/>
          <p:cNvGrpSpPr/>
          <p:nvPr/>
        </p:nvGrpSpPr>
        <p:grpSpPr bwMode="auto">
          <a:xfrm>
            <a:off x="3852863" y="1843088"/>
            <a:ext cx="1439862" cy="576262"/>
            <a:chOff x="0" y="0"/>
            <a:chExt cx="907" cy="363"/>
          </a:xfrm>
        </p:grpSpPr>
        <p:sp>
          <p:nvSpPr>
            <p:cNvPr id="22556" name="Line 19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7" name="Line 20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3276600" y="4724400"/>
            <a:ext cx="215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25=5×5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445250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28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6372225" y="24923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14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6588125" y="32845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651500" y="24923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5508625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grpSp>
        <p:nvGrpSpPr>
          <p:cNvPr id="5" name="Group 27"/>
          <p:cNvGrpSpPr/>
          <p:nvPr/>
        </p:nvGrpSpPr>
        <p:grpSpPr bwMode="auto">
          <a:xfrm>
            <a:off x="6084888" y="1843088"/>
            <a:ext cx="1439862" cy="576262"/>
            <a:chOff x="0" y="0"/>
            <a:chExt cx="907" cy="363"/>
          </a:xfrm>
        </p:grpSpPr>
        <p:sp>
          <p:nvSpPr>
            <p:cNvPr id="22554" name="Line 28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5" name="Line 29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0"/>
          <p:cNvGrpSpPr/>
          <p:nvPr/>
        </p:nvGrpSpPr>
        <p:grpSpPr bwMode="auto">
          <a:xfrm>
            <a:off x="6300788" y="2419350"/>
            <a:ext cx="1223962" cy="647700"/>
            <a:chOff x="0" y="0"/>
            <a:chExt cx="771" cy="408"/>
          </a:xfrm>
        </p:grpSpPr>
        <p:sp>
          <p:nvSpPr>
            <p:cNvPr id="22552" name="Line 31"/>
            <p:cNvSpPr>
              <a:spLocks noChangeShapeType="1"/>
            </p:cNvSpPr>
            <p:nvPr/>
          </p:nvSpPr>
          <p:spPr bwMode="auto">
            <a:xfrm flipH="1">
              <a:off x="0" y="0"/>
              <a:ext cx="0" cy="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3" name="Line 32"/>
            <p:cNvSpPr>
              <a:spLocks noChangeShapeType="1"/>
            </p:cNvSpPr>
            <p:nvPr/>
          </p:nvSpPr>
          <p:spPr bwMode="auto">
            <a:xfrm>
              <a:off x="0" y="408"/>
              <a:ext cx="7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5651500" y="4724400"/>
            <a:ext cx="215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28=2×2×7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3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7" grpId="0" autoUpdateAnimBg="0"/>
      <p:bldP spid="23568" grpId="0" autoUpdateAnimBg="0"/>
      <p:bldP spid="23569" grpId="0" autoUpdateAnimBg="0"/>
      <p:bldP spid="23573" grpId="0" build="p" autoUpdateAnimBg="0"/>
      <p:bldP spid="23574" grpId="0" autoUpdateAnimBg="0"/>
      <p:bldP spid="23575" grpId="0" autoUpdateAnimBg="0"/>
      <p:bldP spid="23576" grpId="0" autoUpdateAnimBg="0"/>
      <p:bldP spid="23577" grpId="0" autoUpdateAnimBg="0"/>
      <p:bldP spid="23578" grpId="0" autoUpdateAnimBg="0"/>
      <p:bldP spid="2358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4868863"/>
            <a:ext cx="2519362" cy="12827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>
                <a:ea typeface="宋体" panose="02010600030101010101" pitchFamily="2" charset="-122"/>
              </a:rPr>
              <a:t>34=2×17</a:t>
            </a: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36738" y="1916113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35150" y="26368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17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900113" y="1916113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476375" y="1987550"/>
            <a:ext cx="1439863" cy="576263"/>
            <a:chOff x="0" y="0"/>
            <a:chExt cx="907" cy="363"/>
          </a:xfrm>
        </p:grpSpPr>
        <p:sp>
          <p:nvSpPr>
            <p:cNvPr id="23577" name="Line 8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8" name="Line 9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470525" y="4868863"/>
            <a:ext cx="36734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60=2×2×3×5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445250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60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516688" y="2492375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588125" y="314166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651500" y="24923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508625" y="177165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grpSp>
        <p:nvGrpSpPr>
          <p:cNvPr id="3" name="Group 16"/>
          <p:cNvGrpSpPr/>
          <p:nvPr/>
        </p:nvGrpSpPr>
        <p:grpSpPr bwMode="auto">
          <a:xfrm>
            <a:off x="6084888" y="1843088"/>
            <a:ext cx="1439862" cy="576262"/>
            <a:chOff x="0" y="0"/>
            <a:chExt cx="907" cy="363"/>
          </a:xfrm>
        </p:grpSpPr>
        <p:sp>
          <p:nvSpPr>
            <p:cNvPr id="23575" name="Line 17"/>
            <p:cNvSpPr>
              <a:spLocks noChangeShapeType="1"/>
            </p:cNvSpPr>
            <p:nvPr/>
          </p:nvSpPr>
          <p:spPr bwMode="auto">
            <a:xfrm flipH="1">
              <a:off x="0" y="0"/>
              <a:ext cx="0" cy="36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Line 18"/>
            <p:cNvSpPr>
              <a:spLocks noChangeShapeType="1"/>
            </p:cNvSpPr>
            <p:nvPr/>
          </p:nvSpPr>
          <p:spPr bwMode="auto">
            <a:xfrm>
              <a:off x="0" y="363"/>
              <a:ext cx="907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6300788" y="2420938"/>
            <a:ext cx="1223962" cy="647700"/>
            <a:chOff x="0" y="0"/>
            <a:chExt cx="771" cy="408"/>
          </a:xfrm>
        </p:grpSpPr>
        <p:sp>
          <p:nvSpPr>
            <p:cNvPr id="23573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0" cy="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4" name="Line 21"/>
            <p:cNvSpPr>
              <a:spLocks noChangeShapeType="1"/>
            </p:cNvSpPr>
            <p:nvPr/>
          </p:nvSpPr>
          <p:spPr bwMode="auto">
            <a:xfrm>
              <a:off x="0" y="408"/>
              <a:ext cx="7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2"/>
          <p:cNvGrpSpPr/>
          <p:nvPr/>
        </p:nvGrpSpPr>
        <p:grpSpPr bwMode="auto">
          <a:xfrm>
            <a:off x="6588125" y="3141663"/>
            <a:ext cx="936625" cy="647700"/>
            <a:chOff x="0" y="0"/>
            <a:chExt cx="771" cy="408"/>
          </a:xfrm>
        </p:grpSpPr>
        <p:sp>
          <p:nvSpPr>
            <p:cNvPr id="23571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0" cy="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Line 24"/>
            <p:cNvSpPr>
              <a:spLocks noChangeShapeType="1"/>
            </p:cNvSpPr>
            <p:nvPr/>
          </p:nvSpPr>
          <p:spPr bwMode="auto">
            <a:xfrm>
              <a:off x="0" y="408"/>
              <a:ext cx="7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940425" y="3284538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804025" y="39338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None/>
            </a:pPr>
            <a:r>
              <a:rPr lang="zh-CN" altLang="zh-CN" sz="3000">
                <a:solidFill>
                  <a:schemeClr val="tx2"/>
                </a:solidFill>
                <a:latin typeface="Tahoma" panose="020B060403050404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autoUpdateAnimBg="0"/>
      <p:bldP spid="24581" grpId="0" autoUpdateAnimBg="0"/>
      <p:bldP spid="24582" grpId="0" autoUpdateAnimBg="0"/>
      <p:bldP spid="24586" grpId="0" autoUpdateAnimBg="0"/>
      <p:bldP spid="24587" grpId="0" autoUpdateAnimBg="0"/>
      <p:bldP spid="24588" grpId="0" autoUpdateAnimBg="0"/>
      <p:bldP spid="24589" grpId="0" autoUpdateAnimBg="0"/>
      <p:bldP spid="24590" grpId="0" autoUpdateAnimBg="0"/>
      <p:bldP spid="24591" grpId="0" autoUpdateAnimBg="0"/>
      <p:bldP spid="24601" grpId="0" autoUpdateAnimBg="0"/>
      <p:bldP spid="2460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68863"/>
            <a:ext cx="8229600" cy="922337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pic>
        <p:nvPicPr>
          <p:cNvPr id="24580" name="Picture 4" descr="p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95600" y="590550"/>
            <a:ext cx="369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492500" y="1268413"/>
            <a:ext cx="369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164388" y="620713"/>
            <a:ext cx="369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164388" y="126841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√</a:t>
            </a:r>
            <a:endParaRPr lang="zh-CN" altLang="en-US" sz="280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924300" y="2781300"/>
            <a:ext cx="790575" cy="360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851275" y="3141663"/>
            <a:ext cx="790575" cy="360362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19700" y="3644900"/>
            <a:ext cx="790575" cy="360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6588125" y="4076700"/>
            <a:ext cx="790575" cy="360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700338" y="5300663"/>
            <a:ext cx="217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2           7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484438" y="5805488"/>
            <a:ext cx="217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2           13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268538" y="6400800"/>
            <a:ext cx="217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5           19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867400" y="5300663"/>
            <a:ext cx="2179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5           7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795963" y="5734050"/>
            <a:ext cx="217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11           7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651500" y="6400800"/>
            <a:ext cx="2179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FF0000"/>
                </a:solidFill>
              </a:rPr>
              <a:t>11            19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nimBg="1"/>
      <p:bldP spid="25610" grpId="0" animBg="1"/>
      <p:bldP spid="25611" grpId="0" animBg="1"/>
      <p:bldP spid="25612" grpId="0" animBg="1"/>
      <p:bldP spid="25613" grpId="0" autoUpdateAnimBg="0"/>
      <p:bldP spid="25614" grpId="0" autoUpdateAnimBg="0"/>
      <p:bldP spid="25615" grpId="0" autoUpdateAnimBg="0"/>
      <p:bldP spid="25616" grpId="0" autoUpdateAnimBg="0"/>
      <p:bldP spid="25617" grpId="0" autoUpdateAnimBg="0"/>
      <p:bldP spid="256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p1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50466"/>
            <a:ext cx="8229600" cy="1143000"/>
          </a:xfrm>
        </p:spPr>
        <p:txBody>
          <a:bodyPr/>
          <a:lstStyle/>
          <a:p>
            <a:r>
              <a:rPr lang="zh-CN" altLang="zh-CN" sz="3400" dirty="0" smtClean="0">
                <a:ea typeface="宋体" panose="02010600030101010101" pitchFamily="2" charset="-122"/>
              </a:rPr>
              <a:t>24</a:t>
            </a:r>
            <a:r>
              <a:rPr lang="zh-CN" sz="3400" dirty="0" smtClean="0">
                <a:ea typeface="宋体" panose="02010600030101010101" pitchFamily="2" charset="-122"/>
              </a:rPr>
              <a:t>、</a:t>
            </a:r>
            <a:r>
              <a:rPr lang="zh-CN" altLang="zh-CN" sz="3400" dirty="0" smtClean="0">
                <a:ea typeface="宋体" panose="02010600030101010101" pitchFamily="2" charset="-122"/>
              </a:rPr>
              <a:t>25</a:t>
            </a:r>
            <a:r>
              <a:rPr lang="zh-CN" sz="3400" dirty="0" smtClean="0">
                <a:ea typeface="宋体" panose="02010600030101010101" pitchFamily="2" charset="-122"/>
              </a:rPr>
              <a:t>、</a:t>
            </a:r>
            <a:r>
              <a:rPr lang="zh-CN" altLang="zh-CN" sz="3400" dirty="0" smtClean="0">
                <a:ea typeface="宋体" panose="02010600030101010101" pitchFamily="2" charset="-122"/>
              </a:rPr>
              <a:t>35</a:t>
            </a:r>
            <a:r>
              <a:rPr lang="zh-CN" sz="3400" dirty="0" smtClean="0">
                <a:ea typeface="宋体" panose="02010600030101010101" pitchFamily="2" charset="-122"/>
              </a:rPr>
              <a:t>、</a:t>
            </a:r>
            <a:r>
              <a:rPr lang="zh-CN" altLang="zh-CN" sz="3400" dirty="0" smtClean="0">
                <a:ea typeface="宋体" panose="02010600030101010101" pitchFamily="2" charset="-122"/>
              </a:rPr>
              <a:t>32</a:t>
            </a:r>
            <a:r>
              <a:rPr lang="zh-CN" sz="3400" dirty="0" smtClean="0">
                <a:ea typeface="宋体" panose="02010600030101010101" pitchFamily="2" charset="-122"/>
              </a:rPr>
              <a:t>，这些数有什么特点呢？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47050" cy="2892152"/>
          </a:xfrm>
        </p:spPr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24</a:t>
            </a:r>
            <a:r>
              <a:rPr lang="zh-CN" dirty="0" smtClean="0">
                <a:ea typeface="宋体" panose="02010600030101010101" pitchFamily="2" charset="-122"/>
              </a:rPr>
              <a:t>的因数有：</a:t>
            </a:r>
            <a:r>
              <a:rPr lang="zh-CN" altLang="zh-CN" dirty="0" smtClean="0">
                <a:ea typeface="宋体" panose="02010600030101010101" pitchFamily="2" charset="-122"/>
              </a:rPr>
              <a:t>1 2 3 4 5 6 8 12 24</a:t>
            </a:r>
          </a:p>
          <a:p>
            <a:r>
              <a:rPr lang="zh-CN" altLang="zh-CN" dirty="0" smtClean="0">
                <a:ea typeface="宋体" panose="02010600030101010101" pitchFamily="2" charset="-122"/>
              </a:rPr>
              <a:t>25</a:t>
            </a:r>
            <a:r>
              <a:rPr lang="zh-CN" dirty="0" smtClean="0">
                <a:ea typeface="宋体" panose="02010600030101010101" pitchFamily="2" charset="-122"/>
              </a:rPr>
              <a:t>的因数有：</a:t>
            </a:r>
            <a:r>
              <a:rPr lang="zh-CN" altLang="zh-CN" dirty="0" smtClean="0">
                <a:ea typeface="宋体" panose="02010600030101010101" pitchFamily="2" charset="-122"/>
              </a:rPr>
              <a:t>1 5 25</a:t>
            </a:r>
          </a:p>
          <a:p>
            <a:r>
              <a:rPr lang="zh-CN" altLang="zh-CN" dirty="0" smtClean="0">
                <a:ea typeface="宋体" panose="02010600030101010101" pitchFamily="2" charset="-122"/>
              </a:rPr>
              <a:t>40</a:t>
            </a:r>
            <a:r>
              <a:rPr lang="zh-CN" dirty="0" smtClean="0">
                <a:ea typeface="宋体" panose="02010600030101010101" pitchFamily="2" charset="-122"/>
              </a:rPr>
              <a:t>的因数有：</a:t>
            </a:r>
            <a:r>
              <a:rPr lang="zh-CN" altLang="zh-CN" dirty="0" smtClean="0">
                <a:ea typeface="宋体" panose="02010600030101010101" pitchFamily="2" charset="-122"/>
              </a:rPr>
              <a:t>1 2 4 5 8 10 20 40</a:t>
            </a:r>
          </a:p>
          <a:p>
            <a:r>
              <a:rPr lang="zh-CN" altLang="zh-CN" dirty="0" smtClean="0">
                <a:ea typeface="宋体" panose="02010600030101010101" pitchFamily="2" charset="-122"/>
              </a:rPr>
              <a:t>35</a:t>
            </a:r>
            <a:r>
              <a:rPr lang="zh-CN" dirty="0" smtClean="0">
                <a:ea typeface="宋体" panose="02010600030101010101" pitchFamily="2" charset="-122"/>
              </a:rPr>
              <a:t>的因数有：</a:t>
            </a:r>
            <a:r>
              <a:rPr lang="zh-CN" altLang="zh-CN" dirty="0" smtClean="0">
                <a:ea typeface="宋体" panose="02010600030101010101" pitchFamily="2" charset="-122"/>
              </a:rPr>
              <a:t>1 5 7 35</a:t>
            </a:r>
          </a:p>
          <a:p>
            <a:r>
              <a:rPr lang="zh-CN" altLang="zh-CN" dirty="0" smtClean="0">
                <a:ea typeface="宋体" panose="02010600030101010101" pitchFamily="2" charset="-122"/>
              </a:rPr>
              <a:t>32</a:t>
            </a:r>
            <a:r>
              <a:rPr lang="zh-CN" dirty="0" smtClean="0">
                <a:ea typeface="宋体" panose="02010600030101010101" pitchFamily="2" charset="-122"/>
              </a:rPr>
              <a:t>的因数有：</a:t>
            </a:r>
            <a:r>
              <a:rPr lang="zh-CN" altLang="zh-CN" dirty="0" smtClean="0">
                <a:ea typeface="宋体" panose="02010600030101010101" pitchFamily="2" charset="-122"/>
              </a:rPr>
              <a:t>1 2 4  8 16 32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 作 探 究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331913" y="4884738"/>
            <a:ext cx="5213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6600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你发现什么？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836613"/>
          </a:xfrm>
        </p:spPr>
        <p:txBody>
          <a:bodyPr/>
          <a:lstStyle/>
          <a:p>
            <a:r>
              <a:rPr lang="zh-CN" smtClean="0">
                <a:ea typeface="宋体" panose="02010600030101010101" pitchFamily="2" charset="-122"/>
              </a:rPr>
              <a:t>摆一摆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 作 探 究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55650" y="13414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771775" y="13414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276600" y="13414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859338" y="1268413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435600" y="1268413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859338" y="1916113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6948488" y="1125538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451725" y="11255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6875463" y="184467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451725" y="184467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323850" y="30686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827088" y="3068638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250825" y="37163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755650" y="37163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1330325" y="306863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3781425" y="29972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4284663" y="2997200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3708400" y="36449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4213225" y="36449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4787900" y="29972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6946900" y="29972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7380288" y="2997200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6873875" y="36449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7308850" y="36449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7812088" y="2997200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971550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395288" y="50133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1619250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2266950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1547813" y="56610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3635375" y="47974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4138613" y="47974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3562350" y="54451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4067175" y="54451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4641850" y="47974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5940425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6443663" y="50133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5868988" y="5589588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6373813" y="5589588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4718050" y="36449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9" name="AutoShape 45"/>
          <p:cNvSpPr>
            <a:spLocks noChangeArrowheads="1"/>
          </p:cNvSpPr>
          <p:nvPr/>
        </p:nvSpPr>
        <p:spPr bwMode="auto">
          <a:xfrm>
            <a:off x="7812088" y="3644900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8388350" y="2997200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971550" y="56610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2" name="AutoShape 48"/>
          <p:cNvSpPr>
            <a:spLocks noChangeArrowheads="1"/>
          </p:cNvSpPr>
          <p:nvPr/>
        </p:nvSpPr>
        <p:spPr bwMode="auto">
          <a:xfrm>
            <a:off x="323850" y="56610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3" name="AutoShape 49"/>
          <p:cNvSpPr>
            <a:spLocks noChangeArrowheads="1"/>
          </p:cNvSpPr>
          <p:nvPr/>
        </p:nvSpPr>
        <p:spPr bwMode="auto">
          <a:xfrm>
            <a:off x="2195513" y="56610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4" name="AutoShape 50"/>
          <p:cNvSpPr>
            <a:spLocks noChangeArrowheads="1"/>
          </p:cNvSpPr>
          <p:nvPr/>
        </p:nvSpPr>
        <p:spPr bwMode="auto">
          <a:xfrm>
            <a:off x="4643438" y="54451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5" name="AutoShape 51"/>
          <p:cNvSpPr>
            <a:spLocks noChangeArrowheads="1"/>
          </p:cNvSpPr>
          <p:nvPr/>
        </p:nvSpPr>
        <p:spPr bwMode="auto">
          <a:xfrm>
            <a:off x="3562350" y="6094413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6" name="AutoShape 52"/>
          <p:cNvSpPr>
            <a:spLocks noChangeArrowheads="1"/>
          </p:cNvSpPr>
          <p:nvPr/>
        </p:nvSpPr>
        <p:spPr bwMode="auto">
          <a:xfrm>
            <a:off x="4067175" y="6094413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7" name="AutoShape 53"/>
          <p:cNvSpPr>
            <a:spLocks noChangeArrowheads="1"/>
          </p:cNvSpPr>
          <p:nvPr/>
        </p:nvSpPr>
        <p:spPr bwMode="auto">
          <a:xfrm>
            <a:off x="4643438" y="6094413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8" name="AutoShape 54"/>
          <p:cNvSpPr>
            <a:spLocks noChangeArrowheads="1"/>
          </p:cNvSpPr>
          <p:nvPr/>
        </p:nvSpPr>
        <p:spPr bwMode="auto">
          <a:xfrm>
            <a:off x="8172450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19" name="AutoShape 55"/>
          <p:cNvSpPr>
            <a:spLocks noChangeArrowheads="1"/>
          </p:cNvSpPr>
          <p:nvPr/>
        </p:nvSpPr>
        <p:spPr bwMode="auto">
          <a:xfrm>
            <a:off x="8172450" y="558958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0" name="AutoShape 56"/>
          <p:cNvSpPr>
            <a:spLocks noChangeArrowheads="1"/>
          </p:cNvSpPr>
          <p:nvPr/>
        </p:nvSpPr>
        <p:spPr bwMode="auto">
          <a:xfrm>
            <a:off x="7596188" y="5013325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auto">
          <a:xfrm>
            <a:off x="7019925" y="5013325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2" name="AutoShape 58"/>
          <p:cNvSpPr>
            <a:spLocks noChangeArrowheads="1"/>
          </p:cNvSpPr>
          <p:nvPr/>
        </p:nvSpPr>
        <p:spPr bwMode="auto">
          <a:xfrm>
            <a:off x="7524750" y="5589588"/>
            <a:ext cx="360363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3" name="AutoShape 59"/>
          <p:cNvSpPr>
            <a:spLocks noChangeArrowheads="1"/>
          </p:cNvSpPr>
          <p:nvPr/>
        </p:nvSpPr>
        <p:spPr bwMode="auto">
          <a:xfrm>
            <a:off x="6948488" y="5589588"/>
            <a:ext cx="360362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684213" y="23495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1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2987675" y="23495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2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5076825" y="23495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3</a:t>
            </a: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7019925" y="23495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4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611188" y="436562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5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4067175" y="42926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6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7380288" y="42211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7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7092950" y="6308725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10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3924300" y="64912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9</a:t>
            </a:r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827088" y="64912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rebuchet MS" panose="020B0603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500"/>
                            </p:stCondLst>
                            <p:childTnLst>
                              <p:par>
                                <p:cTn id="1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3000"/>
                            </p:stCondLst>
                            <p:childTnLst>
                              <p:par>
                                <p:cTn id="2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500"/>
                            </p:stCondLst>
                            <p:childTnLst>
                              <p:par>
                                <p:cTn id="2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500"/>
                            </p:stCondLst>
                            <p:childTnLst>
                              <p:par>
                                <p:cTn id="2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0"/>
                            </p:stCondLst>
                            <p:childTnLst>
                              <p:par>
                                <p:cTn id="3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000"/>
                            </p:stCondLst>
                            <p:childTnLst>
                              <p:par>
                                <p:cTn id="3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500"/>
                            </p:stCondLst>
                            <p:childTnLst>
                              <p:par>
                                <p:cTn id="3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4000"/>
                            </p:stCondLst>
                            <p:childTnLst>
                              <p:par>
                                <p:cTn id="3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2" grpId="0" animBg="1"/>
      <p:bldP spid="11313" grpId="0" animBg="1"/>
      <p:bldP spid="11314" grpId="0" animBg="1"/>
      <p:bldP spid="11315" grpId="0" animBg="1"/>
      <p:bldP spid="11316" grpId="0" animBg="1"/>
      <p:bldP spid="11317" grpId="0" animBg="1"/>
      <p:bldP spid="11318" grpId="0" animBg="1"/>
      <p:bldP spid="11319" grpId="0" animBg="1"/>
      <p:bldP spid="11320" grpId="0" animBg="1"/>
      <p:bldP spid="11321" grpId="0" animBg="1"/>
      <p:bldP spid="11322" grpId="0" animBg="1"/>
      <p:bldP spid="11323" grpId="0" animBg="1"/>
      <p:bldP spid="11324" grpId="0" autoUpdateAnimBg="0"/>
      <p:bldP spid="11325" grpId="0" autoUpdateAnimBg="0"/>
      <p:bldP spid="11326" grpId="0" autoUpdateAnimBg="0"/>
      <p:bldP spid="11327" grpId="0" autoUpdateAnimBg="0"/>
      <p:bldP spid="11328" grpId="0" autoUpdateAnimBg="0"/>
      <p:bldP spid="11329" grpId="0" autoUpdateAnimBg="0"/>
      <p:bldP spid="11330" grpId="0" autoUpdateAnimBg="0"/>
      <p:bldP spid="11331" grpId="0" autoUpdateAnimBg="0"/>
      <p:bldP spid="113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>
                <a:ea typeface="宋体" panose="02010600030101010101" pitchFamily="2" charset="-122"/>
              </a:rPr>
              <a:t>1——20</a:t>
            </a:r>
            <a:r>
              <a:rPr lang="zh-CN" smtClean="0">
                <a:ea typeface="宋体" panose="02010600030101010101" pitchFamily="2" charset="-122"/>
              </a:rPr>
              <a:t>各数的因数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type="tbl" idx="1"/>
          </p:nvPr>
        </p:nvGraphicFramePr>
        <p:xfrm>
          <a:off x="900113" y="1412875"/>
          <a:ext cx="7272337" cy="4397378"/>
        </p:xfrm>
        <a:graphic>
          <a:graphicData uri="http://schemas.openxmlformats.org/drawingml/2006/table">
            <a:tbl>
              <a:tblPr/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71" name="AutoShape 83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 作 探 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229600" cy="1143000"/>
          </a:xfrm>
        </p:spPr>
        <p:txBody>
          <a:bodyPr/>
          <a:lstStyle/>
          <a:p>
            <a:r>
              <a:rPr lang="zh-CN" altLang="zh-CN" smtClean="0">
                <a:ea typeface="宋体" panose="02010600030101010101" pitchFamily="2" charset="-122"/>
              </a:rPr>
              <a:t>1——20</a:t>
            </a:r>
            <a:r>
              <a:rPr lang="zh-CN" smtClean="0">
                <a:ea typeface="宋体" panose="02010600030101010101" pitchFamily="2" charset="-122"/>
              </a:rPr>
              <a:t>各数的因数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type="tbl" idx="1"/>
          </p:nvPr>
        </p:nvGraphicFramePr>
        <p:xfrm>
          <a:off x="827088" y="1341438"/>
          <a:ext cx="7705725" cy="4751392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395" name="AutoShape 83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 作 探 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ea typeface="宋体" panose="02010600030101010101" pitchFamily="2" charset="-122"/>
              </a:rPr>
              <a:t>1—20</a:t>
            </a:r>
            <a:r>
              <a:rPr lang="zh-CN" dirty="0" smtClean="0">
                <a:ea typeface="宋体" panose="02010600030101010101" pitchFamily="2" charset="-122"/>
              </a:rPr>
              <a:t>各数的因数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>
            <p:ph type="tbl" idx="1"/>
          </p:nvPr>
        </p:nvGraphicFramePr>
        <p:xfrm>
          <a:off x="900113" y="1412875"/>
          <a:ext cx="7272337" cy="4716148"/>
        </p:xfrm>
        <a:graphic>
          <a:graphicData uri="http://schemas.openxmlformats.org/drawingml/2006/table">
            <a:tbl>
              <a:tblPr/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数字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67A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2167A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zh-CN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2167A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419" name="AutoShape 83"/>
          <p:cNvSpPr>
            <a:spLocks noChangeArrowheads="1"/>
          </p:cNvSpPr>
          <p:nvPr/>
        </p:nvSpPr>
        <p:spPr bwMode="auto">
          <a:xfrm>
            <a:off x="323850" y="836613"/>
            <a:ext cx="1392238" cy="925512"/>
          </a:xfrm>
          <a:prstGeom prst="wedgeRectCallout">
            <a:avLst>
              <a:gd name="adj1" fmla="val 109523"/>
              <a:gd name="adj2" fmla="val 14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dirty="0"/>
              <a:t>有的数有两个以上的因数</a:t>
            </a:r>
          </a:p>
        </p:txBody>
      </p:sp>
      <p:sp>
        <p:nvSpPr>
          <p:cNvPr id="14420" name="AutoShape 84"/>
          <p:cNvSpPr>
            <a:spLocks noChangeArrowheads="1"/>
          </p:cNvSpPr>
          <p:nvPr/>
        </p:nvSpPr>
        <p:spPr bwMode="auto">
          <a:xfrm>
            <a:off x="7751763" y="2492375"/>
            <a:ext cx="1392237" cy="1474788"/>
          </a:xfrm>
          <a:prstGeom prst="wedgeRectCallout">
            <a:avLst>
              <a:gd name="adj1" fmla="val -135977"/>
              <a:gd name="adj2" fmla="val 125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dirty="0"/>
              <a:t>有的数只有有两个因数，一个是</a:t>
            </a:r>
            <a:r>
              <a:rPr lang="zh-CN" altLang="zh-CN" dirty="0"/>
              <a:t>1</a:t>
            </a:r>
            <a:r>
              <a:rPr lang="zh-CN" dirty="0"/>
              <a:t>，一个是它本身。</a:t>
            </a:r>
          </a:p>
        </p:txBody>
      </p:sp>
      <p:sp>
        <p:nvSpPr>
          <p:cNvPr id="14421" name="AutoShape 85"/>
          <p:cNvSpPr>
            <a:spLocks noChangeArrowheads="1"/>
          </p:cNvSpPr>
          <p:nvPr/>
        </p:nvSpPr>
        <p:spPr bwMode="auto">
          <a:xfrm>
            <a:off x="7751763" y="981075"/>
            <a:ext cx="1392237" cy="650875"/>
          </a:xfrm>
          <a:prstGeom prst="wedgeRectCallout">
            <a:avLst>
              <a:gd name="adj1" fmla="val -140764"/>
              <a:gd name="adj2" fmla="val 101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zh-CN" dirty="0"/>
              <a:t>1</a:t>
            </a:r>
            <a:r>
              <a:rPr lang="zh-CN" dirty="0"/>
              <a:t>只有一个因数。</a:t>
            </a:r>
          </a:p>
        </p:txBody>
      </p:sp>
      <p:sp>
        <p:nvSpPr>
          <p:cNvPr id="14422" name="AutoShape 86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 作 探 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9" grpId="0" animBg="1" autoUpdateAnimBg="0"/>
      <p:bldP spid="14420" grpId="0" animBg="1" autoUpdateAnimBg="0"/>
      <p:bldP spid="144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76872"/>
            <a:ext cx="8928992" cy="3886200"/>
          </a:xfrm>
        </p:spPr>
        <p:txBody>
          <a:bodyPr/>
          <a:lstStyle/>
          <a:p>
            <a:r>
              <a:rPr lang="zh-CN" altLang="en-US" dirty="0" smtClean="0">
                <a:ea typeface="宋体" panose="02010600030101010101" pitchFamily="2" charset="-122"/>
              </a:rPr>
              <a:t>能排成方阵的数，它的因数的个数都有两个以上。如4、6、8、9、16、32</a:t>
            </a:r>
            <a:r>
              <a:rPr lang="zh-CN" altLang="en-US" baseline="30000" dirty="0" smtClean="0">
                <a:ea typeface="宋体" panose="02010600030101010101" pitchFamily="2" charset="-122"/>
              </a:rPr>
              <a:t>……</a:t>
            </a:r>
            <a:endParaRPr lang="zh-CN" altLang="en-US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不能排成方阵的数，它的因数的个数只有两个，即1和它本身。如3、11、13、19、37</a:t>
            </a:r>
            <a:r>
              <a:rPr lang="en-US" altLang="zh-CN" dirty="0" smtClean="0">
                <a:ea typeface="宋体" panose="02010600030101010101" pitchFamily="2" charset="-122"/>
              </a:rPr>
              <a:t>···</a:t>
            </a: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15364" name="Picture 4" descr="8721a2fb84086224e8c2176044f436c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5955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dirty="0" smtClean="0">
                <a:ea typeface="宋体" panose="02010600030101010101" pitchFamily="2" charset="-122"/>
              </a:rPr>
              <a:t>像</a:t>
            </a:r>
            <a:r>
              <a:rPr lang="zh-CN" altLang="zh-CN" dirty="0" smtClean="0">
                <a:ea typeface="宋体" panose="02010600030101010101" pitchFamily="2" charset="-122"/>
              </a:rPr>
              <a:t>2</a:t>
            </a:r>
            <a:r>
              <a:rPr lang="zh-CN" dirty="0" smtClean="0">
                <a:ea typeface="宋体" panose="02010600030101010101" pitchFamily="2" charset="-122"/>
              </a:rPr>
              <a:t>、</a:t>
            </a:r>
            <a:r>
              <a:rPr lang="zh-CN" altLang="zh-CN" dirty="0" smtClean="0">
                <a:ea typeface="宋体" panose="02010600030101010101" pitchFamily="2" charset="-122"/>
              </a:rPr>
              <a:t>3</a:t>
            </a:r>
            <a:r>
              <a:rPr lang="zh-CN" dirty="0" smtClean="0">
                <a:ea typeface="宋体" panose="02010600030101010101" pitchFamily="2" charset="-122"/>
              </a:rPr>
              <a:t>、</a:t>
            </a:r>
            <a:r>
              <a:rPr lang="zh-CN" altLang="zh-CN" dirty="0" smtClean="0">
                <a:ea typeface="宋体" panose="02010600030101010101" pitchFamily="2" charset="-122"/>
              </a:rPr>
              <a:t>5……</a:t>
            </a:r>
            <a:r>
              <a:rPr lang="zh-CN" dirty="0" smtClean="0">
                <a:ea typeface="宋体" panose="02010600030101010101" pitchFamily="2" charset="-122"/>
              </a:rPr>
              <a:t>这样只有</a:t>
            </a:r>
            <a:r>
              <a:rPr lang="zh-CN" altLang="zh-CN" dirty="0" smtClean="0">
                <a:ea typeface="宋体" panose="02010600030101010101" pitchFamily="2" charset="-122"/>
              </a:rPr>
              <a:t>1</a:t>
            </a:r>
            <a:r>
              <a:rPr lang="zh-CN" dirty="0" smtClean="0">
                <a:ea typeface="宋体" panose="02010600030101010101" pitchFamily="2" charset="-122"/>
              </a:rPr>
              <a:t>和它本身两个因数的数，叫做质数（又叫素数）；像</a:t>
            </a:r>
            <a:r>
              <a:rPr lang="zh-CN" altLang="zh-CN" dirty="0" smtClean="0">
                <a:ea typeface="宋体" panose="02010600030101010101" pitchFamily="2" charset="-122"/>
              </a:rPr>
              <a:t>4</a:t>
            </a:r>
            <a:r>
              <a:rPr lang="zh-CN" dirty="0" smtClean="0">
                <a:ea typeface="宋体" panose="02010600030101010101" pitchFamily="2" charset="-122"/>
              </a:rPr>
              <a:t>、</a:t>
            </a:r>
            <a:r>
              <a:rPr lang="zh-CN" altLang="zh-CN" dirty="0" smtClean="0">
                <a:ea typeface="宋体" panose="02010600030101010101" pitchFamily="2" charset="-122"/>
              </a:rPr>
              <a:t>6</a:t>
            </a:r>
            <a:r>
              <a:rPr lang="zh-CN" dirty="0" smtClean="0">
                <a:ea typeface="宋体" panose="02010600030101010101" pitchFamily="2" charset="-122"/>
              </a:rPr>
              <a:t>、</a:t>
            </a:r>
            <a:r>
              <a:rPr lang="zh-CN" altLang="zh-CN" dirty="0" smtClean="0">
                <a:ea typeface="宋体" panose="02010600030101010101" pitchFamily="2" charset="-122"/>
              </a:rPr>
              <a:t>8……</a:t>
            </a:r>
            <a:r>
              <a:rPr lang="zh-CN" dirty="0" smtClean="0">
                <a:ea typeface="宋体" panose="02010600030101010101" pitchFamily="2" charset="-122"/>
              </a:rPr>
              <a:t>这样除了</a:t>
            </a:r>
            <a:r>
              <a:rPr lang="zh-CN" altLang="zh-CN" dirty="0" smtClean="0">
                <a:ea typeface="宋体" panose="02010600030101010101" pitchFamily="2" charset="-122"/>
              </a:rPr>
              <a:t>1</a:t>
            </a:r>
            <a:r>
              <a:rPr lang="zh-CN" dirty="0" smtClean="0">
                <a:ea typeface="宋体" panose="02010600030101010101" pitchFamily="2" charset="-122"/>
              </a:rPr>
              <a:t>和它本身，还有其它的因数的数，叫做合数；</a:t>
            </a:r>
            <a:r>
              <a:rPr lang="zh-CN" altLang="zh-CN" dirty="0" smtClean="0">
                <a:ea typeface="宋体" panose="02010600030101010101" pitchFamily="2" charset="-122"/>
              </a:rPr>
              <a:t>1</a:t>
            </a:r>
            <a:r>
              <a:rPr lang="zh-CN" dirty="0" smtClean="0">
                <a:ea typeface="宋体" panose="02010600030101010101" pitchFamily="2" charset="-122"/>
              </a:rPr>
              <a:t>只有一个因数，既不是质数，也不是合数。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79388" y="0"/>
            <a:ext cx="2376487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sz="32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 习 新 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rbit_TP10069045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_TP10069045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4925" cap="rnd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4925" cap="rnd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rbit_TP1006904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_TP1006904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_TP1006904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_TP1006904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_TP1006904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_TP1006904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_TP10069045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10069044</Template>
  <TotalTime>0</TotalTime>
  <Words>705</Words>
  <Application>Microsoft Office PowerPoint</Application>
  <PresentationFormat>全屏显示(4:3)</PresentationFormat>
  <Paragraphs>263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方正粗倩简体</vt:lpstr>
      <vt:lpstr>汉仪中圆简</vt:lpstr>
      <vt:lpstr>黑体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Trebuchet MS</vt:lpstr>
      <vt:lpstr>WWW.2PPT.COM
</vt:lpstr>
      <vt:lpstr>PowerPoint 演示文稿</vt:lpstr>
      <vt:lpstr>PowerPoint 演示文稿</vt:lpstr>
      <vt:lpstr>24、25、35、32，这些数有什么特点呢？</vt:lpstr>
      <vt:lpstr>摆一摆</vt:lpstr>
      <vt:lpstr>1——20各数的因数</vt:lpstr>
      <vt:lpstr>1——20各数的因数</vt:lpstr>
      <vt:lpstr>1—20各数的因数</vt:lpstr>
      <vt:lpstr>PowerPoint 演示文稿</vt:lpstr>
      <vt:lpstr>PowerPoint 演示文稿</vt:lpstr>
      <vt:lpstr>1、把下面数中的合数圈起来。</vt:lpstr>
      <vt:lpstr>1、把下面数中的合数圈起来。</vt:lpstr>
      <vt:lpstr>能把30写成几个质数相乘的形式吗？</vt:lpstr>
      <vt:lpstr>某校五年级各班人数情况统计如下。</vt:lpstr>
      <vt:lpstr>火眼金睛辨对错</vt:lpstr>
      <vt:lpstr>把下面的数分解质因数</vt:lpstr>
      <vt:lpstr>用短除法把下面各数分解质因数。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2021-12-30T07:20:42Z</dcterms:created>
  <dcterms:modified xsi:type="dcterms:W3CDTF">2023-01-16T14:32:05Z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754BD34AFC9C4743866925EE596D8CCE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