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7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8" r:id="rId13"/>
    <p:sldId id="309" r:id="rId14"/>
    <p:sldId id="310" r:id="rId15"/>
    <p:sldId id="311" r:id="rId16"/>
    <p:sldId id="312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0099"/>
    <a:srgbClr val="3333FF"/>
    <a:srgbClr val="CC0000"/>
    <a:srgbClr val="FF66FF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3719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95E8-0599-4F87-B0A2-0181704080D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08059-5DF8-4BA8-A5E5-768D90A58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08059-5DF8-4BA8-A5E5-768D90A58D8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AB46-26DB-43AA-A82B-92FCA48552D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ECCB-219D-4234-B6F5-C14C89C9E86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EFFD-8B47-40AF-965A-E1BC19F2502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022D-FBE7-4BB7-9E0D-CF10E987E47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6979-7141-4613-BD32-8BEF945CB00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8415-9CC4-4E9B-AD93-EAC0F5A355F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2B1F-4375-4F9C-8AD2-C885B03B5D6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E17F-DCA4-43E7-A068-AEB926B3CAB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AD3F-8567-4531-BD77-3C9DA96E812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5704-F9E4-44B6-AA90-5702B1CA117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45D6-904D-46D4-B750-CADD72A9FFC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3CD0783-A482-4AAE-BF5D-3CEBD0DD16C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  <p:sndAc>
      <p:stSnd>
        <p:snd r:embed="rId13" name="No New Messag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&#38142;&#25509;&#36164;&#28304;/P75%20U3-T3C-1a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3T3C-1a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066801"/>
            <a:ext cx="82296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  </a:t>
            </a:r>
            <a:r>
              <a:rPr lang="en-US" altLang="zh-CN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algn="ctr">
              <a:buFontTx/>
              <a:buNone/>
            </a:pPr>
            <a:r>
              <a:rPr lang="en-US" altLang="zh-CN" sz="4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What were you doing at this </a:t>
            </a:r>
          </a:p>
          <a:p>
            <a:pPr algn="ctr">
              <a:buFontTx/>
              <a:buNone/>
            </a:pPr>
            <a:r>
              <a:rPr lang="en-US" altLang="zh-CN" sz="4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time yesterday?</a:t>
            </a:r>
          </a:p>
          <a:p>
            <a:pPr algn="ctr">
              <a:buFontTx/>
              <a:buNone/>
            </a:pPr>
            <a:endParaRPr lang="en-US" altLang="zh-CN" sz="20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Section C </a:t>
            </a:r>
          </a:p>
        </p:txBody>
      </p:sp>
      <p:sp>
        <p:nvSpPr>
          <p:cNvPr id="3" name="矩形 2"/>
          <p:cNvSpPr/>
          <p:nvPr/>
        </p:nvSpPr>
        <p:spPr>
          <a:xfrm>
            <a:off x="2962640" y="5486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76-1a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1066800"/>
            <a:ext cx="52578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6705600" y="4343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76600" y="54102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Black" panose="020B0A04020102020204" pitchFamily="34" charset="0"/>
              </a:rPr>
              <a:t>____________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76-1a-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990600"/>
            <a:ext cx="5638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6934200" y="4191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505200" y="55626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Black" panose="020B0A04020102020204" pitchFamily="34" charset="0"/>
              </a:rPr>
              <a:t>____________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12738"/>
            <a:ext cx="8318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Do you think Tom and Jerry are good friends?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int 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Arial Black" panose="020B0A04020102020204" pitchFamily="34" charset="0"/>
              </a:rPr>
              <a:t>Look at the pictures and fill in the blanks with the correct forms of the key words.</a:t>
            </a:r>
            <a:endParaRPr lang="en-US" altLang="zh-CN" sz="2400" b="1" u="sng" dirty="0">
              <a:latin typeface="Arial Black" panose="020B0A04020102020204" pitchFamily="34" charset="0"/>
            </a:endParaRPr>
          </a:p>
        </p:txBody>
      </p:sp>
      <p:pic>
        <p:nvPicPr>
          <p:cNvPr id="65539" name="Picture 4" descr="P72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676400"/>
            <a:ext cx="42672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181600" y="32004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3333FF"/>
                </a:solidFill>
              </a:rPr>
              <a:t> knock at / take a shower</a:t>
            </a:r>
          </a:p>
        </p:txBody>
      </p:sp>
      <p:sp>
        <p:nvSpPr>
          <p:cNvPr id="65541" name="WordArt 12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228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2</a:t>
            </a:r>
            <a:endParaRPr lang="zh-CN" altLang="en-US" sz="4000" b="1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65542" name="Oval 13"/>
          <p:cNvSpPr>
            <a:spLocks noChangeArrowheads="1"/>
          </p:cNvSpPr>
          <p:nvPr/>
        </p:nvSpPr>
        <p:spPr bwMode="auto">
          <a:xfrm>
            <a:off x="990600" y="1828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66FF"/>
                </a:solidFill>
              </a:rPr>
              <a:t>1</a:t>
            </a:r>
          </a:p>
        </p:txBody>
      </p:sp>
      <p:sp>
        <p:nvSpPr>
          <p:cNvPr id="65543" name="Rectangle 17"/>
          <p:cNvSpPr>
            <a:spLocks noChangeArrowheads="1"/>
          </p:cNvSpPr>
          <p:nvPr/>
        </p:nvSpPr>
        <p:spPr bwMode="auto">
          <a:xfrm>
            <a:off x="1981200" y="4800600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sz="2800" b="1">
                <a:latin typeface="Times New Roman" panose="02020603050405020304" pitchFamily="18" charset="0"/>
              </a:rPr>
              <a:t>1. When the cat knocked at the door the mouse _____________________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429000" y="5181600"/>
            <a:ext cx="3665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was taking a shower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72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762000"/>
            <a:ext cx="494188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86400" y="2209800"/>
            <a:ext cx="3071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</a:rPr>
              <a:t> come out / sleep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457200" y="914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66FF"/>
                </a:solidFill>
              </a:rPr>
              <a:t>2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209800" y="4343400"/>
            <a:ext cx="65532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2. The mouse was hungry. When he 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     __________ of the bathroom to look 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    for food, the cat ______________ 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667000" y="4800600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came out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181600" y="5181600"/>
            <a:ext cx="2282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was sleeping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72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457200"/>
            <a:ext cx="53340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400800" y="1981200"/>
            <a:ext cx="2470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</a:rPr>
              <a:t> wake up / carry</a:t>
            </a: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1371600" y="609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66FF"/>
                </a:solidFill>
              </a:rPr>
              <a:t>3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286000" y="4724400"/>
            <a:ext cx="563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en-US" altLang="zh-CN" sz="2800" b="1">
                <a:latin typeface="Times New Roman" panose="02020603050405020304" pitchFamily="18" charset="0"/>
              </a:rPr>
              <a:t>When the cat woke up, the </a:t>
            </a:r>
          </a:p>
          <a:p>
            <a:pPr marL="342900" indent="-342900"/>
            <a:r>
              <a:rPr lang="en-US" altLang="zh-CN" sz="2800" b="1">
                <a:latin typeface="Times New Roman" panose="02020603050405020304" pitchFamily="18" charset="0"/>
              </a:rPr>
              <a:t>    mouse  ______________  his cake.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886200" y="5181600"/>
            <a:ext cx="2344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was carrying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72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85800"/>
            <a:ext cx="55626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324600" y="2438400"/>
            <a:ext cx="207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</a:rPr>
              <a:t> enjoy / chat</a:t>
            </a: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838200" y="914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66FF"/>
                </a:solidFill>
              </a:rPr>
              <a:t>4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981200" y="4724400"/>
            <a:ext cx="67818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4"/>
            </a:pPr>
            <a:r>
              <a:rPr lang="en-US" altLang="zh-CN" sz="2800" b="1"/>
              <a:t>The mouse and the cat </a:t>
            </a:r>
          </a:p>
          <a:p>
            <a:pPr marL="342900" indent="-342900"/>
            <a:r>
              <a:rPr lang="en-US" altLang="zh-CN" sz="2800" b="1"/>
              <a:t>    _______________ happily while they    were enjoying the moon.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67000" y="5105400"/>
            <a:ext cx="2544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were chatting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620000" cy="538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  </a:t>
            </a: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in a low voice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1. _________________________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  pass by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2.  _________________________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  fall down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3. _________________________.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  be afraid to do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4. _________________________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  warm sb.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5. _________________________ .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 Black" panose="020B0A04020102020204" pitchFamily="34" charset="0"/>
              </a:rPr>
              <a:t>Make sentences with the following phrases.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9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4572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 dirty="0">
                <a:ln w="28575">
                  <a:solidFill>
                    <a:srgbClr val="FF0000"/>
                  </a:solidFill>
                  <a:rou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702030302020204"/>
              </a:rPr>
              <a:t>summary</a:t>
            </a:r>
            <a:endParaRPr lang="zh-CN" altLang="en-US" sz="3600" i="1" kern="10" dirty="0">
              <a:ln w="28575">
                <a:solidFill>
                  <a:srgbClr val="FF0000"/>
                </a:solidFill>
                <a:rou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143000" y="1828800"/>
            <a:ext cx="2819400" cy="413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低声地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经过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落下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害怕做</a:t>
            </a:r>
            <a:r>
              <a:rPr lang="en-US" altLang="zh-CN" sz="2400" b="1" baseline="30000" dirty="0">
                <a:latin typeface="Arial Unicode MS" pitchFamily="34" charset="-122"/>
                <a:ea typeface="Arial Unicode MS" pitchFamily="34" charset="-122"/>
              </a:rPr>
              <a:t>……</a:t>
            </a:r>
            <a:endParaRPr lang="en-US" altLang="zh-CN" sz="2400" b="1" baseline="30000" dirty="0">
              <a:latin typeface="Comic Sans MS" panose="030F0702030302020204" pitchFamily="66" charset="0"/>
              <a:ea typeface="Arial Unicode MS" pitchFamily="34" charset="-122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温暖某人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第四根火柴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把某人搂在怀里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733800" y="1676400"/>
            <a:ext cx="4191000" cy="4367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in a low voice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pass by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fall down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be afraid to do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warm sb.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a fourth match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hold sb. in one’s arms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85800" y="1066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 Black" panose="020B0A04020102020204" pitchFamily="34" charset="0"/>
              </a:rPr>
              <a:t>We learn the phrases.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9"/>
          <p:cNvSpPr>
            <a:spLocks noChangeArrowheads="1" noChangeShapeType="1" noTextEdit="1"/>
          </p:cNvSpPr>
          <p:nvPr/>
        </p:nvSpPr>
        <p:spPr bwMode="auto">
          <a:xfrm>
            <a:off x="2133600" y="1524000"/>
            <a:ext cx="45720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 dirty="0">
                <a:ln w="28575">
                  <a:solidFill>
                    <a:srgbClr val="FF0000"/>
                  </a:solidFill>
                  <a:rou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3600" i="1" kern="10" dirty="0">
              <a:ln w="28575">
                <a:solidFill>
                  <a:srgbClr val="FF0000"/>
                </a:solidFill>
                <a:rou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81200" y="3200400"/>
            <a:ext cx="594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ea typeface="华文中宋" panose="02010600040101010101" pitchFamily="2" charset="-122"/>
              </a:rPr>
              <a:t>收集几个童话故事，在班里与同学交流。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90600" y="1524000"/>
            <a:ext cx="7239000" cy="3662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Arial Black" panose="020B0A04020102020204" pitchFamily="34" charset="0"/>
              </a:rPr>
              <a:t>Do you like reading stories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Arial Black" panose="020B0A04020102020204" pitchFamily="34" charset="0"/>
              </a:rPr>
              <a:t>Which kind of story do you like best ?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600" b="1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Arial Black" panose="020B0A04020102020204" pitchFamily="34" charset="0"/>
              </a:rPr>
              <a:t>Let’s enjoy a story.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8305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 Black" panose="020B0A04020102020204" pitchFamily="34" charset="0"/>
              </a:rPr>
              <a:t>Read and understand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Match the following pictures with the titles of stories. Then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share the story you like best with the class.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2400" b="1" dirty="0">
                <a:solidFill>
                  <a:srgbClr val="3333FF"/>
                </a:solidFill>
                <a:latin typeface="Comic Sans MS" panose="030F0702030302020204" pitchFamily="66" charset="0"/>
              </a:rPr>
              <a:t>Snow White      B. the Little Match Girl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3333FF"/>
                </a:solidFill>
                <a:latin typeface="Comic Sans MS" panose="030F0702030302020204" pitchFamily="66" charset="0"/>
              </a:rPr>
              <a:t>C.Black</a:t>
            </a:r>
            <a:r>
              <a:rPr lang="en-US" altLang="zh-CN" sz="24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Cat Sir    D. Ma Liang and His Magic Brush</a:t>
            </a:r>
          </a:p>
        </p:txBody>
      </p:sp>
      <p:pic>
        <p:nvPicPr>
          <p:cNvPr id="51203" name="Picture 3" descr="p75-1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3200400"/>
            <a:ext cx="17478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p75-1a-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3429000"/>
            <a:ext cx="17192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p75-1a-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505200"/>
            <a:ext cx="17526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p75-1a-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9000" y="3429000"/>
            <a:ext cx="15319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5715000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(      )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200400" y="5867400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(      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562600" y="5867400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(      )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696200" y="57912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(      )</a:t>
            </a: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5943600" y="5867400"/>
            <a:ext cx="3190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A</a:t>
            </a:r>
            <a:endParaRPr lang="zh-CN" altLang="en-US" sz="3600" b="1" kern="1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>
            <a:off x="8077200" y="5791200"/>
            <a:ext cx="3190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D</a:t>
            </a:r>
            <a:endParaRPr lang="zh-CN" altLang="en-US" sz="3600" b="1" kern="1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838200" y="5791200"/>
            <a:ext cx="3190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C</a:t>
            </a:r>
            <a:endParaRPr lang="zh-CN" altLang="en-US" sz="3600" b="1" kern="1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0734" name="WordArt 14"/>
          <p:cNvSpPr>
            <a:spLocks noChangeArrowheads="1" noChangeShapeType="1" noTextEdit="1"/>
          </p:cNvSpPr>
          <p:nvPr/>
        </p:nvSpPr>
        <p:spPr bwMode="auto">
          <a:xfrm>
            <a:off x="3581400" y="5867400"/>
            <a:ext cx="3190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B</a:t>
            </a:r>
            <a:endParaRPr lang="zh-CN" altLang="en-US" sz="3600" b="1" kern="1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0" y="228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1a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  <p:bldP spid="30733" grpId="0" animBg="1"/>
      <p:bldP spid="307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Black" panose="020B0A04020102020204" pitchFamily="34" charset="0"/>
              </a:rPr>
              <a:t>Watch the flash of 1a, then answer  the following questions.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620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When did the story happen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What did the poor girl sell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Did the girl have a big Christmas meal 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95400" y="2362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3333FF"/>
                </a:solidFill>
                <a:latin typeface="Comic Sans MS" panose="030F0702030302020204" pitchFamily="66" charset="0"/>
              </a:rPr>
              <a:t>On a new year’s Eve.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3333FF"/>
                </a:solidFill>
                <a:latin typeface="Comic Sans MS" panose="030F0702030302020204" pitchFamily="66" charset="0"/>
              </a:rPr>
              <a:t>Matches.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143000" y="49530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3333FF"/>
                </a:solidFill>
                <a:latin typeface="Comic Sans MS" panose="030F0702030302020204" pitchFamily="66" charset="0"/>
              </a:rPr>
              <a:t>No, she didn’t.</a:t>
            </a:r>
          </a:p>
        </p:txBody>
      </p:sp>
      <p:pic>
        <p:nvPicPr>
          <p:cNvPr id="52232" name="Picture 1032" descr="视频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219200"/>
            <a:ext cx="86042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  <p:sndAc>
      <p:stSnd>
        <p:snd r:embed="rId3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028700" y="457200"/>
            <a:ext cx="7162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 Black" panose="020B0A04020102020204" pitchFamily="34" charset="0"/>
              </a:rPr>
              <a:t>Listen and read the story, then underline the phrases below and guess their meanings.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24000" y="1676400"/>
            <a:ext cx="4191000" cy="4367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in a low voice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pass by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fall down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be afraid to do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warm sb.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a fourth match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hold sb. in one’s arms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715000" y="1828800"/>
            <a:ext cx="29718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低声地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经过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落下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害怕做</a:t>
            </a:r>
            <a:r>
              <a:rPr lang="en-US" altLang="zh-CN" sz="2400" b="1" baseline="30000" dirty="0">
                <a:latin typeface="Arial Unicode MS" pitchFamily="34" charset="-122"/>
                <a:ea typeface="Arial Unicode MS" pitchFamily="34" charset="-122"/>
              </a:rPr>
              <a:t>……</a:t>
            </a:r>
            <a:endParaRPr lang="en-US" altLang="zh-CN" sz="2400" b="1" baseline="30000" dirty="0">
              <a:latin typeface="Comic Sans MS" panose="030F0702030302020204" pitchFamily="66" charset="0"/>
              <a:ea typeface="Arial Unicode MS" pitchFamily="34" charset="-122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温暖某人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划了第四根火柴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把某人搂在怀里</a:t>
            </a:r>
          </a:p>
        </p:txBody>
      </p:sp>
      <p:sp>
        <p:nvSpPr>
          <p:cNvPr id="25606" name="AutoShape 6"/>
          <p:cNvSpPr/>
          <p:nvPr/>
        </p:nvSpPr>
        <p:spPr bwMode="auto">
          <a:xfrm>
            <a:off x="0" y="2781300"/>
            <a:ext cx="1371600" cy="1028700"/>
          </a:xfrm>
          <a:prstGeom prst="borderCallout1">
            <a:avLst>
              <a:gd name="adj1" fmla="val 11111"/>
              <a:gd name="adj2" fmla="val 105556"/>
              <a:gd name="adj3" fmla="val 226699"/>
              <a:gd name="adj4" fmla="val 130440"/>
            </a:avLst>
          </a:prstGeom>
          <a:solidFill>
            <a:schemeClr val="bg1"/>
          </a:solidFill>
          <a:ln w="28575">
            <a:solidFill>
              <a:srgbClr val="FF33CC"/>
            </a:solidFill>
            <a:miter lim="800000"/>
          </a:ln>
        </p:spPr>
        <p:txBody>
          <a:bodyPr/>
          <a:lstStyle/>
          <a:p>
            <a:r>
              <a:rPr lang="en-US" altLang="zh-CN" b="1">
                <a:latin typeface="Times New Roman" panose="02020603050405020304" pitchFamily="18" charset="0"/>
              </a:rPr>
              <a:t>a / an +</a:t>
            </a:r>
            <a:r>
              <a:rPr lang="zh-CN" altLang="en-US" b="1">
                <a:latin typeface="Times New Roman" panose="02020603050405020304" pitchFamily="18" charset="0"/>
              </a:rPr>
              <a:t>序数词 “再一；又一”</a:t>
            </a:r>
          </a:p>
        </p:txBody>
      </p:sp>
      <p:pic>
        <p:nvPicPr>
          <p:cNvPr id="53255" name="Picture 1031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99060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  <p:bldP spid="256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 Black" panose="020B0A04020102020204" pitchFamily="34" charset="0"/>
              </a:rPr>
              <a:t>Read 1a again and complete the table.</a:t>
            </a:r>
          </a:p>
        </p:txBody>
      </p:sp>
      <p:graphicFrame>
        <p:nvGraphicFramePr>
          <p:cNvPr id="54275" name="Group 1027"/>
          <p:cNvGraphicFramePr>
            <a:graphicFrameLocks noGrp="1"/>
          </p:cNvGraphicFramePr>
          <p:nvPr/>
        </p:nvGraphicFramePr>
        <p:xfrm>
          <a:off x="533400" y="990600"/>
          <a:ext cx="8305800" cy="533908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Time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 was snowy and dark ____________________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Place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 poor girl was walking _____________________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__________.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Weather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wind ______________  strongly and the snow  _________________ on her long hair.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the little girl did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little girl was selling  ____________ in the streets.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She  _____________ any matches , and she felt  ________ and ____________ 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She lighted matches and saw a warm ______, a delicious ____________, a beautiful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_____________ and her kind _____________.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   She  _____________ against the wall the next morning and was ________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791200" y="990600"/>
            <a:ext cx="262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on a new year’s Eve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5943600" y="1752600"/>
            <a:ext cx="2633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in the streets with </a:t>
            </a: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4572000" y="2514600"/>
            <a:ext cx="1598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was blowing</a:t>
            </a: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3200400" y="2819400"/>
            <a:ext cx="217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was falling down</a:t>
            </a:r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6705600" y="3276600"/>
            <a:ext cx="1182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matches</a:t>
            </a:r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4419600" y="3886200"/>
            <a:ext cx="1377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didn’t sell</a:t>
            </a:r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4495800" y="4191000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6096000" y="4191000"/>
            <a:ext cx="992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hungry</a:t>
            </a:r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7772400" y="4572000"/>
            <a:ext cx="82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stove</a:t>
            </a:r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4953000" y="48768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roast goose</a:t>
            </a:r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3733800" y="5257800"/>
            <a:ext cx="1838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Christmas tree</a:t>
            </a:r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7010400" y="5257800"/>
            <a:ext cx="172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grandmother</a:t>
            </a:r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4343400" y="5638800"/>
            <a:ext cx="128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was lying</a:t>
            </a:r>
          </a:p>
        </p:txBody>
      </p:sp>
      <p:sp>
        <p:nvSpPr>
          <p:cNvPr id="26684" name="Rectangle 60"/>
          <p:cNvSpPr>
            <a:spLocks noChangeArrowheads="1"/>
          </p:cNvSpPr>
          <p:nvPr/>
        </p:nvSpPr>
        <p:spPr bwMode="auto">
          <a:xfrm>
            <a:off x="5867400" y="5943600"/>
            <a:ext cx="765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dead</a:t>
            </a:r>
          </a:p>
        </p:txBody>
      </p:sp>
      <p:sp>
        <p:nvSpPr>
          <p:cNvPr id="54306" name="Oval 61"/>
          <p:cNvSpPr>
            <a:spLocks noChangeArrowheads="1"/>
          </p:cNvSpPr>
          <p:nvPr/>
        </p:nvSpPr>
        <p:spPr bwMode="auto">
          <a:xfrm>
            <a:off x="0" y="228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1b</a:t>
            </a:r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3276600" y="2133600"/>
            <a:ext cx="133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no shoes 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5" grpId="0"/>
      <p:bldP spid="26666" grpId="0"/>
      <p:bldP spid="26667" grpId="0"/>
      <p:bldP spid="26668" grpId="0"/>
      <p:bldP spid="26671" grpId="0"/>
      <p:bldP spid="26672" grpId="0"/>
      <p:bldP spid="26673" grpId="0"/>
      <p:bldP spid="26674" grpId="0"/>
      <p:bldP spid="26675" grpId="0"/>
      <p:bldP spid="26677" grpId="0"/>
      <p:bldP spid="26679" grpId="0"/>
      <p:bldP spid="26682" grpId="0"/>
      <p:bldP spid="26683" grpId="0"/>
      <p:bldP spid="2668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76-1a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1447800"/>
            <a:ext cx="32004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 Black" panose="020B0A04020102020204" pitchFamily="34" charset="0"/>
              </a:rPr>
              <a:t>Read again and write the key words for each picture. Then rewrite the story.</a:t>
            </a: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0" y="228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1c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4800600" y="5029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791200" y="49530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Black" panose="020B0A04020102020204" pitchFamily="34" charset="0"/>
              </a:rPr>
              <a:t>____________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76-1a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1066800"/>
            <a:ext cx="5715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6858000" y="4419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352800" y="53340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Black" panose="020B0A04020102020204" pitchFamily="34" charset="0"/>
              </a:rPr>
              <a:t>____________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76-1a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1219200"/>
            <a:ext cx="5638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6934200" y="4648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00400" y="57150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Black" panose="020B0A04020102020204" pitchFamily="34" charset="0"/>
              </a:rPr>
              <a:t>____________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626</Words>
  <Application>Microsoft Office PowerPoint</Application>
  <PresentationFormat>全屏显示(4:3)</PresentationFormat>
  <Paragraphs>147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 Unicode MS</vt:lpstr>
      <vt:lpstr>华文中宋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72269CE4045C4B5084C2CBF1A2AED04D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