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314" r:id="rId2"/>
    <p:sldId id="315" r:id="rId3"/>
    <p:sldId id="258" r:id="rId4"/>
    <p:sldId id="316" r:id="rId5"/>
    <p:sldId id="317" r:id="rId6"/>
    <p:sldId id="319" r:id="rId7"/>
    <p:sldId id="320" r:id="rId8"/>
    <p:sldId id="321" r:id="rId9"/>
    <p:sldId id="260" r:id="rId10"/>
    <p:sldId id="304" r:id="rId11"/>
    <p:sldId id="305" r:id="rId12"/>
    <p:sldId id="283" r:id="rId13"/>
    <p:sldId id="306" r:id="rId14"/>
    <p:sldId id="286" r:id="rId15"/>
    <p:sldId id="322" r:id="rId16"/>
    <p:sldId id="323" r:id="rId17"/>
    <p:sldId id="276" r:id="rId18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30" y="-80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0CC45-B3D5-483E-A0FD-3A9513C000F1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8377A-8A0E-4140-A20B-5687AC77F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377A-8A0E-4140-A20B-5687AC77F97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0F01-6AE0-4F69-AE53-B3F47D15EEE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50D32-B248-4F78-BFA4-5F27F193F9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3834-EFDE-4E79-8973-C8CEA50E2D2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6F6A6-A332-46E8-815C-AABC98B375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1A0E5-6A55-480F-953B-7C17A884F49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CBA1C-C7AE-411B-A2B6-20B8808329B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41AA0-F91E-44F8-8711-A4F9D67E7DD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72170-2AF1-4552-B1E4-1383D1874A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F4EC-8253-41F4-B7D4-E4B2206FA48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72C4-BE33-4434-A47F-31CDDE59F6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0599D-7575-437E-A790-FF58D999842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893E8-48DD-49AE-A098-7677F27133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A813-795A-4BFD-B250-ADB5C855373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10A14-5F62-45C7-B6B6-ECCB68AA79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0165B-3258-4BDC-A19C-C179F587747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F8F8F-89F3-45E8-8C5C-3EF647B99F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B1CB2-9E8D-408E-AC17-874B0F2E732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6D289-0466-4B86-9E72-AFAF5DD374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7C5D5-A601-48C3-A7FE-6741C1D05DE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E3CC7-D68B-49C9-B035-159C5EB1A4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510F-9517-472C-8A12-EBD946803FF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60A7-BB05-4558-A2F4-0EA81E0C17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5B3E705-6617-4E81-988A-073CDF46E1E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209BB73-5EE3-4D46-A511-2D836AEB070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392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5"/>
          <p:cNvSpPr txBox="1">
            <a:spLocks noChangeArrowheads="1"/>
          </p:cNvSpPr>
          <p:nvPr/>
        </p:nvSpPr>
        <p:spPr bwMode="auto">
          <a:xfrm>
            <a:off x="-1" y="862012"/>
            <a:ext cx="9139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第一章 特殊平行四边形</a:t>
            </a:r>
            <a:r>
              <a:rPr kumimoji="1"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  </a:t>
            </a:r>
          </a:p>
        </p:txBody>
      </p:sp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-1" y="2108599"/>
            <a:ext cx="6638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</a:t>
            </a:r>
            <a:r>
              <a:rPr kumimoji="1"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方形的性质与判定</a:t>
            </a: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2017716" y="3028949"/>
            <a:ext cx="16273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1"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第</a:t>
            </a:r>
            <a:r>
              <a:rPr kumimoji="1"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2</a:t>
            </a:r>
            <a:r>
              <a:rPr kumimoji="1"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时</a:t>
            </a:r>
            <a:endParaRPr kumimoji="1"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" y="4497045"/>
            <a:ext cx="913924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267" name="文本框 39"/>
          <p:cNvSpPr txBox="1">
            <a:spLocks noChangeArrowheads="1"/>
          </p:cNvSpPr>
          <p:nvPr/>
        </p:nvSpPr>
        <p:spPr bwMode="auto">
          <a:xfrm>
            <a:off x="963616" y="1002508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知识点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72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1274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Box 24"/>
          <p:cNvSpPr txBox="1">
            <a:spLocks noChangeArrowheads="1"/>
          </p:cNvSpPr>
          <p:nvPr/>
        </p:nvSpPr>
        <p:spPr bwMode="auto">
          <a:xfrm>
            <a:off x="919166" y="1283495"/>
            <a:ext cx="76342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正方形的判定定理：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）定理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：对角线相等的菱形是正方形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）定理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：对角线垂直的矩形是正方形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）定理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：有一个角是直角的菱形是正方形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）定理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：有一组邻边相等的矩形是正方形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请你证明以上定理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5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2296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1464" y="529828"/>
            <a:ext cx="7634288" cy="4247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判定方法：</a:t>
            </a:r>
            <a:endParaRPr lang="en-US" altLang="zh-CN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(1)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从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四边形出发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①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有四条边相等，四个角都是直角的四边形是</a:t>
            </a:r>
            <a:endParaRPr lang="en-US" altLang="zh-CN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正方形；</a:t>
            </a: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②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对角线互相平分、垂直且相等的四边形是正方形．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(2)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从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平行四边形出发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①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有一组邻边相等并且有一个角是直角的</a:t>
            </a:r>
            <a:endParaRPr lang="en-US" altLang="zh-CN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平行四边形是正方形；</a:t>
            </a: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②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对角线互相垂直且相等的平行四边形</a:t>
            </a:r>
            <a:endParaRPr lang="en-US" altLang="zh-CN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是正方形．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(3)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从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矩形出发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①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有一组邻边相等的矩形是正方形；</a:t>
            </a: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②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对角线互</a:t>
            </a:r>
            <a:endParaRPr lang="en-US" altLang="zh-CN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相垂直的矩形是正方形．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(4)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从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菱形出发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①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有一个角是直角的菱形是正方形；</a:t>
            </a: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②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对角线相</a:t>
            </a:r>
            <a:endParaRPr lang="en-US" altLang="zh-CN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等的菱形是正方形．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89540" y="642938"/>
            <a:ext cx="763428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已知：如图，在矩形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平分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求证：四边形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BECF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正方形．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   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∴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四边形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BECF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是平行四边形．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∵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四边形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是矩形，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∴∠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90°.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平分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平分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∴∠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45°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 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45°.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∴∠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ECB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∴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19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3321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5" descr="A5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65838" y="1933576"/>
            <a:ext cx="1801812" cy="143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Object 16"/>
          <p:cNvGraphicFramePr>
            <a:graphicFrameLocks noChangeAspect="1"/>
          </p:cNvGraphicFramePr>
          <p:nvPr/>
        </p:nvGraphicFramePr>
        <p:xfrm>
          <a:off x="3022603" y="3832622"/>
          <a:ext cx="288925" cy="560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6" imgW="152400" imgH="393700" progId="Equation.DSMT4">
                  <p:embed/>
                </p:oleObj>
              </mc:Choice>
              <mc:Fallback>
                <p:oleObj name="Equation" r:id="rId6" imgW="152400" imgH="3937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3" y="3832622"/>
                        <a:ext cx="288925" cy="560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17"/>
          <p:cNvGraphicFramePr>
            <a:graphicFrameLocks noChangeAspect="1"/>
          </p:cNvGraphicFramePr>
          <p:nvPr/>
        </p:nvGraphicFramePr>
        <p:xfrm>
          <a:off x="6319838" y="3832622"/>
          <a:ext cx="290512" cy="560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8" imgW="152400" imgH="393700" progId="Equation.DSMT4">
                  <p:embed/>
                </p:oleObj>
              </mc:Choice>
              <mc:Fallback>
                <p:oleObj name="Equation" r:id="rId8" imgW="152400" imgH="3937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838" y="3832622"/>
                        <a:ext cx="290512" cy="560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矩形 2"/>
          <p:cNvSpPr>
            <a:spLocks noChangeArrowheads="1"/>
          </p:cNvSpPr>
          <p:nvPr/>
        </p:nvSpPr>
        <p:spPr bwMode="auto">
          <a:xfrm>
            <a:off x="720727" y="2084786"/>
            <a:ext cx="11063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证明：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3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4344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179513" y="961152"/>
            <a:ext cx="6965950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BECF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是菱形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菱形的定义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在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EBC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∵∠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EBC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45°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ECB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45°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菱形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BECF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是正方形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有一个角是直角的菱形是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正方形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1606550" y="1465661"/>
          <a:ext cx="357188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5" imgW="139700" imgH="114300" progId="Equation.DSMT4">
                  <p:embed/>
                </p:oleObj>
              </mc:Choice>
              <mc:Fallback>
                <p:oleObj name="Equation" r:id="rId5" imgW="139700" imgH="114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1465661"/>
                        <a:ext cx="357188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0741" y="1078706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533" name="内容占位符 7"/>
          <p:cNvSpPr txBox="1">
            <a:spLocks noChangeArrowheads="1"/>
          </p:cNvSpPr>
          <p:nvPr/>
        </p:nvSpPr>
        <p:spPr bwMode="auto">
          <a:xfrm>
            <a:off x="1314453" y="913866"/>
            <a:ext cx="7256463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如图，在菱形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中，对角线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相交于点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zh-CN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不添加任何辅助线，请添加一个条件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，使四边形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是正方形．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填一个即可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6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6" descr="XD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4138" y="2684861"/>
            <a:ext cx="31877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7275" y="1256111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533" name="内容占位符 7"/>
          <p:cNvSpPr txBox="1">
            <a:spLocks noChangeArrowheads="1"/>
          </p:cNvSpPr>
          <p:nvPr/>
        </p:nvSpPr>
        <p:spPr bwMode="auto">
          <a:xfrm>
            <a:off x="1550988" y="1170385"/>
            <a:ext cx="6064250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关于▱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的叙述，正确的是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，则▱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是菱形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，则▱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是正方形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，则▱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是矩形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，则▱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是正方形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90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00116" y="1184674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533" name="内容占位符 7"/>
          <p:cNvSpPr txBox="1">
            <a:spLocks noChangeArrowheads="1"/>
          </p:cNvSpPr>
          <p:nvPr/>
        </p:nvSpPr>
        <p:spPr bwMode="auto">
          <a:xfrm>
            <a:off x="1343025" y="1114425"/>
            <a:ext cx="6967538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在△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中，点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分别在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上，且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DF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，连接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，则下列三种说法：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①如果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，那么四边形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AEDF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是矩形；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②如果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，那么四边形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AEDF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是菱形；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③如果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且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，那么四边形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AEDF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是正方形，其中正确的有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       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        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        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4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内容占位符 7"/>
          <p:cNvSpPr txBox="1">
            <a:spLocks noChangeArrowheads="1"/>
          </p:cNvSpPr>
          <p:nvPr/>
        </p:nvSpPr>
        <p:spPr bwMode="auto">
          <a:xfrm>
            <a:off x="877891" y="1203724"/>
            <a:ext cx="39131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正方形的判定</a:t>
            </a:r>
            <a:r>
              <a:rPr lang="zh-CN" altLang="en-US" sz="1800" b="1" dirty="0">
                <a:latin typeface="Arial" panose="020B0604020202020204" pitchFamily="34" charset="0"/>
              </a:rPr>
              <a:t>：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 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6419" name="AutoShape 35"/>
          <p:cNvSpPr>
            <a:spLocks noChangeArrowheads="1"/>
          </p:cNvSpPr>
          <p:nvPr/>
        </p:nvSpPr>
        <p:spPr bwMode="auto">
          <a:xfrm>
            <a:off x="1050928" y="3131344"/>
            <a:ext cx="1757363" cy="528638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0" name="AutoShape 36"/>
          <p:cNvSpPr>
            <a:spLocks noChangeArrowheads="1"/>
          </p:cNvSpPr>
          <p:nvPr/>
        </p:nvSpPr>
        <p:spPr bwMode="auto">
          <a:xfrm>
            <a:off x="3306763" y="2083594"/>
            <a:ext cx="855662" cy="4191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1" name="AutoShape 37"/>
          <p:cNvSpPr>
            <a:spLocks noChangeArrowheads="1"/>
          </p:cNvSpPr>
          <p:nvPr/>
        </p:nvSpPr>
        <p:spPr bwMode="auto">
          <a:xfrm>
            <a:off x="3814766" y="3849291"/>
            <a:ext cx="695325" cy="636984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2" name="AutoShape 38"/>
          <p:cNvSpPr>
            <a:spLocks noChangeArrowheads="1"/>
          </p:cNvSpPr>
          <p:nvPr/>
        </p:nvSpPr>
        <p:spPr bwMode="auto">
          <a:xfrm>
            <a:off x="5864225" y="2833689"/>
            <a:ext cx="1068388" cy="70366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 flipV="1">
            <a:off x="2095500" y="2297907"/>
            <a:ext cx="1189038" cy="833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4162428" y="2297908"/>
            <a:ext cx="2079625" cy="527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2095503" y="3659981"/>
            <a:ext cx="1719263" cy="5345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 flipV="1">
            <a:off x="4510091" y="3537347"/>
            <a:ext cx="1938337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1155703" y="3239692"/>
            <a:ext cx="1547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平行四边形</a:t>
            </a:r>
          </a:p>
        </p:txBody>
      </p:sp>
      <p:sp>
        <p:nvSpPr>
          <p:cNvPr id="16430" name="Text Box 46"/>
          <p:cNvSpPr txBox="1">
            <a:spLocks noChangeArrowheads="1"/>
          </p:cNvSpPr>
          <p:nvPr/>
        </p:nvSpPr>
        <p:spPr bwMode="auto">
          <a:xfrm>
            <a:off x="3306763" y="2149079"/>
            <a:ext cx="723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latin typeface="Arial" panose="020B0604020202020204" pitchFamily="34" charset="0"/>
              </a:rPr>
              <a:t>矩形</a:t>
            </a:r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3786188" y="4029076"/>
            <a:ext cx="723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latin typeface="Arial" panose="020B0604020202020204" pitchFamily="34" charset="0"/>
              </a:rPr>
              <a:t>菱形</a:t>
            </a: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5872166" y="3090863"/>
            <a:ext cx="1152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latin typeface="Arial" panose="020B0604020202020204" pitchFamily="34" charset="0"/>
              </a:rPr>
              <a:t>正方形</a:t>
            </a:r>
          </a:p>
        </p:txBody>
      </p:sp>
      <p:sp>
        <p:nvSpPr>
          <p:cNvPr id="16433" name="Text Box 49"/>
          <p:cNvSpPr txBox="1">
            <a:spLocks noChangeArrowheads="1"/>
          </p:cNvSpPr>
          <p:nvPr/>
        </p:nvSpPr>
        <p:spPr bwMode="auto">
          <a:xfrm rot="1376267">
            <a:off x="1735138" y="3794493"/>
            <a:ext cx="1935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一组邻边相等</a:t>
            </a:r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 rot="18967452">
            <a:off x="1538291" y="2327643"/>
            <a:ext cx="2147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一个内角是直角</a:t>
            </a: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 rot="1192213">
            <a:off x="4438650" y="2275255"/>
            <a:ext cx="2147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一组邻边相等</a:t>
            </a:r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 rot="1192213">
            <a:off x="4300541" y="2534812"/>
            <a:ext cx="2147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latin typeface="Arial" panose="020B0604020202020204" pitchFamily="34" charset="0"/>
              </a:rPr>
              <a:t>对角线垂直</a:t>
            </a:r>
          </a:p>
        </p:txBody>
      </p:sp>
      <p:sp>
        <p:nvSpPr>
          <p:cNvPr id="16437" name="Text Box 53"/>
          <p:cNvSpPr txBox="1">
            <a:spLocks noChangeArrowheads="1"/>
          </p:cNvSpPr>
          <p:nvPr/>
        </p:nvSpPr>
        <p:spPr bwMode="auto">
          <a:xfrm rot="19926785">
            <a:off x="4316414" y="3518268"/>
            <a:ext cx="2147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对角线相等</a:t>
            </a:r>
          </a:p>
        </p:txBody>
      </p:sp>
      <p:sp>
        <p:nvSpPr>
          <p:cNvPr id="16438" name="Text Box 54"/>
          <p:cNvSpPr txBox="1">
            <a:spLocks noChangeArrowheads="1"/>
          </p:cNvSpPr>
          <p:nvPr/>
        </p:nvSpPr>
        <p:spPr bwMode="auto">
          <a:xfrm rot="19970566">
            <a:off x="4381500" y="3805209"/>
            <a:ext cx="2147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一个内角为直角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9" grpId="0" animBg="1"/>
      <p:bldP spid="16420" grpId="0" animBg="1"/>
      <p:bldP spid="16421" grpId="0" animBg="1"/>
      <p:bldP spid="16422" grpId="0" animBg="1"/>
      <p:bldP spid="16423" grpId="0" animBg="1"/>
      <p:bldP spid="16424" grpId="0" animBg="1"/>
      <p:bldP spid="16426" grpId="0" animBg="1"/>
      <p:bldP spid="16428" grpId="0" animBg="1"/>
      <p:bldP spid="16429" grpId="0"/>
      <p:bldP spid="16430" grpId="0"/>
      <p:bldP spid="16431" grpId="0"/>
      <p:bldP spid="16432" grpId="0"/>
      <p:bldP spid="16433" grpId="0"/>
      <p:bldP spid="16434" grpId="0"/>
      <p:bldP spid="16435" grpId="0"/>
      <p:bldP spid="16436" grpId="0"/>
      <p:bldP spid="16437" grpId="0"/>
      <p:bldP spid="164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40683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课堂讲解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360740" y="1618061"/>
            <a:ext cx="31400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 dirty="0">
                <a:latin typeface="Arial" panose="020B0604020202020204" pitchFamily="34" charset="0"/>
              </a:rPr>
              <a:t>正方形</a:t>
            </a:r>
            <a:r>
              <a:rPr lang="zh-CN" altLang="en-US" sz="2400" b="1" dirty="0">
                <a:latin typeface="Arial" panose="020B0604020202020204" pitchFamily="34" charset="0"/>
              </a:rPr>
              <a:t>的对称性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latin typeface="Arial" panose="020B0604020202020204" pitchFamily="34" charset="0"/>
              </a:rPr>
              <a:t>正方形的判定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600325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46102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543176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41114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41114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238500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41114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49325" y="1584723"/>
            <a:ext cx="74691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/>
              <a:t>如图，将一张长方形纸对折两次，然后剪下一个角，打开．怎样剪才能剪出一个正方形？</a:t>
            </a:r>
          </a:p>
        </p:txBody>
      </p:sp>
      <p:pic>
        <p:nvPicPr>
          <p:cNvPr id="8203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43325" y="2967039"/>
            <a:ext cx="1657350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gray">
          <a:xfrm flipH="1">
            <a:off x="2428875" y="1493045"/>
            <a:ext cx="3430588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3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5" name="AutoShape 2"/>
          <p:cNvSpPr>
            <a:spLocks noChangeArrowheads="1"/>
          </p:cNvSpPr>
          <p:nvPr/>
        </p:nvSpPr>
        <p:spPr bwMode="gray">
          <a:xfrm flipH="1">
            <a:off x="792163" y="1493045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gray">
          <a:xfrm>
            <a:off x="2097091" y="1353742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904878" y="1476376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知识点</a:t>
            </a:r>
          </a:p>
        </p:txBody>
      </p:sp>
      <p:sp>
        <p:nvSpPr>
          <p:cNvPr id="5128" name="文本框 28"/>
          <p:cNvSpPr txBox="1">
            <a:spLocks noChangeArrowheads="1"/>
          </p:cNvSpPr>
          <p:nvPr/>
        </p:nvSpPr>
        <p:spPr bwMode="auto">
          <a:xfrm>
            <a:off x="2900363" y="1441849"/>
            <a:ext cx="27749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正方形的对称性</a:t>
            </a: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4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Box 26"/>
          <p:cNvSpPr txBox="1">
            <a:spLocks noChangeArrowheads="1"/>
          </p:cNvSpPr>
          <p:nvPr/>
        </p:nvSpPr>
        <p:spPr bwMode="auto">
          <a:xfrm>
            <a:off x="1204916" y="2351485"/>
            <a:ext cx="70897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正方形：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既是中心对称图形，又是轴对称图形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它的中心是对称中心，有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条对称轴，分别是两条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对角线和每组对边中点连线所在直线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546976" y="1260873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36" name="文本框 22"/>
          <p:cNvSpPr txBox="1">
            <a:spLocks noChangeArrowheads="1"/>
          </p:cNvSpPr>
          <p:nvPr/>
        </p:nvSpPr>
        <p:spPr bwMode="auto">
          <a:xfrm>
            <a:off x="7669216" y="1260872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TextBox 24"/>
          <p:cNvSpPr txBox="1">
            <a:spLocks noChangeArrowheads="1"/>
          </p:cNvSpPr>
          <p:nvPr/>
        </p:nvSpPr>
        <p:spPr bwMode="auto">
          <a:xfrm>
            <a:off x="887416" y="857251"/>
            <a:ext cx="763428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正方形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的边长为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上的一点，   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BE=1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上的一点，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上一个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动点，则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PF+PE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的最小值为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_______.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找到点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关于直线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的对称点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，连接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的长即可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取一点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，使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AM=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即为点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关于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直线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的对称点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连接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，过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点作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于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，由题意可知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BE=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，易得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147" name="文本框 39"/>
          <p:cNvSpPr txBox="1">
            <a:spLocks noChangeArrowheads="1"/>
          </p:cNvSpPr>
          <p:nvPr/>
        </p:nvSpPr>
        <p:spPr bwMode="auto">
          <a:xfrm>
            <a:off x="963616" y="1002508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知识点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52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6154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989138" y="4387455"/>
          <a:ext cx="3884612" cy="344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5" imgW="2730500" imgH="317500" progId="Equation.DSMT4">
                  <p:embed/>
                </p:oleObj>
              </mc:Choice>
              <mc:Fallback>
                <p:oleObj name="Equation" r:id="rId5" imgW="2730500" imgH="3175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4387455"/>
                        <a:ext cx="3884612" cy="344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矩形 3"/>
          <p:cNvSpPr>
            <a:spLocks noChangeArrowheads="1"/>
          </p:cNvSpPr>
          <p:nvPr/>
        </p:nvSpPr>
        <p:spPr bwMode="auto">
          <a:xfrm>
            <a:off x="146052" y="2145508"/>
            <a:ext cx="9060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/>
          </a:p>
        </p:txBody>
      </p:sp>
      <p:pic>
        <p:nvPicPr>
          <p:cNvPr id="6160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3453" y="2234805"/>
            <a:ext cx="2462213" cy="174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794251" y="1837135"/>
          <a:ext cx="577850" cy="308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8" imgW="406400" imgH="292100" progId="Equation.DSMT4">
                  <p:embed/>
                </p:oleObj>
              </mc:Choice>
              <mc:Fallback>
                <p:oleObj name="Equation" r:id="rId8" imgW="406400" imgH="2921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1" y="1837135"/>
                        <a:ext cx="577850" cy="308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组 23"/>
          <p:cNvGrpSpPr/>
          <p:nvPr/>
        </p:nvGrpSpPr>
        <p:grpSpPr bwMode="auto">
          <a:xfrm>
            <a:off x="3663951" y="1056084"/>
            <a:ext cx="2035845" cy="553998"/>
            <a:chOff x="3437515" y="1408557"/>
            <a:chExt cx="2035076" cy="738611"/>
          </a:xfrm>
        </p:grpSpPr>
        <p:sp>
          <p:nvSpPr>
            <p:cNvPr id="7185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538623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总</a:t>
              </a:r>
              <a:r>
                <a:rPr kumimoji="1" lang="en-US" altLang="zh-CN" sz="3000" b="1" dirty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结</a:t>
              </a:r>
            </a:p>
          </p:txBody>
        </p:sp>
        <p:pic>
          <p:nvPicPr>
            <p:cNvPr id="7186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8" name="文本框 45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7179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11238" y="2083595"/>
            <a:ext cx="7207250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正方形是特殊的平行四边形，正方形关于它的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对角线所在直线对称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求两线段和的最小值，往往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要通过轴对称的方式将同侧两点转化为异侧两点，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通过两点间线段最短求得两线段和的最小值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5991" y="1220391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533" name="内容占位符 7"/>
          <p:cNvSpPr txBox="1">
            <a:spLocks noChangeArrowheads="1"/>
          </p:cNvSpPr>
          <p:nvPr/>
        </p:nvSpPr>
        <p:spPr bwMode="auto">
          <a:xfrm>
            <a:off x="1350966" y="1158479"/>
            <a:ext cx="6942137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小红用次数最少的对折方法验证了一条四边形丝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巾的形状是正方形，她对折了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　       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           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8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5991" y="1220391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533" name="内容占位符 7"/>
          <p:cNvSpPr txBox="1">
            <a:spLocks noChangeArrowheads="1"/>
          </p:cNvSpPr>
          <p:nvPr/>
        </p:nvSpPr>
        <p:spPr bwMode="auto">
          <a:xfrm>
            <a:off x="1350966" y="1158479"/>
            <a:ext cx="6942137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将五个边长都为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cm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的正方形按如图所示方式摆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放，点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分别是四个正方形的中心，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则图中四块阴影部分面积的和为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cm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cm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cm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cm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2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" descr="XD3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36988" y="2647951"/>
            <a:ext cx="3390900" cy="15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gray">
          <a:xfrm flipH="1">
            <a:off x="2428878" y="1208486"/>
            <a:ext cx="2606675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243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245" name="AutoShape 2"/>
          <p:cNvSpPr>
            <a:spLocks noChangeArrowheads="1"/>
          </p:cNvSpPr>
          <p:nvPr/>
        </p:nvSpPr>
        <p:spPr bwMode="gray">
          <a:xfrm flipH="1">
            <a:off x="792163" y="1208486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6" name="AutoShape 11"/>
          <p:cNvSpPr>
            <a:spLocks noChangeArrowheads="1"/>
          </p:cNvSpPr>
          <p:nvPr/>
        </p:nvSpPr>
        <p:spPr bwMode="gray">
          <a:xfrm>
            <a:off x="2097091" y="1069183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0247" name="文本框 27"/>
          <p:cNvSpPr txBox="1">
            <a:spLocks noChangeArrowheads="1"/>
          </p:cNvSpPr>
          <p:nvPr/>
        </p:nvSpPr>
        <p:spPr bwMode="auto">
          <a:xfrm>
            <a:off x="904878" y="1191817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知识点</a:t>
            </a:r>
          </a:p>
        </p:txBody>
      </p:sp>
      <p:sp>
        <p:nvSpPr>
          <p:cNvPr id="10248" name="文本框 28"/>
          <p:cNvSpPr txBox="1">
            <a:spLocks noChangeArrowheads="1"/>
          </p:cNvSpPr>
          <p:nvPr/>
        </p:nvSpPr>
        <p:spPr bwMode="auto">
          <a:xfrm>
            <a:off x="2868616" y="1193008"/>
            <a:ext cx="2193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正方形的判定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Box 26"/>
          <p:cNvSpPr txBox="1">
            <a:spLocks noChangeArrowheads="1"/>
          </p:cNvSpPr>
          <p:nvPr/>
        </p:nvSpPr>
        <p:spPr bwMode="auto">
          <a:xfrm>
            <a:off x="842963" y="1972867"/>
            <a:ext cx="75231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议一议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</a:rPr>
              <a:t>        满足什么条件的矩形是正方形？满足什么条件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</a:rPr>
              <a:t>的菱形是正方形？请证明你的结论，并与同伴交流．</a:t>
            </a:r>
          </a:p>
        </p:txBody>
      </p:sp>
      <p:sp>
        <p:nvSpPr>
          <p:cNvPr id="32" name="矩形 31"/>
          <p:cNvSpPr/>
          <p:nvPr/>
        </p:nvSpPr>
        <p:spPr>
          <a:xfrm>
            <a:off x="7546976" y="976313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55" name="文本框 22"/>
          <p:cNvSpPr txBox="1">
            <a:spLocks noChangeArrowheads="1"/>
          </p:cNvSpPr>
          <p:nvPr/>
        </p:nvSpPr>
        <p:spPr bwMode="auto">
          <a:xfrm>
            <a:off x="7669215" y="976312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Office PowerPoint</Application>
  <PresentationFormat>全屏显示(16:9)</PresentationFormat>
  <Paragraphs>132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Adobe 黑体 Std R</vt:lpstr>
      <vt:lpstr>Adobe 楷体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2023-01-16T14:32:18Z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423F4CADB32C4C2A946F0BC6A545D273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