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6C10E-E2BA-4C85-970D-7BDA448C997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2E2E7-09FF-4801-93A2-EBDF5CD8B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8778F-97A6-400C-A715-D35F0A29E62C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F21FD3-92A5-499F-8A19-B53B5C6CFD0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1D28FE-3F7B-44BD-919D-58296955E93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1F308A-F42A-4F5B-B602-31F473DC980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09A039-CB22-414A-A260-00214E48CDA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BF8334-9A15-43E2-8E89-4D2B2A73F9E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82ABF5-8365-4061-B568-75D2FF35D74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CA2A34-F870-4D11-B162-946025EEFA2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52E51D-67A3-4FE6-883A-7059BDE17EE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B49780-E362-483C-83A7-46F0DB44F35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E1BF3C-FF7A-4B82-8B94-52B3984EE70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DEDDDD-E740-4999-BE52-CF37B682816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665E7D5-45B3-49FB-8D50-E53E4E02C1B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539552" y="1484784"/>
            <a:ext cx="79928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6000" dirty="0">
                <a:solidFill>
                  <a:srgbClr val="000000"/>
                </a:solidFill>
                <a:latin typeface="Baskerville Old Face" panose="02020602080505020303" pitchFamily="18" charset="0"/>
                <a:ea typeface="方正美黑简体" pitchFamily="65" charset="-122"/>
              </a:rPr>
              <a:t>Unit 1</a:t>
            </a:r>
            <a:r>
              <a:rPr lang="zh-CN" altLang="en-US" sz="6000" dirty="0">
                <a:solidFill>
                  <a:srgbClr val="000000"/>
                </a:solidFill>
                <a:latin typeface="Baskerville Old Face" panose="02020602080505020303" pitchFamily="18" charset="0"/>
                <a:ea typeface="方正美黑简体" pitchFamily="65" charset="-122"/>
              </a:rPr>
              <a:t> </a:t>
            </a:r>
            <a:r>
              <a:rPr lang="en-US" altLang="zh-CN" sz="6000" dirty="0">
                <a:solidFill>
                  <a:srgbClr val="000000"/>
                </a:solidFill>
                <a:latin typeface="Baskerville Old Face" panose="02020602080505020303" pitchFamily="18" charset="0"/>
                <a:ea typeface="方正美黑简体" pitchFamily="65" charset="-122"/>
              </a:rPr>
              <a:t>My name's Gina.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540901" y="3192652"/>
            <a:ext cx="394370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dirty="0">
                <a:solidFill>
                  <a:srgbClr val="FF0000"/>
                </a:solidFill>
                <a:latin typeface="PMingLiU-ExtB" panose="02020500000000000000" pitchFamily="18" charset="-120"/>
                <a:ea typeface="PMingLiU-ExtB" panose="02020500000000000000" pitchFamily="18" charset="-120"/>
              </a:rPr>
              <a:t>Section B(2a~3b)</a:t>
            </a:r>
          </a:p>
        </p:txBody>
      </p:sp>
      <p:sp>
        <p:nvSpPr>
          <p:cNvPr id="6" name="矩形 5"/>
          <p:cNvSpPr/>
          <p:nvPr/>
        </p:nvSpPr>
        <p:spPr>
          <a:xfrm>
            <a:off x="2629866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35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4733925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2286000" y="2133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3124200" y="4038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pic>
        <p:nvPicPr>
          <p:cNvPr id="22938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400800" cy="368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/>
      <p:bldP spid="2293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40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525145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2743200" y="14478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3124200" y="3048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2133600" y="4724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/>
      <p:bldP spid="230405" grpId="0"/>
      <p:bldP spid="2304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09600" y="1371600"/>
            <a:ext cx="8229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What’s your first name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？你叫什么名字？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这是一个询问名字的常用句型，回答时只需回答出“名”，而不需回答出“姓”。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first name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指“名字”，与“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given name”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同义。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(2)first adj.“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第一的”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表示顺序的词，称为序数词，通常与定冠词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the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或形容词性物主代词连用。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辨析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first,one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first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表示“首先，第一”，是序数词，强调顺序。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one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表示“一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个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)”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，强调数量，是基数词。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1524000"/>
            <a:ext cx="8229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2. </a:t>
            </a: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What’s your last name?</a:t>
            </a:r>
            <a:r>
              <a:rPr lang="zh-CN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你姓什么？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这是一个询问姓氏的常用句型。英美人的姓氏总是放在后面，所以“姓氏”用英语叫</a:t>
            </a: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last name(</a:t>
            </a:r>
            <a:r>
              <a:rPr lang="zh-CN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后面的名字</a:t>
            </a: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family name(</a:t>
            </a:r>
            <a:r>
              <a:rPr lang="zh-CN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家族的名字</a:t>
            </a: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中文姓名和英文姓名的顺序中文姓名的顺序为姓在前，名在后。而英文名字则与中文名字顺序相反，英文姓名是名在前，姓在后。中国人的姓名译成英语时，可直接用汉语拼音表示，姓和名要分为两个词写。</a:t>
            </a:r>
            <a:r>
              <a:rPr lang="en-US" altLang="zh-CN" sz="2000" dirty="0" err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eg:Deng</a:t>
            </a: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Yaping</a:t>
            </a:r>
            <a:r>
              <a:rPr lang="zh-CN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邓亚萍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4. China</a:t>
            </a:r>
            <a:r>
              <a:rPr lang="zh-CN" altLang="en-US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中国，属于专有名词，无论在什么地方，首字母都要大写。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93420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32038"/>
            <a:ext cx="11430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1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11430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05200"/>
            <a:ext cx="9144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1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4800"/>
            <a:ext cx="685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1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00600"/>
            <a:ext cx="11430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1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00600"/>
            <a:ext cx="11430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22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3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6858000" cy="528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4600"/>
            <a:ext cx="609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323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7620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323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14800"/>
            <a:ext cx="7620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323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648200"/>
            <a:ext cx="7620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324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638800"/>
            <a:ext cx="10668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23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838200" y="1219200"/>
            <a:ext cx="2514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1600200" y="2362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1524000" y="3657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pic>
        <p:nvPicPr>
          <p:cNvPr id="22426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5638800" cy="46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3276600" y="49530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6781800" y="1752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6096000" y="3810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225284" name="Picture 4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28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70560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990600" y="1401763"/>
            <a:ext cx="5410200" cy="96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16.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is,your,what,name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(?)(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连词成句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143000" y="1828800"/>
            <a:ext cx="2219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What is your name?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838200" y="2743200"/>
            <a:ext cx="6724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17. My father’s phone number is   ________.(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4343400" y="2743200"/>
            <a:ext cx="1157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361-6132</a:t>
            </a:r>
          </a:p>
        </p:txBody>
      </p:sp>
      <p:pic>
        <p:nvPicPr>
          <p:cNvPr id="22631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6477000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31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31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05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31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052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31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052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316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0"/>
            <a:ext cx="6858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31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257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631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257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226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226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226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226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226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3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543800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73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73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71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733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148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733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148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733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148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27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27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全屏显示(4:3)</PresentationFormat>
  <Paragraphs>29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PMingLiU-ExtB</vt:lpstr>
      <vt:lpstr>方正美黑简体</vt:lpstr>
      <vt:lpstr>仿宋_GB2312</vt:lpstr>
      <vt:lpstr>黑体</vt:lpstr>
      <vt:lpstr>华文楷体</vt:lpstr>
      <vt:lpstr>宋体</vt:lpstr>
      <vt:lpstr>微软雅黑</vt:lpstr>
      <vt:lpstr>Arial</vt:lpstr>
      <vt:lpstr>Baskerville Old Face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2017-10-10T07:24:00Z</dcterms:created>
  <dcterms:modified xsi:type="dcterms:W3CDTF">2023-01-16T14:32:49Z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573AEC3DCD1147A3B9D20736749DB2F1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