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1648E0E-EEB9-46EB-9EBA-324F92C9BAD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92A40D-2F64-4116-8EB1-5F33CCE8807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BDD96-3AFE-465A-9A6D-DB4A7B72BBF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6AEC2-4C2C-45D3-B749-FADEE7C1DA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AEC2-4C2C-45D3-B749-FADEE7C1DA9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21646-DE82-44FD-9DCE-DAC52CA764B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BCE8-4857-496A-8FB7-1D9C9AB897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4DDF2-5664-4EC3-809C-B0BF141AD96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83613-1407-4B0E-9C9A-48B44D4644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3062-8E37-4C07-B403-EF80D48F692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2B15-1B74-43FD-BB10-0F67974F5A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63BF-0F0D-47B0-A7FA-85ABE9CD455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5037D-54C6-4457-9F90-160610ABE7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FB9F-9F78-4AB8-A54B-AF598C340FB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B6E4-EA13-491D-85DB-FC2BBF1F92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E5A8-2F9A-482C-AB0E-445AFE7F698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4D67-9D90-4CB0-A8A4-8721642CC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C3E9B-3748-4E8E-AEF3-A30C84C9F90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13DB-9CB5-4E7D-AD00-B6ECC257E5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33AC-A269-4C77-8AAA-8109A5DEAFD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7D89-5155-41DB-85C9-78A852E6A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DD26F-DE50-45A1-8259-6F56C17A4D1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54B0-FCF3-4B5E-8AFE-867C3028D2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9800-9681-4167-8E77-2B4C0CBB341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46EE-00D1-4A12-BDFF-9190C5DEAD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5EC9-4E11-4556-A19D-31524CE5E97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38D0-E541-4488-8B66-4C026A7BC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C4C5B60-CFB4-4637-B7A7-0A9FB6C7FD6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69E8E6E-30B5-4DAE-97FE-5EFC36C2AAC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4097"/>
          <p:cNvSpPr>
            <a:spLocks noGrp="1" noChangeArrowheads="1"/>
          </p:cNvSpPr>
          <p:nvPr/>
        </p:nvSpPr>
        <p:spPr bwMode="auto">
          <a:xfrm>
            <a:off x="611559" y="620688"/>
            <a:ext cx="791864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Unit </a:t>
            </a:r>
            <a:r>
              <a:rPr lang="en-US"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2</a:t>
            </a:r>
          </a:p>
          <a:p>
            <a:pPr algn="ctr"/>
            <a:r>
              <a:rPr lang="en-US" altLang="zh-CN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Reading 2</a:t>
            </a:r>
            <a:endParaRPr lang="en-US" altLang="zh-CN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23638" y="55319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0481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  <a:noFill/>
        </p:spPr>
        <p:txBody>
          <a:bodyPr/>
          <a:lstStyle/>
          <a:p>
            <a:r>
              <a:rPr lang="en-US" altLang="zh-CN" dirty="0" smtClean="0"/>
              <a:t>Interview some of your friends and complete the following table.</a:t>
            </a:r>
          </a:p>
        </p:txBody>
      </p:sp>
      <p:graphicFrame>
        <p:nvGraphicFramePr>
          <p:cNvPr id="20547" name="内容占位符 20546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9144000" cy="4727574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74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1"/>
                        <a:t>   A</a:t>
                      </a:r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1"/>
                        <a:t>  B</a:t>
                      </a:r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1"/>
                        <a:t>   C</a:t>
                      </a:r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1"/>
                        <a:t>  D</a:t>
                      </a:r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24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effectLst/>
                        </a:rPr>
                        <a:t>What </a:t>
                      </a:r>
                      <a:r>
                        <a:rPr lang="en-US" altLang="zh-CN" sz="1800" b="0" dirty="0" err="1">
                          <a:effectLst/>
                        </a:rPr>
                        <a:t>colour</a:t>
                      </a:r>
                      <a:r>
                        <a:rPr lang="en-US" altLang="zh-CN" sz="1800" b="0" dirty="0">
                          <a:effectLst/>
                        </a:rPr>
                        <a:t> do you like best?</a:t>
                      </a:r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4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effectLst/>
                        </a:rPr>
                        <a:t>What do you think it represents?</a:t>
                      </a:r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7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effectLst/>
                        </a:rPr>
                        <a:t>How do you feel when you are wearing something in this </a:t>
                      </a:r>
                      <a:r>
                        <a:rPr lang="en-US" altLang="zh-CN" sz="1800" b="0" dirty="0" err="1">
                          <a:effectLst/>
                        </a:rPr>
                        <a:t>colour</a:t>
                      </a:r>
                      <a:r>
                        <a:rPr lang="en-US" altLang="zh-CN" sz="1800" b="0" dirty="0">
                          <a:effectLst/>
                        </a:rPr>
                        <a:t>?</a:t>
                      </a:r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24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effectLst/>
                        </a:rPr>
                        <a:t>What </a:t>
                      </a:r>
                      <a:r>
                        <a:rPr lang="en-US" altLang="zh-CN" sz="1800" b="0" dirty="0" err="1">
                          <a:effectLst/>
                        </a:rPr>
                        <a:t>colour</a:t>
                      </a:r>
                      <a:r>
                        <a:rPr lang="en-US" altLang="zh-CN" sz="1800" b="0" dirty="0">
                          <a:effectLst/>
                        </a:rPr>
                        <a:t> do you dislike?</a:t>
                      </a:r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43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1800" b="0" dirty="0">
                          <a:effectLst/>
                        </a:rPr>
                        <a:t>Why don’t you like it?</a:t>
                      </a:r>
                    </a:p>
                  </a:txBody>
                  <a:tcPr marT="45828" marB="4582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accent2"/>
                        </a:buClr>
                        <a:defRPr sz="24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tx2"/>
                        </a:buClr>
                        <a:defRPr sz="20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accent2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hlink"/>
                        </a:buClr>
                        <a:defRPr sz="1800" kern="1200"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sz="1800" b="1" dirty="0"/>
                    </a:p>
                  </a:txBody>
                  <a:tcPr marT="45828" marB="45828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22531"/>
          <p:cNvSpPr txBox="1">
            <a:spLocks noChangeArrowheads="1"/>
          </p:cNvSpPr>
          <p:nvPr/>
        </p:nvSpPr>
        <p:spPr bwMode="auto">
          <a:xfrm>
            <a:off x="366042" y="1196752"/>
            <a:ext cx="8623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Read the text quickly, then answer the questions.</a:t>
            </a:r>
          </a:p>
        </p:txBody>
      </p:sp>
      <p:sp>
        <p:nvSpPr>
          <p:cNvPr id="16387" name="文本框 22532"/>
          <p:cNvSpPr txBox="1">
            <a:spLocks noChangeArrowheads="1"/>
          </p:cNvSpPr>
          <p:nvPr/>
        </p:nvSpPr>
        <p:spPr bwMode="auto">
          <a:xfrm>
            <a:off x="365125" y="2454275"/>
            <a:ext cx="5056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What does red represent?</a:t>
            </a:r>
          </a:p>
        </p:txBody>
      </p:sp>
      <p:sp>
        <p:nvSpPr>
          <p:cNvPr id="16388" name="文本框 22533"/>
          <p:cNvSpPr txBox="1">
            <a:spLocks noChangeArrowheads="1"/>
          </p:cNvSpPr>
          <p:nvPr/>
        </p:nvSpPr>
        <p:spPr bwMode="auto">
          <a:xfrm>
            <a:off x="457199" y="3717032"/>
            <a:ext cx="77644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Garamond" panose="02020404030301010803" pitchFamily="18" charset="0"/>
              </a:rPr>
              <a:t>Red represents power and it is also the color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hlink"/>
                </a:solidFill>
                <a:latin typeface="Garamond" panose="02020404030301010803" pitchFamily="18" charset="0"/>
              </a:rPr>
              <a:t> of heat and strong feelings.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23555"/>
          <p:cNvSpPr txBox="1">
            <a:spLocks noChangeArrowheads="1"/>
          </p:cNvSpPr>
          <p:nvPr/>
        </p:nvSpPr>
        <p:spPr bwMode="auto">
          <a:xfrm>
            <a:off x="76200" y="188913"/>
            <a:ext cx="87979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chemeClr val="hlink"/>
                </a:solidFill>
                <a:latin typeface="Garamond" panose="02020404030301010803" pitchFamily="18" charset="0"/>
              </a:rPr>
              <a:t>Read the text again, then say right or wrong about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chemeClr val="hlink"/>
                </a:solidFill>
                <a:latin typeface="Garamond" panose="02020404030301010803" pitchFamily="18" charset="0"/>
              </a:rPr>
              <a:t>the sentences.</a:t>
            </a:r>
          </a:p>
        </p:txBody>
      </p:sp>
      <p:sp>
        <p:nvSpPr>
          <p:cNvPr id="17411" name="文本框 23556"/>
          <p:cNvSpPr txBox="1">
            <a:spLocks noChangeArrowheads="1"/>
          </p:cNvSpPr>
          <p:nvPr/>
        </p:nvSpPr>
        <p:spPr bwMode="auto">
          <a:xfrm>
            <a:off x="-76200" y="1331913"/>
            <a:ext cx="9193213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i="1" dirty="0">
                <a:latin typeface="Garamond" panose="02020404030301010803" pitchFamily="18" charset="0"/>
              </a:rPr>
              <a:t>The </a:t>
            </a:r>
            <a:r>
              <a:rPr lang="en-US" altLang="zh-CN" sz="3200" b="1" i="1" dirty="0" err="1">
                <a:latin typeface="Garamond" panose="02020404030301010803" pitchFamily="18" charset="0"/>
              </a:rPr>
              <a:t>colours</a:t>
            </a:r>
            <a:r>
              <a:rPr lang="en-US" altLang="zh-CN" sz="3200" b="1" i="1" dirty="0">
                <a:latin typeface="Garamond" panose="02020404030301010803" pitchFamily="18" charset="0"/>
              </a:rPr>
              <a:t> can affect our moods.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i="1" dirty="0">
                <a:latin typeface="Garamond" panose="02020404030301010803" pitchFamily="18" charset="0"/>
              </a:rPr>
              <a:t>Blue and white  can make us feel calm and  sad.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i="1" dirty="0">
                <a:latin typeface="Garamond" panose="02020404030301010803" pitchFamily="18" charset="0"/>
              </a:rPr>
              <a:t>When you study for exams, you  may use yellow.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3200" b="1" i="1" dirty="0">
                <a:latin typeface="Garamond" panose="02020404030301010803" pitchFamily="18" charset="0"/>
              </a:rPr>
              <a:t>Orange and yellow  are calm </a:t>
            </a:r>
            <a:r>
              <a:rPr lang="en-US" altLang="zh-CN" sz="3200" b="1" i="1" dirty="0" err="1">
                <a:latin typeface="Garamond" panose="02020404030301010803" pitchFamily="18" charset="0"/>
              </a:rPr>
              <a:t>colours</a:t>
            </a:r>
            <a:r>
              <a:rPr lang="en-US" altLang="zh-CN" sz="3200" b="1" i="1" dirty="0">
                <a:latin typeface="Garamond" panose="02020404030301010803" pitchFamily="18" charset="0"/>
              </a:rPr>
              <a:t>, which can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Garamond" panose="02020404030301010803" pitchFamily="18" charset="0"/>
              </a:rPr>
              <a:t>    give you a happy and contented feeling.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Garamond" panose="02020404030301010803" pitchFamily="18" charset="0"/>
              </a:rPr>
              <a:t>5. If you are tired or weak, you can choose energetic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Garamond" panose="02020404030301010803" pitchFamily="18" charset="0"/>
              </a:rPr>
              <a:t>   </a:t>
            </a:r>
            <a:r>
              <a:rPr lang="en-US" altLang="zh-CN" sz="3200" b="1" i="1" dirty="0" err="1">
                <a:latin typeface="Garamond" panose="02020404030301010803" pitchFamily="18" charset="0"/>
              </a:rPr>
              <a:t>colours</a:t>
            </a:r>
            <a:r>
              <a:rPr lang="en-US" altLang="zh-CN" sz="3200" b="1" i="1" dirty="0">
                <a:latin typeface="Garamond" panose="02020404030301010803" pitchFamily="18" charset="0"/>
              </a:rPr>
              <a:t>, green.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Garamond" panose="02020404030301010803" pitchFamily="18" charset="0"/>
              </a:rPr>
              <a:t>6. If you need  strength, you should wear orange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i="1" dirty="0">
                <a:latin typeface="Garamond" panose="02020404030301010803" pitchFamily="18" charset="0"/>
              </a:rPr>
              <a:t>    clothes.</a:t>
            </a:r>
          </a:p>
        </p:txBody>
      </p:sp>
      <p:sp>
        <p:nvSpPr>
          <p:cNvPr id="17412" name="文本框 23557"/>
          <p:cNvSpPr txBox="1">
            <a:spLocks noChangeArrowheads="1"/>
          </p:cNvSpPr>
          <p:nvPr/>
        </p:nvSpPr>
        <p:spPr bwMode="auto">
          <a:xfrm>
            <a:off x="6400800" y="1330325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T</a:t>
            </a:r>
          </a:p>
        </p:txBody>
      </p:sp>
      <p:sp>
        <p:nvSpPr>
          <p:cNvPr id="17413" name="文本框 23558"/>
          <p:cNvSpPr txBox="1">
            <a:spLocks noChangeArrowheads="1"/>
          </p:cNvSpPr>
          <p:nvPr/>
        </p:nvSpPr>
        <p:spPr bwMode="auto">
          <a:xfrm>
            <a:off x="8670925" y="1836738"/>
            <a:ext cx="403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F</a:t>
            </a:r>
          </a:p>
        </p:txBody>
      </p:sp>
      <p:sp>
        <p:nvSpPr>
          <p:cNvPr id="17414" name="文本框 23559"/>
          <p:cNvSpPr txBox="1">
            <a:spLocks noChangeArrowheads="1"/>
          </p:cNvSpPr>
          <p:nvPr/>
        </p:nvSpPr>
        <p:spPr bwMode="auto">
          <a:xfrm>
            <a:off x="8747125" y="2320925"/>
            <a:ext cx="428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T</a:t>
            </a:r>
          </a:p>
        </p:txBody>
      </p:sp>
      <p:sp>
        <p:nvSpPr>
          <p:cNvPr id="17415" name="文本框 23560"/>
          <p:cNvSpPr txBox="1">
            <a:spLocks noChangeArrowheads="1"/>
          </p:cNvSpPr>
          <p:nvPr/>
        </p:nvSpPr>
        <p:spPr bwMode="auto">
          <a:xfrm>
            <a:off x="7299325" y="3284538"/>
            <a:ext cx="403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F</a:t>
            </a:r>
          </a:p>
        </p:txBody>
      </p:sp>
      <p:sp>
        <p:nvSpPr>
          <p:cNvPr id="17416" name="文本框 23561"/>
          <p:cNvSpPr txBox="1">
            <a:spLocks noChangeArrowheads="1"/>
          </p:cNvSpPr>
          <p:nvPr/>
        </p:nvSpPr>
        <p:spPr bwMode="auto">
          <a:xfrm>
            <a:off x="3032125" y="4316413"/>
            <a:ext cx="428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T</a:t>
            </a:r>
          </a:p>
        </p:txBody>
      </p:sp>
      <p:sp>
        <p:nvSpPr>
          <p:cNvPr id="17417" name="文本框 23562"/>
          <p:cNvSpPr txBox="1">
            <a:spLocks noChangeArrowheads="1"/>
          </p:cNvSpPr>
          <p:nvPr/>
        </p:nvSpPr>
        <p:spPr bwMode="auto">
          <a:xfrm>
            <a:off x="1905000" y="5230813"/>
            <a:ext cx="403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433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noFill/>
        </p:spPr>
        <p:txBody>
          <a:bodyPr/>
          <a:lstStyle/>
          <a:p>
            <a:r>
              <a:rPr lang="en-US" altLang="zh-CN" sz="3600" dirty="0" smtClean="0"/>
              <a:t>What </a:t>
            </a:r>
            <a:r>
              <a:rPr lang="en-US" altLang="zh-CN" sz="3600" dirty="0" err="1" smtClean="0"/>
              <a:t>colour</a:t>
            </a:r>
            <a:r>
              <a:rPr lang="en-US" altLang="zh-CN" sz="3600" dirty="0" smtClean="0"/>
              <a:t> do you need if you have the following feeling?</a:t>
            </a:r>
          </a:p>
        </p:txBody>
      </p:sp>
      <p:sp>
        <p:nvSpPr>
          <p:cNvPr id="18435" name="文本占位符 1433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525963"/>
          </a:xfrm>
          <a:noFill/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sz="3600" b="1" dirty="0" smtClean="0"/>
              <a:t>If you are tired, you need ________ to help you relax yourself.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sz="3600" b="1" dirty="0" smtClean="0"/>
              <a:t>If you live in Beijing, you will like to use ______ in your room.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zh-CN" sz="3600" b="1" dirty="0" smtClean="0"/>
              <a:t>If you want to get a higher mark, you can use _______ stationery to help you.</a:t>
            </a:r>
          </a:p>
        </p:txBody>
      </p:sp>
      <p:sp>
        <p:nvSpPr>
          <p:cNvPr id="18436" name="文本框 14339"/>
          <p:cNvSpPr txBox="1">
            <a:spLocks noChangeArrowheads="1"/>
          </p:cNvSpPr>
          <p:nvPr/>
        </p:nvSpPr>
        <p:spPr bwMode="auto">
          <a:xfrm>
            <a:off x="6918325" y="1679575"/>
            <a:ext cx="1028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green</a:t>
            </a:r>
          </a:p>
        </p:txBody>
      </p:sp>
      <p:sp>
        <p:nvSpPr>
          <p:cNvPr id="18437" name="文本框 14340"/>
          <p:cNvSpPr txBox="1">
            <a:spLocks noChangeArrowheads="1"/>
          </p:cNvSpPr>
          <p:nvPr/>
        </p:nvSpPr>
        <p:spPr bwMode="auto">
          <a:xfrm>
            <a:off x="2193925" y="3352800"/>
            <a:ext cx="836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blue</a:t>
            </a:r>
          </a:p>
        </p:txBody>
      </p:sp>
      <p:sp>
        <p:nvSpPr>
          <p:cNvPr id="18438" name="文本框 14341"/>
          <p:cNvSpPr txBox="1">
            <a:spLocks noChangeArrowheads="1"/>
          </p:cNvSpPr>
          <p:nvPr/>
        </p:nvSpPr>
        <p:spPr bwMode="auto">
          <a:xfrm>
            <a:off x="4191000" y="4710113"/>
            <a:ext cx="1139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yellow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占位符 1536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836712"/>
            <a:ext cx="8229600" cy="5440363"/>
          </a:xfrm>
          <a:noFill/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zh-CN" sz="3600" b="1" dirty="0" smtClean="0"/>
              <a:t>If you often feel tired or weak, you should wear _______ clothes.</a:t>
            </a: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zh-CN" sz="3600" b="1" dirty="0" smtClean="0"/>
              <a:t>If you feel stressed, wearing _______ clothes can help you.</a:t>
            </a:r>
          </a:p>
          <a:p>
            <a:pPr marL="609600" indent="-609600">
              <a:buFont typeface="Wingdings" panose="05000000000000000000" pitchFamily="2" charset="2"/>
              <a:buAutoNum type="arabicPeriod" startAt="4"/>
            </a:pPr>
            <a:r>
              <a:rPr lang="en-US" altLang="zh-CN" sz="3600" b="1" dirty="0" smtClean="0"/>
              <a:t>When you feel sad, you may say ‘I’m feeling _______’. At this time, you can use ______ to cheer you up.</a:t>
            </a:r>
          </a:p>
        </p:txBody>
      </p:sp>
      <p:sp>
        <p:nvSpPr>
          <p:cNvPr id="19459" name="文本框 15363"/>
          <p:cNvSpPr txBox="1">
            <a:spLocks noChangeArrowheads="1"/>
          </p:cNvSpPr>
          <p:nvPr/>
        </p:nvSpPr>
        <p:spPr bwMode="auto">
          <a:xfrm>
            <a:off x="4284663" y="1379538"/>
            <a:ext cx="1028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green</a:t>
            </a:r>
          </a:p>
        </p:txBody>
      </p:sp>
      <p:sp>
        <p:nvSpPr>
          <p:cNvPr id="19460" name="文本框 15364"/>
          <p:cNvSpPr txBox="1">
            <a:spLocks noChangeArrowheads="1"/>
          </p:cNvSpPr>
          <p:nvPr/>
        </p:nvSpPr>
        <p:spPr bwMode="auto">
          <a:xfrm>
            <a:off x="1600200" y="2514600"/>
            <a:ext cx="1011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white</a:t>
            </a:r>
          </a:p>
        </p:txBody>
      </p:sp>
      <p:sp>
        <p:nvSpPr>
          <p:cNvPr id="19461" name="文本框 15365"/>
          <p:cNvSpPr txBox="1">
            <a:spLocks noChangeArrowheads="1"/>
          </p:cNvSpPr>
          <p:nvPr/>
        </p:nvSpPr>
        <p:spPr bwMode="auto">
          <a:xfrm>
            <a:off x="4175125" y="3859213"/>
            <a:ext cx="836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blue</a:t>
            </a:r>
          </a:p>
        </p:txBody>
      </p:sp>
      <p:sp>
        <p:nvSpPr>
          <p:cNvPr id="19462" name="文本框 15366"/>
          <p:cNvSpPr txBox="1">
            <a:spLocks noChangeArrowheads="1"/>
          </p:cNvSpPr>
          <p:nvPr/>
        </p:nvSpPr>
        <p:spPr bwMode="auto">
          <a:xfrm>
            <a:off x="4114800" y="4468813"/>
            <a:ext cx="1217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orange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638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noFill/>
        </p:spPr>
        <p:txBody>
          <a:bodyPr/>
          <a:lstStyle/>
          <a:p>
            <a:r>
              <a:rPr lang="en-US" altLang="zh-CN" sz="4000" dirty="0" smtClean="0"/>
              <a:t>Read each paragraph and complete the following charts.</a:t>
            </a:r>
          </a:p>
        </p:txBody>
      </p:sp>
      <p:sp>
        <p:nvSpPr>
          <p:cNvPr id="20483" name="文本占位符 1638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52800"/>
            <a:ext cx="1907704" cy="12954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Calm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600" b="1" dirty="0" err="1" smtClean="0">
                <a:solidFill>
                  <a:srgbClr val="FF0000"/>
                </a:solidFill>
              </a:rPr>
              <a:t>colours</a:t>
            </a:r>
            <a:endParaRPr lang="en-US" altLang="zh-CN" sz="3600" b="1" dirty="0" smtClean="0">
              <a:solidFill>
                <a:srgbClr val="FF0000"/>
              </a:solidFill>
            </a:endParaRPr>
          </a:p>
        </p:txBody>
      </p:sp>
      <p:sp>
        <p:nvSpPr>
          <p:cNvPr id="20484" name="左大括号 16387"/>
          <p:cNvSpPr/>
          <p:nvPr/>
        </p:nvSpPr>
        <p:spPr bwMode="auto">
          <a:xfrm>
            <a:off x="1752600" y="2514600"/>
            <a:ext cx="381000" cy="3048000"/>
          </a:xfrm>
          <a:prstGeom prst="leftBrace">
            <a:avLst>
              <a:gd name="adj1" fmla="val 6663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5" name="文本框 16388"/>
          <p:cNvSpPr txBox="1">
            <a:spLocks noChangeArrowheads="1"/>
          </p:cNvSpPr>
          <p:nvPr/>
        </p:nvSpPr>
        <p:spPr bwMode="auto">
          <a:xfrm>
            <a:off x="3657600" y="1447800"/>
            <a:ext cx="57150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It’s a ______ and ______    </a:t>
            </a:r>
            <a:r>
              <a:rPr lang="en-US" altLang="zh-CN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colour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It </a:t>
            </a:r>
            <a:r>
              <a:rPr lang="en-US" altLang="zh-CN" sz="32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creataes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the feeling of ______, so  wearing blue clothes or _______ is good for the mind and body.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It also represents _______.</a:t>
            </a:r>
          </a:p>
        </p:txBody>
      </p:sp>
      <p:sp>
        <p:nvSpPr>
          <p:cNvPr id="20486" name="直接连接符 16389"/>
          <p:cNvSpPr>
            <a:spLocks noChangeShapeType="1"/>
          </p:cNvSpPr>
          <p:nvPr/>
        </p:nvSpPr>
        <p:spPr bwMode="auto">
          <a:xfrm flipV="1">
            <a:off x="2133600" y="2895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7" name="直接连接符 16390"/>
          <p:cNvSpPr>
            <a:spLocks noChangeShapeType="1"/>
          </p:cNvSpPr>
          <p:nvPr/>
        </p:nvSpPr>
        <p:spPr bwMode="auto">
          <a:xfrm>
            <a:off x="22098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88" name="文本框 16391"/>
          <p:cNvSpPr txBox="1">
            <a:spLocks noChangeArrowheads="1"/>
          </p:cNvSpPr>
          <p:nvPr/>
        </p:nvSpPr>
        <p:spPr bwMode="auto">
          <a:xfrm>
            <a:off x="3657600" y="5029200"/>
            <a:ext cx="57912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It’s the </a:t>
            </a:r>
            <a:r>
              <a:rPr lang="en-US" altLang="zh-CN" sz="3200" b="1" dirty="0" err="1">
                <a:latin typeface="Garamond" panose="02020404030301010803" pitchFamily="18" charset="0"/>
              </a:rPr>
              <a:t>colour</a:t>
            </a:r>
            <a:r>
              <a:rPr lang="en-US" altLang="zh-CN" sz="3200" b="1" dirty="0">
                <a:latin typeface="Garamond" panose="02020404030301010803" pitchFamily="18" charset="0"/>
              </a:rPr>
              <a:t> of 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 can help you when you are feeling _________.</a:t>
            </a:r>
          </a:p>
        </p:txBody>
      </p:sp>
      <p:sp>
        <p:nvSpPr>
          <p:cNvPr id="20489" name="直接连接符 16394"/>
          <p:cNvSpPr>
            <a:spLocks noChangeShapeType="1"/>
          </p:cNvSpPr>
          <p:nvPr/>
        </p:nvSpPr>
        <p:spPr bwMode="auto">
          <a:xfrm flipV="1">
            <a:off x="3276600" y="17526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90" name="直接连接符 16395"/>
          <p:cNvSpPr>
            <a:spLocks noChangeShapeType="1"/>
          </p:cNvSpPr>
          <p:nvPr/>
        </p:nvSpPr>
        <p:spPr bwMode="auto">
          <a:xfrm>
            <a:off x="32766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91" name="直接连接符 16396"/>
          <p:cNvSpPr>
            <a:spLocks noChangeShapeType="1"/>
          </p:cNvSpPr>
          <p:nvPr/>
        </p:nvSpPr>
        <p:spPr bwMode="auto">
          <a:xfrm>
            <a:off x="3276600" y="2667000"/>
            <a:ext cx="457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92" name="直接连接符 16397"/>
          <p:cNvSpPr>
            <a:spLocks noChangeShapeType="1"/>
          </p:cNvSpPr>
          <p:nvPr/>
        </p:nvSpPr>
        <p:spPr bwMode="auto">
          <a:xfrm flipV="1">
            <a:off x="3200400" y="53340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93" name="直接连接符 16398"/>
          <p:cNvSpPr>
            <a:spLocks noChangeShapeType="1"/>
          </p:cNvSpPr>
          <p:nvPr/>
        </p:nvSpPr>
        <p:spPr bwMode="auto">
          <a:xfrm>
            <a:off x="3200400" y="5562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0494" name="文本框 16399"/>
          <p:cNvSpPr txBox="1">
            <a:spLocks noChangeArrowheads="1"/>
          </p:cNvSpPr>
          <p:nvPr/>
        </p:nvSpPr>
        <p:spPr bwMode="auto">
          <a:xfrm>
            <a:off x="4824413" y="1482725"/>
            <a:ext cx="912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calm</a:t>
            </a:r>
          </a:p>
        </p:txBody>
      </p:sp>
      <p:sp>
        <p:nvSpPr>
          <p:cNvPr id="20495" name="文本框 16400"/>
          <p:cNvSpPr txBox="1">
            <a:spLocks noChangeArrowheads="1"/>
          </p:cNvSpPr>
          <p:nvPr/>
        </p:nvSpPr>
        <p:spPr bwMode="auto">
          <a:xfrm>
            <a:off x="6858000" y="1455738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peaceful</a:t>
            </a:r>
          </a:p>
        </p:txBody>
      </p:sp>
      <p:sp>
        <p:nvSpPr>
          <p:cNvPr id="20496" name="文本框 16401"/>
          <p:cNvSpPr txBox="1">
            <a:spLocks noChangeArrowheads="1"/>
          </p:cNvSpPr>
          <p:nvPr/>
        </p:nvSpPr>
        <p:spPr bwMode="auto">
          <a:xfrm>
            <a:off x="7772400" y="2411413"/>
            <a:ext cx="1522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harmony</a:t>
            </a:r>
          </a:p>
        </p:txBody>
      </p:sp>
      <p:sp>
        <p:nvSpPr>
          <p:cNvPr id="20497" name="文本框 16402"/>
          <p:cNvSpPr txBox="1">
            <a:spLocks noChangeArrowheads="1"/>
          </p:cNvSpPr>
          <p:nvPr/>
        </p:nvSpPr>
        <p:spPr bwMode="auto">
          <a:xfrm>
            <a:off x="3886200" y="3402013"/>
            <a:ext cx="1443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sleeping</a:t>
            </a:r>
          </a:p>
        </p:txBody>
      </p:sp>
      <p:sp>
        <p:nvSpPr>
          <p:cNvPr id="20498" name="文本框 16403"/>
          <p:cNvSpPr txBox="1">
            <a:spLocks noChangeArrowheads="1"/>
          </p:cNvSpPr>
          <p:nvPr/>
        </p:nvSpPr>
        <p:spPr bwMode="auto">
          <a:xfrm>
            <a:off x="6934200" y="4316413"/>
            <a:ext cx="1357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sadness</a:t>
            </a:r>
          </a:p>
        </p:txBody>
      </p:sp>
      <p:sp>
        <p:nvSpPr>
          <p:cNvPr id="20499" name="文本框 16404"/>
          <p:cNvSpPr txBox="1">
            <a:spLocks noChangeArrowheads="1"/>
          </p:cNvSpPr>
          <p:nvPr/>
        </p:nvSpPr>
        <p:spPr bwMode="auto">
          <a:xfrm>
            <a:off x="2362200" y="2590800"/>
            <a:ext cx="560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latin typeface="Garamond" panose="02020404030301010803" pitchFamily="18" charset="0"/>
              </a:rPr>
              <a:t>blue</a:t>
            </a:r>
          </a:p>
        </p:txBody>
      </p:sp>
      <p:sp>
        <p:nvSpPr>
          <p:cNvPr id="20500" name="文本框 16405"/>
          <p:cNvSpPr txBox="1">
            <a:spLocks noChangeArrowheads="1"/>
          </p:cNvSpPr>
          <p:nvPr/>
        </p:nvSpPr>
        <p:spPr bwMode="auto">
          <a:xfrm>
            <a:off x="2362200" y="5348288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>
                <a:latin typeface="Garamond" panose="02020404030301010803" pitchFamily="18" charset="0"/>
              </a:rPr>
              <a:t>white</a:t>
            </a:r>
          </a:p>
        </p:txBody>
      </p:sp>
      <p:sp>
        <p:nvSpPr>
          <p:cNvPr id="20501" name="文本框 16406"/>
          <p:cNvSpPr txBox="1">
            <a:spLocks noChangeArrowheads="1"/>
          </p:cNvSpPr>
          <p:nvPr/>
        </p:nvSpPr>
        <p:spPr bwMode="auto">
          <a:xfrm>
            <a:off x="6858000" y="5037138"/>
            <a:ext cx="1077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purity</a:t>
            </a:r>
          </a:p>
        </p:txBody>
      </p:sp>
      <p:sp>
        <p:nvSpPr>
          <p:cNvPr id="20502" name="文本框 16407"/>
          <p:cNvSpPr txBox="1">
            <a:spLocks noChangeArrowheads="1"/>
          </p:cNvSpPr>
          <p:nvPr/>
        </p:nvSpPr>
        <p:spPr bwMode="auto">
          <a:xfrm>
            <a:off x="5562600" y="6256338"/>
            <a:ext cx="1390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stressed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7411"/>
          <p:cNvSpPr txBox="1">
            <a:spLocks noChangeArrowheads="1"/>
          </p:cNvSpPr>
          <p:nvPr/>
        </p:nvSpPr>
        <p:spPr bwMode="auto">
          <a:xfrm>
            <a:off x="-76200" y="2620963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Warm </a:t>
            </a:r>
            <a:r>
              <a:rPr lang="en-US" altLang="zh-CN" sz="36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colours</a:t>
            </a:r>
            <a:endParaRPr lang="en-US" altLang="zh-CN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507" name="文本框 17412"/>
          <p:cNvSpPr txBox="1">
            <a:spLocks noChangeArrowheads="1"/>
          </p:cNvSpPr>
          <p:nvPr/>
        </p:nvSpPr>
        <p:spPr bwMode="auto">
          <a:xfrm>
            <a:off x="152400" y="3276600"/>
            <a:ext cx="27432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(They can give you a _______ ________ feeling. )</a:t>
            </a:r>
          </a:p>
        </p:txBody>
      </p:sp>
      <p:sp>
        <p:nvSpPr>
          <p:cNvPr id="21508" name="左大括号 17413"/>
          <p:cNvSpPr/>
          <p:nvPr/>
        </p:nvSpPr>
        <p:spPr bwMode="auto">
          <a:xfrm>
            <a:off x="2743200" y="1524000"/>
            <a:ext cx="304800" cy="3048000"/>
          </a:xfrm>
          <a:prstGeom prst="leftBrace">
            <a:avLst>
              <a:gd name="adj1" fmla="val 8328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09" name="直接连接符 17414"/>
          <p:cNvSpPr>
            <a:spLocks noChangeShapeType="1"/>
          </p:cNvSpPr>
          <p:nvPr/>
        </p:nvSpPr>
        <p:spPr bwMode="auto">
          <a:xfrm>
            <a:off x="31242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0" name="直接连接符 17415"/>
          <p:cNvSpPr>
            <a:spLocks noChangeShapeType="1"/>
          </p:cNvSpPr>
          <p:nvPr/>
        </p:nvSpPr>
        <p:spPr bwMode="auto">
          <a:xfrm>
            <a:off x="3048000" y="4724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1" name="文本框 17416"/>
          <p:cNvSpPr txBox="1">
            <a:spLocks noChangeArrowheads="1"/>
          </p:cNvSpPr>
          <p:nvPr/>
        </p:nvSpPr>
        <p:spPr bwMode="auto">
          <a:xfrm>
            <a:off x="4495800" y="533400"/>
            <a:ext cx="4648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 represents 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 can bring you 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 can _________ when you are feeling sad.</a:t>
            </a:r>
          </a:p>
        </p:txBody>
      </p:sp>
      <p:sp>
        <p:nvSpPr>
          <p:cNvPr id="21512" name="直接连接符 17418"/>
          <p:cNvSpPr>
            <a:spLocks noChangeShapeType="1"/>
          </p:cNvSpPr>
          <p:nvPr/>
        </p:nvSpPr>
        <p:spPr bwMode="auto">
          <a:xfrm flipV="1">
            <a:off x="4038600" y="8382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3" name="直接连接符 17419"/>
          <p:cNvSpPr>
            <a:spLocks noChangeShapeType="1"/>
          </p:cNvSpPr>
          <p:nvPr/>
        </p:nvSpPr>
        <p:spPr bwMode="auto">
          <a:xfrm>
            <a:off x="4038600" y="1600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4" name="直接连接符 17420"/>
          <p:cNvSpPr>
            <a:spLocks noChangeShapeType="1"/>
          </p:cNvSpPr>
          <p:nvPr/>
        </p:nvSpPr>
        <p:spPr bwMode="auto">
          <a:xfrm>
            <a:off x="4038600" y="1600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5" name="文本框 17421"/>
          <p:cNvSpPr txBox="1">
            <a:spLocks noChangeArrowheads="1"/>
          </p:cNvSpPr>
          <p:nvPr/>
        </p:nvSpPr>
        <p:spPr bwMode="auto">
          <a:xfrm>
            <a:off x="4495800" y="3581400"/>
            <a:ext cx="4648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It’s the </a:t>
            </a:r>
            <a:r>
              <a:rPr lang="en-US" altLang="zh-CN" sz="3200" b="1" dirty="0" err="1">
                <a:latin typeface="Garamond" panose="02020404030301010803" pitchFamily="18" charset="0"/>
              </a:rPr>
              <a:t>colour</a:t>
            </a:r>
            <a:r>
              <a:rPr lang="en-US" altLang="zh-CN" sz="3200" b="1" dirty="0">
                <a:latin typeface="Garamond" panose="02020404030301010803" pitchFamily="18" charset="0"/>
              </a:rPr>
              <a:t> of _________ and 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Garamond" panose="02020404030301010803" pitchFamily="18" charset="0"/>
              </a:rPr>
              <a:t>Some people like to use it when they ____________.</a:t>
            </a:r>
          </a:p>
        </p:txBody>
      </p:sp>
      <p:sp>
        <p:nvSpPr>
          <p:cNvPr id="21516" name="直接连接符 17422"/>
          <p:cNvSpPr>
            <a:spLocks noChangeShapeType="1"/>
          </p:cNvSpPr>
          <p:nvPr/>
        </p:nvSpPr>
        <p:spPr bwMode="auto">
          <a:xfrm flipV="1">
            <a:off x="4038600" y="3886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1517" name="直接连接符 17423"/>
          <p:cNvSpPr>
            <a:spLocks noChangeShapeType="1"/>
          </p:cNvSpPr>
          <p:nvPr/>
        </p:nvSpPr>
        <p:spPr bwMode="auto">
          <a:xfrm>
            <a:off x="4038600" y="4572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9459"/>
          <p:cNvSpPr txBox="1">
            <a:spLocks noChangeArrowheads="1"/>
          </p:cNvSpPr>
          <p:nvPr/>
        </p:nvSpPr>
        <p:spPr bwMode="auto">
          <a:xfrm>
            <a:off x="228600" y="2590800"/>
            <a:ext cx="2133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Energetic </a:t>
            </a:r>
            <a:r>
              <a:rPr lang="en-US" altLang="zh-CN" sz="3600" b="1" dirty="0" err="1">
                <a:solidFill>
                  <a:srgbClr val="FF0000"/>
                </a:solidFill>
                <a:latin typeface="Garamond" panose="02020404030301010803" pitchFamily="18" charset="0"/>
              </a:rPr>
              <a:t>colours</a:t>
            </a:r>
            <a:endParaRPr lang="en-US" altLang="zh-CN" sz="36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531" name="直接连接符 19460"/>
          <p:cNvSpPr>
            <a:spLocks noChangeShapeType="1"/>
          </p:cNvSpPr>
          <p:nvPr/>
        </p:nvSpPr>
        <p:spPr bwMode="auto">
          <a:xfrm>
            <a:off x="27432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2532" name="直接连接符 19461"/>
          <p:cNvSpPr>
            <a:spLocks noChangeShapeType="1"/>
          </p:cNvSpPr>
          <p:nvPr/>
        </p:nvSpPr>
        <p:spPr bwMode="auto">
          <a:xfrm>
            <a:off x="21336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2533" name="文本框 19462"/>
          <p:cNvSpPr txBox="1">
            <a:spLocks noChangeArrowheads="1"/>
          </p:cNvSpPr>
          <p:nvPr/>
        </p:nvSpPr>
        <p:spPr bwMode="auto">
          <a:xfrm>
            <a:off x="4038600" y="1844675"/>
            <a:ext cx="51054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It represents ___________, so it can give you ________ when you feel fired or weak.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It’s the colour of ______, but it’s also the colour of money and _______.</a:t>
            </a:r>
          </a:p>
        </p:txBody>
      </p:sp>
      <p:sp>
        <p:nvSpPr>
          <p:cNvPr id="22534" name="直接连接符 19463"/>
          <p:cNvSpPr>
            <a:spLocks noChangeShapeType="1"/>
          </p:cNvSpPr>
          <p:nvPr/>
        </p:nvSpPr>
        <p:spPr bwMode="auto">
          <a:xfrm flipV="1">
            <a:off x="3810000" y="22098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2535" name="直接连接符 19464"/>
          <p:cNvSpPr>
            <a:spLocks noChangeShapeType="1"/>
          </p:cNvSpPr>
          <p:nvPr/>
        </p:nvSpPr>
        <p:spPr bwMode="auto">
          <a:xfrm>
            <a:off x="3810000" y="3200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18435"/>
          <p:cNvSpPr txBox="1">
            <a:spLocks noChangeArrowheads="1"/>
          </p:cNvSpPr>
          <p:nvPr/>
        </p:nvSpPr>
        <p:spPr bwMode="auto">
          <a:xfrm>
            <a:off x="304800" y="2743200"/>
            <a:ext cx="1752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Garamond" panose="02020404030301010803" pitchFamily="18" charset="0"/>
              </a:rPr>
              <a:t>Strong colours</a:t>
            </a:r>
          </a:p>
        </p:txBody>
      </p:sp>
      <p:sp>
        <p:nvSpPr>
          <p:cNvPr id="23555" name="直接连接符 18436"/>
          <p:cNvSpPr>
            <a:spLocks noChangeShapeType="1"/>
          </p:cNvSpPr>
          <p:nvPr/>
        </p:nvSpPr>
        <p:spPr bwMode="auto">
          <a:xfrm>
            <a:off x="18288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6" name="直接连接符 18437"/>
          <p:cNvSpPr>
            <a:spLocks noChangeShapeType="1"/>
          </p:cNvSpPr>
          <p:nvPr/>
        </p:nvSpPr>
        <p:spPr bwMode="auto">
          <a:xfrm>
            <a:off x="25146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7" name="直接连接符 18438"/>
          <p:cNvSpPr>
            <a:spLocks noChangeShapeType="1"/>
          </p:cNvSpPr>
          <p:nvPr/>
        </p:nvSpPr>
        <p:spPr bwMode="auto">
          <a:xfrm flipV="1">
            <a:off x="3429000" y="1752600"/>
            <a:ext cx="914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58" name="文本框 18439"/>
          <p:cNvSpPr txBox="1">
            <a:spLocks noChangeArrowheads="1"/>
          </p:cNvSpPr>
          <p:nvPr/>
        </p:nvSpPr>
        <p:spPr bwMode="auto">
          <a:xfrm>
            <a:off x="4343400" y="1371600"/>
            <a:ext cx="44196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It represents _________ and it’s also the colour of __________________.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When you need _______, red can help you.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Garamond" panose="02020404030301010803" pitchFamily="18" charset="0"/>
              </a:rPr>
              <a:t>Wearing red can make it easier for you to ______ ________.</a:t>
            </a:r>
          </a:p>
        </p:txBody>
      </p:sp>
      <p:sp>
        <p:nvSpPr>
          <p:cNvPr id="23559" name="直接连接符 18440"/>
          <p:cNvSpPr>
            <a:spLocks noChangeShapeType="1"/>
          </p:cNvSpPr>
          <p:nvPr/>
        </p:nvSpPr>
        <p:spPr bwMode="auto">
          <a:xfrm flipV="1">
            <a:off x="34290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23560" name="直接连接符 18441"/>
          <p:cNvSpPr>
            <a:spLocks noChangeShapeType="1"/>
          </p:cNvSpPr>
          <p:nvPr/>
        </p:nvSpPr>
        <p:spPr bwMode="auto">
          <a:xfrm>
            <a:off x="3429000" y="34290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488</Words>
  <Application>Microsoft Office PowerPoint</Application>
  <PresentationFormat>全屏显示(4:3)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Arial</vt:lpstr>
      <vt:lpstr>Calibri</vt:lpstr>
      <vt:lpstr>Garamond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What colour do you need if you have the following feeling?</vt:lpstr>
      <vt:lpstr>PowerPoint 演示文稿</vt:lpstr>
      <vt:lpstr>Read each paragraph and complete the following charts.</vt:lpstr>
      <vt:lpstr>PowerPoint 演示文稿</vt:lpstr>
      <vt:lpstr>PowerPoint 演示文稿</vt:lpstr>
      <vt:lpstr>PowerPoint 演示文稿</vt:lpstr>
      <vt:lpstr>Interview some of your friends and complete the following table.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2023-01-16T14:32:56Z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6CF29F7039AC4314B76EB61BB47DCE6F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