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8" r:id="rId2"/>
    <p:sldId id="256" r:id="rId3"/>
    <p:sldId id="301" r:id="rId4"/>
    <p:sldId id="317" r:id="rId5"/>
    <p:sldId id="319" r:id="rId6"/>
    <p:sldId id="327" r:id="rId7"/>
    <p:sldId id="328" r:id="rId8"/>
    <p:sldId id="338" r:id="rId9"/>
    <p:sldId id="339" r:id="rId10"/>
    <p:sldId id="329" r:id="rId11"/>
    <p:sldId id="341" r:id="rId12"/>
    <p:sldId id="342" r:id="rId13"/>
    <p:sldId id="343" r:id="rId14"/>
    <p:sldId id="344" r:id="rId15"/>
    <p:sldId id="330" r:id="rId16"/>
    <p:sldId id="345" r:id="rId17"/>
    <p:sldId id="259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3BEC5E90-F5ED-4A69-8958-C15AE1111319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6B6F3BC6-3769-47F8-8628-8D9873CBCA3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01A66B7-14C9-4D72-BBF3-E24049FDF8D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13360" y="0"/>
            <a:ext cx="148590" cy="5875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DB39-588A-4DAB-B1B8-DFFAD3CE8FF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CC09-05F8-4A11-8655-029B1A7D1D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9.emf"/><Relationship Id="rId3" Type="http://schemas.openxmlformats.org/officeDocument/2006/relationships/slideLayout" Target="../slideLayouts/slideLayout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17" Type="http://schemas.openxmlformats.org/officeDocument/2006/relationships/oleObject" Target="../embeddings/oleObject7.bin"/><Relationship Id="rId2" Type="http://schemas.openxmlformats.org/officeDocument/2006/relationships/tags" Target="../tags/tag9.xml"/><Relationship Id="rId16" Type="http://schemas.openxmlformats.org/officeDocument/2006/relationships/image" Target="../media/image8.e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8.bin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emf"/><Relationship Id="rId2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0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01189" y="1746069"/>
            <a:ext cx="5390486" cy="1090364"/>
            <a:chOff x="1379742" y="2645592"/>
            <a:chExt cx="7187315" cy="1453819"/>
          </a:xfrm>
        </p:grpSpPr>
        <p:sp>
          <p:nvSpPr>
            <p:cNvPr id="18" name="矩形 17"/>
            <p:cNvSpPr/>
            <p:nvPr/>
          </p:nvSpPr>
          <p:spPr bwMode="auto">
            <a:xfrm>
              <a:off x="1379742" y="2645592"/>
              <a:ext cx="7187315" cy="964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4100" b="1" kern="100" dirty="0">
                  <a:cs typeface="+mn-ea"/>
                  <a:sym typeface="+mn-lt"/>
                </a:rPr>
                <a:t>1.2 </a:t>
              </a:r>
              <a:r>
                <a:rPr lang="zh-CN" altLang="en-US" sz="4100" b="1" kern="100" dirty="0">
                  <a:cs typeface="+mn-ea"/>
                  <a:sym typeface="+mn-lt"/>
                </a:rPr>
                <a:t>有理数 </a:t>
              </a:r>
              <a:r>
                <a:rPr lang="en-US" altLang="zh-CN" sz="1800" b="1" kern="100" dirty="0">
                  <a:cs typeface="+mn-ea"/>
                  <a:sym typeface="+mn-lt"/>
                </a:rPr>
                <a:t>(1.2.4 </a:t>
              </a:r>
              <a:r>
                <a:rPr lang="zh-CN" altLang="en-US" sz="1800" b="1" kern="100" dirty="0">
                  <a:cs typeface="+mn-ea"/>
                  <a:sym typeface="+mn-lt"/>
                </a:rPr>
                <a:t>绝对值</a:t>
              </a:r>
              <a:r>
                <a:rPr lang="en-US" altLang="zh-CN" sz="1800" b="1" kern="100" dirty="0">
                  <a:cs typeface="+mn-ea"/>
                  <a:sym typeface="+mn-lt"/>
                </a:rPr>
                <a:t>)</a:t>
              </a:r>
              <a:endParaRPr lang="zh-CN" altLang="en-US" sz="4100" b="1" kern="100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9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316329" y="1276163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37222" y="4111856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899592" y="1056621"/>
                <a:ext cx="6858000" cy="34408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(1)|-0.2|=____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  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(2)|-100|=____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(3)|</a:t>
                </a:r>
                <a14:m>
                  <m:oMath xmlns:m="http://schemas.openxmlformats.org/officeDocument/2006/math">
                    <m:r>
                      <a:rPr lang="en-US" altLang="zh-CN" sz="2400" b="1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b="1" i="1" dirty="0"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𝜋</m:t>
                    </m:r>
                  </m:oMath>
                </a14:m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|=______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(4)|-6.5|=_____</a:t>
                </a:r>
                <a:r>
                  <a:rPr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；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(5)|y|=____(y&lt;0);(6)|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b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num>
                      <m:den>
                        <m:r>
                          <a:rPr lang="en-US" altLang="zh-CN" sz="2400" b="1" dirty="0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|=_____;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(7)-|-7.5|=_____; (8)-|+8|=____;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(9)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如果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|x|=3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，则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x=______;</a:t>
                </a:r>
              </a:p>
              <a:p>
                <a:pPr marL="342900" indent="-342900" defTabSz="685800">
                  <a:spcBef>
                    <a:spcPct val="50000"/>
                  </a:spcBef>
                </a:pP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(10)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如果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|x-3|=0,</a:t>
                </a:r>
                <a:r>
                  <a:rPr kumimoji="1" lang="zh-CN" altLang="en-US" sz="2400" b="1" dirty="0">
                    <a:latin typeface="+mn-lt"/>
                    <a:ea typeface="+mn-ea"/>
                    <a:cs typeface="+mn-ea"/>
                    <a:sym typeface="+mn-lt"/>
                  </a:rPr>
                  <a:t>则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|x+2|=</a:t>
                </a:r>
                <a:r>
                  <a:rPr kumimoji="1" lang="en-US" altLang="zh-CN" sz="2400" b="1" u="sng" dirty="0">
                    <a:latin typeface="+mn-lt"/>
                    <a:ea typeface="+mn-ea"/>
                    <a:cs typeface="+mn-ea"/>
                    <a:sym typeface="+mn-lt"/>
                  </a:rPr>
                  <a:t>    </a:t>
                </a:r>
                <a:r>
                  <a:rPr kumimoji="1" lang="en-US" altLang="zh-CN" sz="2400" b="1" dirty="0">
                    <a:latin typeface="+mn-lt"/>
                    <a:ea typeface="+mn-ea"/>
                    <a:cs typeface="+mn-ea"/>
                    <a:sym typeface="+mn-lt"/>
                  </a:rPr>
                  <a:t>.</a:t>
                </a:r>
                <a:endParaRPr lang="en-US" altLang="zh-CN" sz="2400" b="1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9592" y="1056621"/>
                <a:ext cx="6858000" cy="3440846"/>
              </a:xfrm>
              <a:prstGeom prst="rect">
                <a:avLst/>
              </a:prstGeom>
              <a:blipFill rotWithShape="1">
                <a:blip r:embed="rId4"/>
                <a:stretch>
                  <a:fillRect l="-6" t="-18" r="6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2308947" y="1053696"/>
            <a:ext cx="59201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0.2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74408" y="1053696"/>
            <a:ext cx="592010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100</a:t>
            </a:r>
            <a:endParaRPr lang="zh-CN" altLang="en-US" sz="2000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2308947" y="1600467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𝜋</m:t>
                      </m:r>
                    </m:oMath>
                  </m:oMathPara>
                </a14:m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947" y="1600467"/>
                <a:ext cx="592010" cy="377075"/>
              </a:xfrm>
              <a:prstGeom prst="rect">
                <a:avLst/>
              </a:prstGeom>
              <a:blipFill rotWithShape="1">
                <a:blip r:embed="rId5"/>
                <a:stretch>
                  <a:fillRect l="-15" t="-71" r="47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4774408" y="1585932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6.5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08" y="1585932"/>
                <a:ext cx="592010" cy="377075"/>
              </a:xfrm>
              <a:prstGeom prst="rect">
                <a:avLst/>
              </a:prstGeom>
              <a:blipFill rotWithShape="1">
                <a:blip r:embed="rId6"/>
                <a:stretch>
                  <a:fillRect l="-81" t="-89" r="6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921749" y="2281950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749" y="2281950"/>
                <a:ext cx="592010" cy="377075"/>
              </a:xfrm>
              <a:prstGeom prst="rect">
                <a:avLst/>
              </a:prstGeom>
              <a:blipFill rotWithShape="1">
                <a:blip r:embed="rId7"/>
                <a:stretch>
                  <a:fillRect l="-40" t="-105" r="72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4328593" y="2011828"/>
                <a:ext cx="592010" cy="647197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2000" b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000" b="1" dirty="0"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593" y="2011828"/>
                <a:ext cx="592010" cy="647197"/>
              </a:xfrm>
              <a:prstGeom prst="rect">
                <a:avLst/>
              </a:prstGeom>
              <a:blipFill rotWithShape="1">
                <a:blip r:embed="rId8"/>
                <a:stretch>
                  <a:fillRect l="-73" t="-23" r="105" b="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2391493" y="2963433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−7.5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493" y="2963433"/>
                <a:ext cx="592010" cy="377075"/>
              </a:xfrm>
              <a:prstGeom prst="rect">
                <a:avLst/>
              </a:prstGeom>
              <a:blipFill rotWithShape="1">
                <a:blip r:embed="rId9"/>
                <a:stretch>
                  <a:fillRect l="-14" t="-139" r="46" b="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4572000" y="2939614"/>
                <a:ext cx="592010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−8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39614"/>
                <a:ext cx="592010" cy="377075"/>
              </a:xfrm>
              <a:prstGeom prst="rect">
                <a:avLst/>
              </a:prstGeom>
              <a:blipFill rotWithShape="1">
                <a:blip r:embed="rId10"/>
                <a:stretch>
                  <a:fillRect t="-53" r="32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3606648" y="3490529"/>
                <a:ext cx="1098551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3</m:t>
                      </m:r>
                      <m:r>
                        <a:rPr lang="zh-CN" altLang="en-US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或</m:t>
                      </m:r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648" y="3490529"/>
                <a:ext cx="1098551" cy="377075"/>
              </a:xfrm>
              <a:prstGeom prst="rect">
                <a:avLst/>
              </a:prstGeom>
              <a:blipFill rotWithShape="1">
                <a:blip r:embed="rId11"/>
                <a:stretch>
                  <a:fillRect l="-44" t="-151" r="44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3971862" y="4036541"/>
                <a:ext cx="1098551" cy="3770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</m:oMath>
                  </m:oMathPara>
                </a14:m>
                <a:endParaRPr lang="zh-CN" altLang="en-US" sz="2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862" y="4036541"/>
                <a:ext cx="1098551" cy="377075"/>
              </a:xfrm>
              <a:prstGeom prst="rect">
                <a:avLst/>
              </a:prstGeom>
              <a:blipFill rotWithShape="1">
                <a:blip r:embed="rId12"/>
                <a:stretch>
                  <a:fillRect l="-52" t="-128" r="52" b="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84773" y="995046"/>
            <a:ext cx="6807799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你能在数轴上表示出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吗？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40578" y="1937133"/>
            <a:ext cx="6811434" cy="560135"/>
            <a:chOff x="984772" y="2275686"/>
            <a:chExt cx="6811434" cy="560135"/>
          </a:xfrm>
        </p:grpSpPr>
        <p:grpSp>
          <p:nvGrpSpPr>
            <p:cNvPr id="20" name="组合 19"/>
            <p:cNvGrpSpPr/>
            <p:nvPr/>
          </p:nvGrpSpPr>
          <p:grpSpPr>
            <a:xfrm>
              <a:off x="984772" y="2275686"/>
              <a:ext cx="6811434" cy="142575"/>
              <a:chOff x="1108783" y="1952553"/>
              <a:chExt cx="6811434" cy="145525"/>
            </a:xfrm>
          </p:grpSpPr>
          <p:cxnSp>
            <p:nvCxnSpPr>
              <p:cNvPr id="4" name="直接箭头连接符 3"/>
              <p:cNvCxnSpPr/>
              <p:nvPr/>
            </p:nvCxnSpPr>
            <p:spPr>
              <a:xfrm>
                <a:off x="1108783" y="2076736"/>
                <a:ext cx="6811434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69129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2414337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6010060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529618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572000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>
                <a:off x="3132794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3855835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7475621" y="1974324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6734246" y="1952553"/>
                <a:ext cx="0" cy="1237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文本框 20"/>
            <p:cNvSpPr txBox="1"/>
            <p:nvPr/>
          </p:nvSpPr>
          <p:spPr>
            <a:xfrm>
              <a:off x="4296669" y="2497267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0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719399" y="2497267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005504" y="2497267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484545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-1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769142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050910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-3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332678" y="2497267"/>
              <a:ext cx="4945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-4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444036" y="2489152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7195265" y="2489152"/>
              <a:ext cx="333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600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endParaRPr lang="zh-CN" altLang="en-US" sz="16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59397" y="2755521"/>
            <a:ext cx="7127303" cy="9002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数学中的规定：在数轴上表示有理数，它们从左到右的顺序，就是从小到大的顺序，即左边的数大于右边的数。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01836" y="3917623"/>
            <a:ext cx="7514581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-4________-2    -1_________1       2_________4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88857" y="3931455"/>
            <a:ext cx="635718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01747" y="3934931"/>
            <a:ext cx="635718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421420" y="3931455"/>
            <a:ext cx="635718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&lt;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提 问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  <p:bldP spid="32" grpId="0"/>
      <p:bldP spid="33" grpId="0"/>
      <p:bldP spid="34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4184" y="984727"/>
            <a:ext cx="7295632" cy="191590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一般的，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）正数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0,0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负数，正数</a:t>
            </a:r>
            <a:r>
              <a:rPr lang="zh-CN" altLang="en-US" sz="2000" dirty="0">
                <a:solidFill>
                  <a:srgbClr val="7030A0"/>
                </a:solidFill>
                <a:cs typeface="+mn-ea"/>
                <a:sym typeface="+mn-lt"/>
              </a:rPr>
              <a:t>大于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负数。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>
              <a:lnSpc>
                <a:spcPct val="20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）两个负数，绝对值大的反而小。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总 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812188" y="1029006"/>
            <a:ext cx="666988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例如：比较下列各数的大小</a:t>
            </a: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784802" y="1505256"/>
            <a:ext cx="388858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(1) –(-1)</a:t>
            </a:r>
            <a:r>
              <a:rPr lang="zh-CN" altLang="en-US" sz="2000" b="1" dirty="0">
                <a:cs typeface="+mn-ea"/>
                <a:sym typeface="+mn-lt"/>
              </a:rPr>
              <a:t>和</a:t>
            </a:r>
            <a:r>
              <a:rPr lang="en-US" altLang="zh-CN" sz="2000" b="1" dirty="0">
                <a:cs typeface="+mn-ea"/>
                <a:sym typeface="+mn-lt"/>
              </a:rPr>
              <a:t>–(+2);</a:t>
            </a:r>
          </a:p>
        </p:txBody>
      </p: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812186" y="1981506"/>
            <a:ext cx="5364489" cy="99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cs typeface="+mn-ea"/>
                <a:sym typeface="+mn-lt"/>
              </a:rPr>
              <a:t>解</a:t>
            </a:r>
            <a:r>
              <a:rPr lang="en-US" altLang="zh-CN" sz="2000" b="1" dirty="0">
                <a:cs typeface="+mn-ea"/>
                <a:sym typeface="+mn-lt"/>
              </a:rPr>
              <a:t>: </a:t>
            </a:r>
            <a:r>
              <a:rPr lang="zh-CN" altLang="en-US" sz="2000" b="1" dirty="0">
                <a:cs typeface="+mn-ea"/>
                <a:sym typeface="+mn-lt"/>
              </a:rPr>
              <a:t>先化简，</a:t>
            </a:r>
            <a:r>
              <a:rPr lang="en-US" altLang="zh-CN" sz="2000" b="1" dirty="0">
                <a:cs typeface="+mn-ea"/>
                <a:sym typeface="+mn-lt"/>
              </a:rPr>
              <a:t>–(-1)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–(+2)</a:t>
            </a:r>
            <a:r>
              <a:rPr lang="zh-CN" altLang="en-US" sz="2000" b="1" dirty="0">
                <a:cs typeface="+mn-ea"/>
                <a:sym typeface="+mn-lt"/>
              </a:rPr>
              <a:t>＝</a:t>
            </a:r>
            <a:r>
              <a:rPr lang="en-US" altLang="zh-CN" sz="2000" b="1" dirty="0">
                <a:cs typeface="+mn-ea"/>
                <a:sym typeface="+mn-lt"/>
              </a:rPr>
              <a:t>-2</a:t>
            </a:r>
          </a:p>
          <a:p>
            <a:pPr defTabSz="685800"/>
            <a:r>
              <a:rPr lang="zh-CN" altLang="en-US" sz="2000" b="1" dirty="0">
                <a:cs typeface="+mn-ea"/>
                <a:sym typeface="+mn-lt"/>
              </a:rPr>
              <a:t>    而</a:t>
            </a:r>
            <a:r>
              <a:rPr lang="en-US" altLang="zh-CN" sz="2000" b="1" dirty="0">
                <a:cs typeface="+mn-ea"/>
                <a:sym typeface="+mn-lt"/>
              </a:rPr>
              <a:t>1&gt;-2</a:t>
            </a:r>
            <a:r>
              <a:rPr lang="zh-CN" altLang="en-US" sz="2000" b="1" dirty="0">
                <a:cs typeface="+mn-ea"/>
                <a:sym typeface="+mn-lt"/>
              </a:rPr>
              <a:t>，所以</a:t>
            </a:r>
            <a:r>
              <a:rPr lang="en-US" altLang="zh-CN" sz="2000" b="1" dirty="0">
                <a:cs typeface="+mn-ea"/>
                <a:sym typeface="+mn-lt"/>
              </a:rPr>
              <a:t>–(-1)&gt;–(+2)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</a:p>
          <a:p>
            <a:pPr defTabSz="685800"/>
            <a:endParaRPr lang="zh-CN" altLang="en-US" sz="2000" b="1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812187" y="2673200"/>
                <a:ext cx="3888581" cy="5124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(2)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zh-CN" altLang="en-US" sz="2000" b="1" dirty="0">
                    <a:cs typeface="+mn-ea"/>
                    <a:sym typeface="+mn-lt"/>
                  </a:rPr>
                  <a:t>和</a:t>
                </a:r>
                <a:r>
                  <a:rPr lang="en-US" altLang="zh-CN" sz="2000" b="1" dirty="0"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9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187" y="2673200"/>
                <a:ext cx="3888581" cy="512497"/>
              </a:xfrm>
              <a:prstGeom prst="rect">
                <a:avLst/>
              </a:prstGeom>
              <a:blipFill rotWithShape="1">
                <a:blip r:embed="rId4"/>
                <a:stretch>
                  <a:fillRect l="-1" t="-95" r="13" b="1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812186" y="3226447"/>
                <a:ext cx="5615508" cy="12635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000" b="1" dirty="0">
                    <a:cs typeface="+mn-ea"/>
                    <a:sym typeface="+mn-lt"/>
                  </a:rPr>
                  <a:t>解</a:t>
                </a:r>
                <a:r>
                  <a:rPr lang="en-US" altLang="zh-CN" sz="2000" b="1" dirty="0">
                    <a:cs typeface="+mn-ea"/>
                    <a:sym typeface="+mn-lt"/>
                  </a:rPr>
                  <a:t>:</a:t>
                </a:r>
                <a:r>
                  <a:rPr lang="zh-CN" altLang="en-US" sz="2000" b="1" dirty="0">
                    <a:cs typeface="+mn-ea"/>
                    <a:sym typeface="+mn-lt"/>
                  </a:rPr>
                  <a:t>这是两个负数比较大小，先求它们的绝对值。</a:t>
                </a:r>
                <a:endParaRPr lang="en-US" altLang="zh-CN" sz="2000" b="1" dirty="0"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   |-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,|-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endParaRPr lang="en-US" altLang="zh-CN" sz="2000" b="1" dirty="0"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   </a:t>
                </a:r>
                <a:r>
                  <a:rPr lang="zh-CN" altLang="en-US" sz="2000" b="1" dirty="0">
                    <a:cs typeface="+mn-ea"/>
                    <a:sym typeface="+mn-lt"/>
                  </a:rPr>
                  <a:t>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𝟗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,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𝟖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𝟐𝟏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&gt;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0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186" y="3226447"/>
                <a:ext cx="5615508" cy="1263568"/>
              </a:xfrm>
              <a:prstGeom prst="rect">
                <a:avLst/>
              </a:prstGeom>
              <a:blipFill rotWithShape="1">
                <a:blip r:embed="rId5"/>
                <a:stretch>
                  <a:fillRect t="-1" r="4" b="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69" grpId="0"/>
      <p:bldP spid="70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29"/>
              <p:cNvSpPr>
                <a:spLocks noChangeArrowheads="1"/>
              </p:cNvSpPr>
              <p:nvPr/>
            </p:nvSpPr>
            <p:spPr bwMode="auto">
              <a:xfrm>
                <a:off x="812187" y="954218"/>
                <a:ext cx="3888581" cy="513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(3) -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zh-CN" altLang="en-US" sz="2000" b="1" dirty="0">
                    <a:cs typeface="+mn-ea"/>
                    <a:sym typeface="+mn-lt"/>
                  </a:rPr>
                  <a:t>和</a:t>
                </a:r>
                <a:r>
                  <a:rPr lang="en-US" altLang="zh-CN" sz="2000" b="1" dirty="0">
                    <a:cs typeface="+mn-ea"/>
                    <a:sym typeface="+mn-lt"/>
                  </a:rPr>
                  <a:t>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</a:t>
                </a:r>
              </a:p>
            </p:txBody>
          </p:sp>
        </mc:Choice>
        <mc:Fallback xmlns="">
          <p:sp>
            <p:nvSpPr>
              <p:cNvPr id="69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2187" y="954218"/>
                <a:ext cx="3888581" cy="513650"/>
              </a:xfrm>
              <a:prstGeom prst="rect">
                <a:avLst/>
              </a:prstGeom>
              <a:blipFill rotWithShape="1">
                <a:blip r:embed="rId4"/>
                <a:stretch>
                  <a:fillRect l="-1" t="-87" r="13" b="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31"/>
              <p:cNvSpPr>
                <a:spLocks noChangeArrowheads="1"/>
              </p:cNvSpPr>
              <p:nvPr/>
            </p:nvSpPr>
            <p:spPr bwMode="auto">
              <a:xfrm>
                <a:off x="942182" y="1619447"/>
                <a:ext cx="5615508" cy="9580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/>
              <a:p>
                <a:pPr defTabSz="685800"/>
                <a:r>
                  <a:rPr lang="zh-CN" altLang="en-US" sz="2000" b="1" dirty="0">
                    <a:cs typeface="+mn-ea"/>
                    <a:sym typeface="+mn-lt"/>
                  </a:rPr>
                  <a:t>解</a:t>
                </a:r>
                <a:r>
                  <a:rPr lang="en-US" altLang="zh-CN" sz="2000" b="1" dirty="0">
                    <a:cs typeface="+mn-ea"/>
                    <a:sym typeface="+mn-lt"/>
                  </a:rPr>
                  <a:t>:</a:t>
                </a:r>
                <a:r>
                  <a:rPr lang="zh-CN" altLang="en-US" sz="2000" b="1" dirty="0">
                    <a:cs typeface="+mn-ea"/>
                    <a:sym typeface="+mn-lt"/>
                  </a:rPr>
                  <a:t>先化简</a:t>
                </a:r>
                <a:r>
                  <a:rPr lang="en-US" altLang="zh-CN" sz="2000" b="1" dirty="0"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=0.3</a:t>
                </a:r>
                <a:r>
                  <a:rPr lang="zh-CN" altLang="en-US" sz="2000" b="1" dirty="0">
                    <a:cs typeface="+mn-ea"/>
                    <a:sym typeface="+mn-lt"/>
                  </a:rPr>
                  <a:t>，</a:t>
                </a:r>
                <a:r>
                  <a:rPr lang="en-US" altLang="zh-CN" sz="2000" b="1" dirty="0">
                    <a:cs typeface="+mn-ea"/>
                    <a:sym typeface="+mn-lt"/>
                  </a:rPr>
                  <a:t> 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en-US" altLang="zh-CN" sz="2000" b="1" dirty="0"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000" b="1" dirty="0">
                    <a:cs typeface="+mn-ea"/>
                    <a:sym typeface="+mn-lt"/>
                  </a:rPr>
                  <a:t>   </a:t>
                </a:r>
                <a:r>
                  <a:rPr lang="zh-CN" altLang="en-US" sz="2000" b="1" dirty="0">
                    <a:cs typeface="+mn-ea"/>
                    <a:sym typeface="+mn-lt"/>
                  </a:rPr>
                  <a:t>而</a:t>
                </a:r>
                <a:r>
                  <a:rPr lang="en-US" altLang="zh-CN" sz="2000" b="1" dirty="0">
                    <a:cs typeface="+mn-ea"/>
                    <a:sym typeface="+mn-lt"/>
                  </a:rPr>
                  <a:t>0.3&lt;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,</a:t>
                </a:r>
                <a:r>
                  <a:rPr lang="zh-CN" altLang="en-US" sz="2000" b="1" dirty="0">
                    <a:cs typeface="+mn-ea"/>
                    <a:sym typeface="+mn-lt"/>
                  </a:rPr>
                  <a:t>所以</a:t>
                </a:r>
                <a:r>
                  <a:rPr lang="en-US" altLang="zh-CN" sz="2000" b="1" dirty="0">
                    <a:cs typeface="+mn-ea"/>
                    <a:sym typeface="+mn-lt"/>
                  </a:rPr>
                  <a:t>-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(−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</m:t>
                    </m:r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&lt; |-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</m:t>
                        </m:r>
                      </m:den>
                    </m:f>
                    <m:r>
                      <a:rPr lang="en-US" altLang="zh-CN" sz="2000" b="1" i="1" dirty="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b="1" dirty="0">
                    <a:cs typeface="+mn-ea"/>
                    <a:sym typeface="+mn-lt"/>
                  </a:rPr>
                  <a:t>|</a:t>
                </a:r>
                <a:endParaRPr lang="zh-CN" altLang="en-US" sz="2000" b="1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0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2182" y="1619447"/>
                <a:ext cx="5615508" cy="958051"/>
              </a:xfrm>
              <a:prstGeom prst="rect">
                <a:avLst/>
              </a:prstGeom>
              <a:blipFill rotWithShape="1">
                <a:blip r:embed="rId5"/>
                <a:stretch>
                  <a:fillRect l="-8" t="-21" r="1" b="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584" y="778628"/>
            <a:ext cx="68580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练习</a:t>
            </a:r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判断对错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96132" y="1251531"/>
            <a:ext cx="68580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(1)|</a:t>
            </a:r>
            <a:r>
              <a:rPr kumimoji="1" lang="zh-CN" altLang="en-US" sz="2000" b="1" dirty="0">
                <a:cs typeface="+mn-ea"/>
                <a:sym typeface="+mn-lt"/>
              </a:rPr>
              <a:t>－</a:t>
            </a:r>
            <a:r>
              <a:rPr kumimoji="1" lang="en-US" altLang="zh-CN" sz="2000" b="1" dirty="0">
                <a:cs typeface="+mn-ea"/>
                <a:sym typeface="+mn-lt"/>
              </a:rPr>
              <a:t>1.4|</a:t>
            </a:r>
            <a:r>
              <a:rPr kumimoji="1" lang="zh-CN" altLang="en-US" sz="2000" b="1" dirty="0">
                <a:cs typeface="+mn-ea"/>
                <a:sym typeface="+mn-lt"/>
              </a:rPr>
              <a:t>＞</a:t>
            </a:r>
            <a:r>
              <a:rPr kumimoji="1" lang="en-US" altLang="zh-CN" sz="2000" b="1" dirty="0">
                <a:cs typeface="+mn-ea"/>
                <a:sym typeface="+mn-lt"/>
              </a:rPr>
              <a:t>0   (   )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96132" y="1741662"/>
            <a:ext cx="685800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(2)|</a:t>
            </a:r>
            <a:r>
              <a:rPr kumimoji="1" lang="zh-CN" altLang="en-US" sz="2000" b="1" dirty="0">
                <a:cs typeface="+mn-ea"/>
                <a:sym typeface="+mn-lt"/>
              </a:rPr>
              <a:t>－</a:t>
            </a:r>
            <a:r>
              <a:rPr kumimoji="1" lang="en-US" altLang="zh-CN" sz="2000" b="1" dirty="0">
                <a:cs typeface="+mn-ea"/>
                <a:sym typeface="+mn-lt"/>
              </a:rPr>
              <a:t>0.3|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|0.3| (   )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22327" y="2236896"/>
            <a:ext cx="683180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(3)</a:t>
            </a:r>
            <a:r>
              <a:rPr lang="zh-CN" altLang="en-US" sz="2000" b="1" dirty="0">
                <a:cs typeface="+mn-ea"/>
                <a:sym typeface="+mn-lt"/>
              </a:rPr>
              <a:t>有理数的绝对值一定是正数</a:t>
            </a:r>
            <a:r>
              <a:rPr lang="en-US" altLang="zh-CN" sz="2000" b="1" dirty="0">
                <a:cs typeface="+mn-ea"/>
                <a:sym typeface="+mn-lt"/>
              </a:rPr>
              <a:t>.(   )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53779" y="2751012"/>
            <a:ext cx="683180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(4)</a:t>
            </a:r>
            <a:r>
              <a:rPr lang="zh-CN" altLang="en-US" sz="2000" b="1" dirty="0">
                <a:cs typeface="+mn-ea"/>
                <a:sym typeface="+mn-lt"/>
              </a:rPr>
              <a:t>绝对值最小的数是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  <a:r>
              <a:rPr lang="en-US" altLang="zh-CN" sz="2000" b="1" dirty="0">
                <a:cs typeface="+mn-ea"/>
                <a:sym typeface="+mn-lt"/>
              </a:rPr>
              <a:t>(  )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53779" y="3291556"/>
            <a:ext cx="683180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(5)</a:t>
            </a:r>
            <a:r>
              <a:rPr lang="zh-CN" altLang="en-US" sz="2000" b="1" dirty="0">
                <a:cs typeface="+mn-ea"/>
                <a:sym typeface="+mn-lt"/>
              </a:rPr>
              <a:t>如果数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的绝对值等于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，那么</a:t>
            </a:r>
            <a:r>
              <a:rPr lang="en-US" altLang="zh-CN" sz="2000" b="1" dirty="0">
                <a:cs typeface="+mn-ea"/>
                <a:sym typeface="+mn-lt"/>
              </a:rPr>
              <a:t>a</a:t>
            </a:r>
            <a:r>
              <a:rPr lang="zh-CN" altLang="en-US" sz="2000" b="1" dirty="0">
                <a:cs typeface="+mn-ea"/>
                <a:sym typeface="+mn-lt"/>
              </a:rPr>
              <a:t>一定为正数。</a:t>
            </a:r>
            <a:r>
              <a:rPr lang="en-US" altLang="zh-CN" sz="2000" b="1" dirty="0">
                <a:cs typeface="+mn-ea"/>
                <a:sym typeface="+mn-lt"/>
              </a:rPr>
              <a:t>(  )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14707" y="2278109"/>
            <a:ext cx="75604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575462" y="1236987"/>
            <a:ext cx="107989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2772335" y="1750820"/>
            <a:ext cx="107989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716635" y="2765109"/>
            <a:ext cx="107989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6325798" y="3317803"/>
            <a:ext cx="756047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7030A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00522" y="946828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(6)</a:t>
            </a:r>
            <a:r>
              <a:rPr lang="zh-CN" altLang="en-US" sz="2000" b="1" dirty="0">
                <a:cs typeface="+mn-ea"/>
                <a:sym typeface="+mn-lt"/>
              </a:rPr>
              <a:t>符号相反且绝对值相等的数互为相反数。</a:t>
            </a:r>
            <a:r>
              <a:rPr lang="en-US" altLang="zh-CN" sz="2000" b="1" dirty="0">
                <a:cs typeface="+mn-ea"/>
                <a:sym typeface="+mn-lt"/>
              </a:rPr>
              <a:t>(      )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00521" y="1718626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(7)</a:t>
            </a:r>
            <a:r>
              <a:rPr lang="zh-CN" altLang="en-US" sz="2000" b="1" dirty="0">
                <a:cs typeface="+mn-ea"/>
                <a:sym typeface="+mn-lt"/>
              </a:rPr>
              <a:t>一个数的绝对值越大，表示它的点在数轴上越靠右。</a:t>
            </a:r>
            <a:r>
              <a:rPr lang="en-US" altLang="zh-CN" sz="2000" b="1" dirty="0">
                <a:cs typeface="+mn-ea"/>
                <a:sym typeface="+mn-lt"/>
              </a:rPr>
              <a:t>(      )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00519" y="2490423"/>
            <a:ext cx="7953516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cs typeface="+mn-ea"/>
                <a:sym typeface="+mn-lt"/>
              </a:rPr>
              <a:t>(8)</a:t>
            </a:r>
            <a:r>
              <a:rPr lang="zh-CN" altLang="en-US" sz="2000" b="1" dirty="0">
                <a:cs typeface="+mn-ea"/>
                <a:sym typeface="+mn-lt"/>
              </a:rPr>
              <a:t>一个数的绝对值越大，表示它的点在数轴上离原点越远 </a:t>
            </a:r>
            <a:r>
              <a:rPr lang="en-US" altLang="zh-CN" sz="2000" b="1" dirty="0">
                <a:cs typeface="+mn-ea"/>
                <a:sym typeface="+mn-lt"/>
              </a:rPr>
              <a:t>(     )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00520" y="3262220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(9)</a:t>
            </a:r>
            <a:r>
              <a:rPr kumimoji="1" lang="zh-CN" altLang="en-US" sz="2000" b="1" dirty="0">
                <a:cs typeface="+mn-ea"/>
                <a:sym typeface="+mn-lt"/>
              </a:rPr>
              <a:t>若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b</a:t>
            </a:r>
            <a:r>
              <a:rPr kumimoji="1" lang="zh-CN" altLang="en-US" sz="2000" b="1" dirty="0">
                <a:cs typeface="+mn-ea"/>
                <a:sym typeface="+mn-lt"/>
              </a:rPr>
              <a:t>，则</a:t>
            </a:r>
            <a:r>
              <a:rPr kumimoji="1" lang="en-US" altLang="zh-CN" sz="2000" b="1" dirty="0">
                <a:cs typeface="+mn-ea"/>
                <a:sym typeface="+mn-lt"/>
              </a:rPr>
              <a:t>|a|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|b|(      )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00519" y="4034017"/>
            <a:ext cx="7427639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kumimoji="1" lang="en-US" altLang="zh-CN" sz="2000" b="1" dirty="0">
                <a:cs typeface="+mn-ea"/>
                <a:sym typeface="+mn-lt"/>
              </a:rPr>
              <a:t>(10)</a:t>
            </a:r>
            <a:r>
              <a:rPr kumimoji="1" lang="zh-CN" altLang="en-US" sz="2000" b="1" dirty="0">
                <a:cs typeface="+mn-ea"/>
                <a:sym typeface="+mn-lt"/>
              </a:rPr>
              <a:t>若</a:t>
            </a:r>
            <a:r>
              <a:rPr kumimoji="1" lang="en-US" altLang="zh-CN" sz="2000" b="1" dirty="0">
                <a:cs typeface="+mn-ea"/>
                <a:sym typeface="+mn-lt"/>
              </a:rPr>
              <a:t>|a|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|b|</a:t>
            </a:r>
            <a:r>
              <a:rPr kumimoji="1" lang="zh-CN" altLang="en-US" sz="2000" b="1" dirty="0">
                <a:cs typeface="+mn-ea"/>
                <a:sym typeface="+mn-lt"/>
              </a:rPr>
              <a:t>，则</a:t>
            </a:r>
            <a:r>
              <a:rPr kumimoji="1" lang="en-US" altLang="zh-CN" sz="2000" b="1" dirty="0">
                <a:cs typeface="+mn-ea"/>
                <a:sym typeface="+mn-lt"/>
              </a:rPr>
              <a:t>a</a:t>
            </a:r>
            <a:r>
              <a:rPr kumimoji="1" lang="zh-CN" altLang="en-US" sz="2000" b="1" dirty="0">
                <a:cs typeface="+mn-ea"/>
                <a:sym typeface="+mn-lt"/>
              </a:rPr>
              <a:t>＝</a:t>
            </a:r>
            <a:r>
              <a:rPr kumimoji="1" lang="en-US" altLang="zh-CN" sz="2000" b="1" dirty="0">
                <a:cs typeface="+mn-ea"/>
                <a:sym typeface="+mn-lt"/>
              </a:rPr>
              <a:t>b.(     )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480686" y="3285242"/>
            <a:ext cx="129659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619512" y="4044558"/>
            <a:ext cx="12418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7101658" y="1754264"/>
            <a:ext cx="12418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000000"/>
                </a:solidFill>
                <a:cs typeface="+mn-ea"/>
                <a:sym typeface="+mn-lt"/>
              </a:rPr>
              <a:t>×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496058" y="2524796"/>
            <a:ext cx="1296590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999351" y="945006"/>
            <a:ext cx="1296591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2000" b="1" dirty="0">
                <a:solidFill>
                  <a:srgbClr val="FF3300"/>
                </a:solidFill>
                <a:cs typeface="+mn-ea"/>
                <a:sym typeface="+mn-lt"/>
              </a:rPr>
              <a:t>√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7664909" y="1714508"/>
            <a:ext cx="1241822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或靠左</a:t>
            </a:r>
            <a:endParaRPr lang="en-US" altLang="zh-CN" sz="20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807040" y="4008134"/>
            <a:ext cx="2240028" cy="37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000000"/>
                </a:solidFill>
                <a:cs typeface="+mn-ea"/>
                <a:sym typeface="+mn-lt"/>
              </a:rPr>
              <a:t>或互为相反数</a:t>
            </a:r>
            <a:endParaRPr lang="en-US" altLang="zh-CN" sz="20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0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96847"/>
            <a:ext cx="3050319" cy="41224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94560" y="1262151"/>
            <a:ext cx="1592580" cy="38813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763000" y="0"/>
            <a:ext cx="381000" cy="17678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48220" y="1663906"/>
            <a:ext cx="4235455" cy="1172526"/>
            <a:chOff x="1442450" y="2536042"/>
            <a:chExt cx="5647273" cy="1563367"/>
          </a:xfrm>
        </p:grpSpPr>
        <p:sp>
          <p:nvSpPr>
            <p:cNvPr id="18" name="矩形 17"/>
            <p:cNvSpPr/>
            <p:nvPr/>
          </p:nvSpPr>
          <p:spPr bwMode="auto">
            <a:xfrm>
              <a:off x="1442450" y="2536042"/>
              <a:ext cx="5647273" cy="10464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342900">
                <a:defRPr/>
              </a:pPr>
              <a:r>
                <a:rPr lang="zh-CN" altLang="en-US" sz="45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1361" y="3730077"/>
              <a:ext cx="347271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zh-CN" altLang="en-US" sz="1200" dirty="0">
                  <a:cs typeface="+mn-ea"/>
                  <a:sym typeface="+mn-lt"/>
                </a:rPr>
                <a:t>人教版  数学（初中）  （七年级 上）</a:t>
              </a: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12" name="文本框 11"/>
          <p:cNvSpPr txBox="1"/>
          <p:nvPr/>
        </p:nvSpPr>
        <p:spPr>
          <a:xfrm>
            <a:off x="4351032" y="2842562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7914" y="1155805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7914" y="1614615"/>
            <a:ext cx="7761388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1.</a:t>
            </a:r>
            <a:r>
              <a:rPr lang="zh-CN" altLang="en-US" dirty="0">
                <a:cs typeface="+mn-ea"/>
                <a:sym typeface="+mn-lt"/>
              </a:rPr>
              <a:t>能说出绝对值的意义。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2.</a:t>
            </a:r>
            <a:r>
              <a:rPr lang="zh-CN" altLang="en-US" dirty="0">
                <a:cs typeface="+mn-ea"/>
                <a:sym typeface="+mn-lt"/>
              </a:rPr>
              <a:t>会求有理数的绝对值。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3.</a:t>
            </a:r>
            <a:r>
              <a:rPr lang="zh-CN" altLang="en-US" dirty="0">
                <a:cs typeface="+mn-ea"/>
                <a:sym typeface="+mn-lt"/>
              </a:rPr>
              <a:t>会运用绝对值比较两个负数大小。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4.</a:t>
            </a:r>
            <a:r>
              <a:rPr lang="zh-CN" altLang="en-US" dirty="0">
                <a:cs typeface="+mn-ea"/>
                <a:sym typeface="+mn-lt"/>
              </a:rPr>
              <a:t>掌握有理数大小的比较法则，会用不等号连接两个或两个以上不同的有理数。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914" y="3381331"/>
            <a:ext cx="3497911" cy="2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87914" y="3840142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重点：初步了解绝对值的意义，会求一个有理数的绝对值。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难点：有理数绝对值概念的形成及运用，理解它是“数”和“形”所结合的意义。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9767" y="1033765"/>
            <a:ext cx="7481541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问题：两辆汽车从同一处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出发，分别向东、西方向行驶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，到达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A,B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两处，它们的行驶路线相同吗？它们的行驶路程相同吗？</a:t>
            </a:r>
          </a:p>
        </p:txBody>
      </p:sp>
      <p:grpSp>
        <p:nvGrpSpPr>
          <p:cNvPr id="38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3961855" y="3087915"/>
            <a:ext cx="675474" cy="268312"/>
            <a:chOff x="2247900" y="1898650"/>
            <a:chExt cx="7653338" cy="3040063"/>
          </a:xfrm>
        </p:grpSpPr>
        <p:sp>
          <p:nvSpPr>
            <p:cNvPr id="39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8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0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1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3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4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5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6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5a0e423a-9d1a-4ad1-a7f8-ec8c864d8e6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 flipH="1">
            <a:off x="4657165" y="3077853"/>
            <a:ext cx="675474" cy="268312"/>
            <a:chOff x="2247900" y="1898650"/>
            <a:chExt cx="7653338" cy="3040063"/>
          </a:xfrm>
        </p:grpSpPr>
        <p:sp>
          <p:nvSpPr>
            <p:cNvPr id="78" name="ïṩ1iḑê"/>
            <p:cNvSpPr/>
            <p:nvPr/>
          </p:nvSpPr>
          <p:spPr bwMode="auto">
            <a:xfrm>
              <a:off x="5884863" y="1898650"/>
              <a:ext cx="1555750" cy="382588"/>
            </a:xfrm>
            <a:custGeom>
              <a:avLst/>
              <a:gdLst>
                <a:gd name="T0" fmla="*/ 0 w 74"/>
                <a:gd name="T1" fmla="*/ 10 h 18"/>
                <a:gd name="T2" fmla="*/ 17 w 74"/>
                <a:gd name="T3" fmla="*/ 1 h 18"/>
                <a:gd name="T4" fmla="*/ 68 w 74"/>
                <a:gd name="T5" fmla="*/ 0 h 18"/>
                <a:gd name="T6" fmla="*/ 73 w 74"/>
                <a:gd name="T7" fmla="*/ 4 h 18"/>
                <a:gd name="T8" fmla="*/ 74 w 74"/>
                <a:gd name="T9" fmla="*/ 18 h 18"/>
                <a:gd name="T10" fmla="*/ 0 w 74"/>
                <a:gd name="T11" fmla="*/ 18 h 18"/>
                <a:gd name="T12" fmla="*/ 0 w 74"/>
                <a:gd name="T13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18">
                  <a:moveTo>
                    <a:pt x="0" y="10"/>
                  </a:moveTo>
                  <a:cubicBezTo>
                    <a:pt x="0" y="5"/>
                    <a:pt x="7" y="1"/>
                    <a:pt x="17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4" y="18"/>
                    <a:pt x="74" y="18"/>
                    <a:pt x="7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4"/>
                    <a:pt x="0" y="10"/>
                  </a:cubicBezTo>
                  <a:close/>
                </a:path>
              </a:pathLst>
            </a:custGeom>
            <a:solidFill>
              <a:srgbClr val="0F30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îṩ1iďe"/>
            <p:cNvSpPr/>
            <p:nvPr/>
          </p:nvSpPr>
          <p:spPr bwMode="auto">
            <a:xfrm>
              <a:off x="2247900" y="2111375"/>
              <a:ext cx="7653338" cy="2252663"/>
            </a:xfrm>
            <a:custGeom>
              <a:avLst/>
              <a:gdLst>
                <a:gd name="T0" fmla="*/ 320 w 364"/>
                <a:gd name="T1" fmla="*/ 39 h 106"/>
                <a:gd name="T2" fmla="*/ 238 w 364"/>
                <a:gd name="T3" fmla="*/ 3 h 106"/>
                <a:gd name="T4" fmla="*/ 140 w 364"/>
                <a:gd name="T5" fmla="*/ 15 h 106"/>
                <a:gd name="T6" fmla="*/ 89 w 364"/>
                <a:gd name="T7" fmla="*/ 40 h 106"/>
                <a:gd name="T8" fmla="*/ 7 w 364"/>
                <a:gd name="T9" fmla="*/ 65 h 106"/>
                <a:gd name="T10" fmla="*/ 7 w 364"/>
                <a:gd name="T11" fmla="*/ 93 h 106"/>
                <a:gd name="T12" fmla="*/ 39 w 364"/>
                <a:gd name="T13" fmla="*/ 106 h 106"/>
                <a:gd name="T14" fmla="*/ 316 w 364"/>
                <a:gd name="T15" fmla="*/ 106 h 106"/>
                <a:gd name="T16" fmla="*/ 364 w 364"/>
                <a:gd name="T17" fmla="*/ 101 h 106"/>
                <a:gd name="T18" fmla="*/ 364 w 364"/>
                <a:gd name="T19" fmla="*/ 81 h 106"/>
                <a:gd name="T20" fmla="*/ 364 w 364"/>
                <a:gd name="T21" fmla="*/ 57 h 106"/>
                <a:gd name="T22" fmla="*/ 361 w 364"/>
                <a:gd name="T23" fmla="*/ 44 h 106"/>
                <a:gd name="T24" fmla="*/ 320 w 364"/>
                <a:gd name="T25" fmla="*/ 3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" h="106">
                  <a:moveTo>
                    <a:pt x="320" y="39"/>
                  </a:moveTo>
                  <a:cubicBezTo>
                    <a:pt x="320" y="39"/>
                    <a:pt x="278" y="6"/>
                    <a:pt x="238" y="3"/>
                  </a:cubicBezTo>
                  <a:cubicBezTo>
                    <a:pt x="199" y="0"/>
                    <a:pt x="163" y="5"/>
                    <a:pt x="140" y="15"/>
                  </a:cubicBezTo>
                  <a:cubicBezTo>
                    <a:pt x="127" y="21"/>
                    <a:pt x="100" y="37"/>
                    <a:pt x="89" y="40"/>
                  </a:cubicBezTo>
                  <a:cubicBezTo>
                    <a:pt x="78" y="42"/>
                    <a:pt x="29" y="45"/>
                    <a:pt x="7" y="65"/>
                  </a:cubicBezTo>
                  <a:cubicBezTo>
                    <a:pt x="1" y="71"/>
                    <a:pt x="0" y="87"/>
                    <a:pt x="7" y="93"/>
                  </a:cubicBezTo>
                  <a:cubicBezTo>
                    <a:pt x="15" y="100"/>
                    <a:pt x="0" y="106"/>
                    <a:pt x="39" y="106"/>
                  </a:cubicBezTo>
                  <a:cubicBezTo>
                    <a:pt x="61" y="106"/>
                    <a:pt x="316" y="106"/>
                    <a:pt x="316" y="106"/>
                  </a:cubicBezTo>
                  <a:cubicBezTo>
                    <a:pt x="364" y="101"/>
                    <a:pt x="364" y="101"/>
                    <a:pt x="364" y="101"/>
                  </a:cubicBezTo>
                  <a:cubicBezTo>
                    <a:pt x="364" y="81"/>
                    <a:pt x="364" y="81"/>
                    <a:pt x="364" y="81"/>
                  </a:cubicBezTo>
                  <a:cubicBezTo>
                    <a:pt x="364" y="57"/>
                    <a:pt x="364" y="57"/>
                    <a:pt x="364" y="57"/>
                  </a:cubicBezTo>
                  <a:cubicBezTo>
                    <a:pt x="361" y="44"/>
                    <a:pt x="361" y="44"/>
                    <a:pt x="361" y="44"/>
                  </a:cubicBezTo>
                  <a:cubicBezTo>
                    <a:pt x="320" y="39"/>
                    <a:pt x="320" y="39"/>
                    <a:pt x="320" y="39"/>
                  </a:cubicBezTo>
                </a:path>
              </a:pathLst>
            </a:custGeom>
            <a:solidFill>
              <a:srgbClr val="FEB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i$liḑê"/>
            <p:cNvSpPr/>
            <p:nvPr/>
          </p:nvSpPr>
          <p:spPr bwMode="auto">
            <a:xfrm>
              <a:off x="2309813" y="3302000"/>
              <a:ext cx="904875" cy="339725"/>
            </a:xfrm>
            <a:custGeom>
              <a:avLst/>
              <a:gdLst>
                <a:gd name="T0" fmla="*/ 43 w 43"/>
                <a:gd name="T1" fmla="*/ 2 h 16"/>
                <a:gd name="T2" fmla="*/ 19 w 43"/>
                <a:gd name="T3" fmla="*/ 0 h 16"/>
                <a:gd name="T4" fmla="*/ 4 w 43"/>
                <a:gd name="T5" fmla="*/ 9 h 16"/>
                <a:gd name="T6" fmla="*/ 0 w 43"/>
                <a:gd name="T7" fmla="*/ 16 h 16"/>
                <a:gd name="T8" fmla="*/ 24 w 43"/>
                <a:gd name="T9" fmla="*/ 10 h 16"/>
                <a:gd name="T10" fmla="*/ 43 w 43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16">
                  <a:moveTo>
                    <a:pt x="43" y="2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2"/>
                    <a:pt x="8" y="5"/>
                    <a:pt x="4" y="9"/>
                  </a:cubicBezTo>
                  <a:cubicBezTo>
                    <a:pt x="3" y="11"/>
                    <a:pt x="1" y="13"/>
                    <a:pt x="0" y="16"/>
                  </a:cubicBezTo>
                  <a:cubicBezTo>
                    <a:pt x="6" y="14"/>
                    <a:pt x="15" y="15"/>
                    <a:pt x="24" y="10"/>
                  </a:cubicBezTo>
                  <a:cubicBezTo>
                    <a:pt x="33" y="6"/>
                    <a:pt x="43" y="2"/>
                    <a:pt x="43" y="2"/>
                  </a:cubicBez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îṣḻiďé"/>
            <p:cNvSpPr/>
            <p:nvPr/>
          </p:nvSpPr>
          <p:spPr bwMode="auto">
            <a:xfrm>
              <a:off x="7840663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6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8" y="0"/>
                    <a:pt x="8" y="7"/>
                    <a:pt x="3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8"/>
                    <a:pt x="0" y="29"/>
                    <a:pt x="0" y="31"/>
                  </a:cubicBezTo>
                  <a:cubicBezTo>
                    <a:pt x="3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îṩļïḓè"/>
            <p:cNvSpPr/>
            <p:nvPr/>
          </p:nvSpPr>
          <p:spPr bwMode="auto">
            <a:xfrm>
              <a:off x="7924800" y="3790950"/>
              <a:ext cx="1135063" cy="1147763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isliḍé"/>
            <p:cNvSpPr/>
            <p:nvPr/>
          </p:nvSpPr>
          <p:spPr bwMode="auto">
            <a:xfrm>
              <a:off x="8154988" y="4024313"/>
              <a:ext cx="673100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ïṩľiḓê"/>
            <p:cNvSpPr/>
            <p:nvPr/>
          </p:nvSpPr>
          <p:spPr bwMode="auto">
            <a:xfrm>
              <a:off x="3214688" y="3705225"/>
              <a:ext cx="1303338" cy="658813"/>
            </a:xfrm>
            <a:custGeom>
              <a:avLst/>
              <a:gdLst>
                <a:gd name="T0" fmla="*/ 31 w 62"/>
                <a:gd name="T1" fmla="*/ 0 h 31"/>
                <a:gd name="T2" fmla="*/ 3 w 62"/>
                <a:gd name="T3" fmla="*/ 18 h 31"/>
                <a:gd name="T4" fmla="*/ 0 w 62"/>
                <a:gd name="T5" fmla="*/ 27 h 31"/>
                <a:gd name="T6" fmla="*/ 0 w 62"/>
                <a:gd name="T7" fmla="*/ 31 h 31"/>
                <a:gd name="T8" fmla="*/ 6 w 62"/>
                <a:gd name="T9" fmla="*/ 31 h 31"/>
                <a:gd name="T10" fmla="*/ 62 w 62"/>
                <a:gd name="T11" fmla="*/ 31 h 31"/>
                <a:gd name="T12" fmla="*/ 31 w 62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31">
                  <a:moveTo>
                    <a:pt x="31" y="0"/>
                  </a:moveTo>
                  <a:cubicBezTo>
                    <a:pt x="19" y="0"/>
                    <a:pt x="8" y="8"/>
                    <a:pt x="3" y="18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30"/>
                    <a:pt x="0" y="31"/>
                  </a:cubicBezTo>
                  <a:cubicBezTo>
                    <a:pt x="4" y="31"/>
                    <a:pt x="6" y="31"/>
                    <a:pt x="6" y="31"/>
                  </a:cubicBezTo>
                  <a:cubicBezTo>
                    <a:pt x="62" y="31"/>
                    <a:pt x="62" y="31"/>
                    <a:pt x="62" y="31"/>
                  </a:cubicBezTo>
                  <a:cubicBezTo>
                    <a:pt x="62" y="14"/>
                    <a:pt x="48" y="0"/>
                    <a:pt x="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îṥ1ïḑê"/>
            <p:cNvSpPr/>
            <p:nvPr/>
          </p:nvSpPr>
          <p:spPr bwMode="auto">
            <a:xfrm>
              <a:off x="3319463" y="3811588"/>
              <a:ext cx="1114425" cy="1127125"/>
            </a:xfrm>
            <a:prstGeom prst="ellipse">
              <a:avLst/>
            </a:pr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îsḻïḑê"/>
            <p:cNvSpPr/>
            <p:nvPr/>
          </p:nvSpPr>
          <p:spPr bwMode="auto">
            <a:xfrm>
              <a:off x="3551238" y="4046538"/>
              <a:ext cx="650875" cy="6588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îŝľíḍe"/>
            <p:cNvSpPr/>
            <p:nvPr/>
          </p:nvSpPr>
          <p:spPr bwMode="auto">
            <a:xfrm>
              <a:off x="2289175" y="3748088"/>
              <a:ext cx="168275" cy="339725"/>
            </a:xfrm>
            <a:custGeom>
              <a:avLst/>
              <a:gdLst>
                <a:gd name="T0" fmla="*/ 7 w 8"/>
                <a:gd name="T1" fmla="*/ 2 h 16"/>
                <a:gd name="T2" fmla="*/ 0 w 8"/>
                <a:gd name="T3" fmla="*/ 0 h 16"/>
                <a:gd name="T4" fmla="*/ 5 w 8"/>
                <a:gd name="T5" fmla="*/ 16 h 16"/>
                <a:gd name="T6" fmla="*/ 5 w 8"/>
                <a:gd name="T7" fmla="*/ 16 h 16"/>
                <a:gd name="T8" fmla="*/ 8 w 8"/>
                <a:gd name="T9" fmla="*/ 12 h 16"/>
                <a:gd name="T10" fmla="*/ 7 w 8"/>
                <a:gd name="T11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6">
                  <a:moveTo>
                    <a:pt x="7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"/>
                    <a:pt x="1" y="13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7" y="2"/>
                  </a:lnTo>
                  <a:close/>
                </a:path>
              </a:pathLst>
            </a:custGeom>
            <a:solidFill>
              <a:srgbClr val="403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íŝḷîḋê"/>
            <p:cNvSpPr/>
            <p:nvPr/>
          </p:nvSpPr>
          <p:spPr bwMode="auto">
            <a:xfrm>
              <a:off x="2309813" y="3940175"/>
              <a:ext cx="106363" cy="41275"/>
            </a:xfrm>
            <a:custGeom>
              <a:avLst/>
              <a:gdLst>
                <a:gd name="T0" fmla="*/ 4 w 5"/>
                <a:gd name="T1" fmla="*/ 2 h 2"/>
                <a:gd name="T2" fmla="*/ 5 w 5"/>
                <a:gd name="T3" fmla="*/ 2 h 2"/>
                <a:gd name="T4" fmla="*/ 5 w 5"/>
                <a:gd name="T5" fmla="*/ 1 h 2"/>
                <a:gd name="T6" fmla="*/ 0 w 5"/>
                <a:gd name="T7" fmla="*/ 0 h 2"/>
                <a:gd name="T8" fmla="*/ 1 w 5"/>
                <a:gd name="T9" fmla="*/ 2 h 2"/>
                <a:gd name="T10" fmla="*/ 4 w 5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2"/>
                  </a:cubicBezTo>
                  <a:cubicBezTo>
                    <a:pt x="4" y="2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ïşḷîḋe"/>
            <p:cNvSpPr/>
            <p:nvPr/>
          </p:nvSpPr>
          <p:spPr bwMode="auto">
            <a:xfrm>
              <a:off x="2289175" y="3790950"/>
              <a:ext cx="127000" cy="42863"/>
            </a:xfrm>
            <a:custGeom>
              <a:avLst/>
              <a:gdLst>
                <a:gd name="T0" fmla="*/ 5 w 6"/>
                <a:gd name="T1" fmla="*/ 2 h 2"/>
                <a:gd name="T2" fmla="*/ 6 w 6"/>
                <a:gd name="T3" fmla="*/ 2 h 2"/>
                <a:gd name="T4" fmla="*/ 6 w 6"/>
                <a:gd name="T5" fmla="*/ 1 h 2"/>
                <a:gd name="T6" fmla="*/ 0 w 6"/>
                <a:gd name="T7" fmla="*/ 0 h 2"/>
                <a:gd name="T8" fmla="*/ 0 w 6"/>
                <a:gd name="T9" fmla="*/ 1 h 2"/>
                <a:gd name="T10" fmla="*/ 5 w 6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2">
                  <a:moveTo>
                    <a:pt x="5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5" y="2"/>
                    <a:pt x="5" y="2"/>
                    <a:pt x="5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îṡḻïḍè"/>
            <p:cNvSpPr/>
            <p:nvPr/>
          </p:nvSpPr>
          <p:spPr bwMode="auto">
            <a:xfrm>
              <a:off x="2289175" y="3833813"/>
              <a:ext cx="127000" cy="63500"/>
            </a:xfrm>
            <a:custGeom>
              <a:avLst/>
              <a:gdLst>
                <a:gd name="T0" fmla="*/ 6 w 6"/>
                <a:gd name="T1" fmla="*/ 2 h 3"/>
                <a:gd name="T2" fmla="*/ 0 w 6"/>
                <a:gd name="T3" fmla="*/ 0 h 3"/>
                <a:gd name="T4" fmla="*/ 0 w 6"/>
                <a:gd name="T5" fmla="*/ 2 h 3"/>
                <a:gd name="T6" fmla="*/ 5 w 6"/>
                <a:gd name="T7" fmla="*/ 3 h 3"/>
                <a:gd name="T8" fmla="*/ 5 w 6"/>
                <a:gd name="T9" fmla="*/ 3 h 3"/>
                <a:gd name="T10" fmla="*/ 6 w 6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6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6" y="2"/>
                    <a:pt x="6" y="2"/>
                    <a:pt x="6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îŝḷîḋé"/>
            <p:cNvSpPr/>
            <p:nvPr/>
          </p:nvSpPr>
          <p:spPr bwMode="auto">
            <a:xfrm>
              <a:off x="2309813" y="3897313"/>
              <a:ext cx="106363" cy="42863"/>
            </a:xfrm>
            <a:custGeom>
              <a:avLst/>
              <a:gdLst>
                <a:gd name="T0" fmla="*/ 5 w 5"/>
                <a:gd name="T1" fmla="*/ 1 h 2"/>
                <a:gd name="T2" fmla="*/ 0 w 5"/>
                <a:gd name="T3" fmla="*/ 0 h 2"/>
                <a:gd name="T4" fmla="*/ 0 w 5"/>
                <a:gd name="T5" fmla="*/ 1 h 2"/>
                <a:gd name="T6" fmla="*/ 4 w 5"/>
                <a:gd name="T7" fmla="*/ 2 h 2"/>
                <a:gd name="T8" fmla="*/ 4 w 5"/>
                <a:gd name="T9" fmla="*/ 2 h 2"/>
                <a:gd name="T10" fmla="*/ 5 w 5"/>
                <a:gd name="T11" fmla="*/ 2 h 2"/>
                <a:gd name="T12" fmla="*/ 5 w 5"/>
                <a:gd name="T1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">
                  <a:moveTo>
                    <a:pt x="5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îSļíḍé"/>
            <p:cNvSpPr/>
            <p:nvPr/>
          </p:nvSpPr>
          <p:spPr bwMode="auto">
            <a:xfrm>
              <a:off x="2332038" y="4003675"/>
              <a:ext cx="84138" cy="42863"/>
            </a:xfrm>
            <a:custGeom>
              <a:avLst/>
              <a:gdLst>
                <a:gd name="T0" fmla="*/ 3 w 4"/>
                <a:gd name="T1" fmla="*/ 2 h 2"/>
                <a:gd name="T2" fmla="*/ 4 w 4"/>
                <a:gd name="T3" fmla="*/ 1 h 2"/>
                <a:gd name="T4" fmla="*/ 4 w 4"/>
                <a:gd name="T5" fmla="*/ 1 h 2"/>
                <a:gd name="T6" fmla="*/ 0 w 4"/>
                <a:gd name="T7" fmla="*/ 0 h 2"/>
                <a:gd name="T8" fmla="*/ 1 w 4"/>
                <a:gd name="T9" fmla="*/ 1 h 2"/>
                <a:gd name="T10" fmla="*/ 3 w 4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2">
                  <a:moveTo>
                    <a:pt x="3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3" y="2"/>
                    <a:pt x="3" y="2"/>
                    <a:pt x="3" y="2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iṥḻíḓe"/>
            <p:cNvSpPr/>
            <p:nvPr/>
          </p:nvSpPr>
          <p:spPr bwMode="auto">
            <a:xfrm>
              <a:off x="9269413" y="3365500"/>
              <a:ext cx="631825" cy="276225"/>
            </a:xfrm>
            <a:custGeom>
              <a:avLst/>
              <a:gdLst>
                <a:gd name="T0" fmla="*/ 30 w 30"/>
                <a:gd name="T1" fmla="*/ 0 h 13"/>
                <a:gd name="T2" fmla="*/ 0 w 30"/>
                <a:gd name="T3" fmla="*/ 5 h 13"/>
                <a:gd name="T4" fmla="*/ 7 w 30"/>
                <a:gd name="T5" fmla="*/ 13 h 13"/>
                <a:gd name="T6" fmla="*/ 30 w 30"/>
                <a:gd name="T7" fmla="*/ 13 h 13"/>
                <a:gd name="T8" fmla="*/ 30 w 30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3">
                  <a:moveTo>
                    <a:pt x="30" y="0"/>
                  </a:moveTo>
                  <a:cubicBezTo>
                    <a:pt x="22" y="0"/>
                    <a:pt x="0" y="5"/>
                    <a:pt x="0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30" y="13"/>
                    <a:pt x="30" y="13"/>
                    <a:pt x="30" y="13"/>
                  </a:cubicBezTo>
                  <a:lnTo>
                    <a:pt x="30" y="0"/>
                  </a:lnTo>
                  <a:close/>
                </a:path>
              </a:pathLst>
            </a:custGeom>
            <a:solidFill>
              <a:srgbClr val="C121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íşľídé"/>
            <p:cNvSpPr/>
            <p:nvPr/>
          </p:nvSpPr>
          <p:spPr bwMode="auto">
            <a:xfrm>
              <a:off x="4454525" y="2090738"/>
              <a:ext cx="4037013" cy="955675"/>
            </a:xfrm>
            <a:custGeom>
              <a:avLst/>
              <a:gdLst>
                <a:gd name="T0" fmla="*/ 64 w 192"/>
                <a:gd name="T1" fmla="*/ 16 h 45"/>
                <a:gd name="T2" fmla="*/ 0 w 192"/>
                <a:gd name="T3" fmla="*/ 45 h 45"/>
                <a:gd name="T4" fmla="*/ 192 w 192"/>
                <a:gd name="T5" fmla="*/ 41 h 45"/>
                <a:gd name="T6" fmla="*/ 64 w 192"/>
                <a:gd name="T7" fmla="*/ 1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45">
                  <a:moveTo>
                    <a:pt x="64" y="16"/>
                  </a:moveTo>
                  <a:cubicBezTo>
                    <a:pt x="64" y="16"/>
                    <a:pt x="25" y="21"/>
                    <a:pt x="0" y="45"/>
                  </a:cubicBezTo>
                  <a:cubicBezTo>
                    <a:pt x="192" y="41"/>
                    <a:pt x="192" y="41"/>
                    <a:pt x="192" y="41"/>
                  </a:cubicBezTo>
                  <a:cubicBezTo>
                    <a:pt x="192" y="41"/>
                    <a:pt x="163" y="0"/>
                    <a:pt x="64" y="16"/>
                  </a:cubicBezTo>
                </a:path>
              </a:pathLst>
            </a:custGeom>
            <a:solidFill>
              <a:srgbClr val="5C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işḷîḍe"/>
            <p:cNvSpPr/>
            <p:nvPr/>
          </p:nvSpPr>
          <p:spPr bwMode="auto">
            <a:xfrm>
              <a:off x="6221413" y="2409825"/>
              <a:ext cx="273050" cy="530225"/>
            </a:xfrm>
            <a:custGeom>
              <a:avLst/>
              <a:gdLst>
                <a:gd name="T0" fmla="*/ 0 w 13"/>
                <a:gd name="T1" fmla="*/ 2 h 25"/>
                <a:gd name="T2" fmla="*/ 0 w 13"/>
                <a:gd name="T3" fmla="*/ 25 h 25"/>
                <a:gd name="T4" fmla="*/ 12 w 13"/>
                <a:gd name="T5" fmla="*/ 25 h 25"/>
                <a:gd name="T6" fmla="*/ 13 w 13"/>
                <a:gd name="T7" fmla="*/ 0 h 25"/>
                <a:gd name="T8" fmla="*/ 0 w 13"/>
                <a:gd name="T9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5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9" y="6"/>
                    <a:pt x="13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ïŝliḓé"/>
            <p:cNvSpPr/>
            <p:nvPr/>
          </p:nvSpPr>
          <p:spPr bwMode="auto">
            <a:xfrm>
              <a:off x="7777163" y="2557463"/>
              <a:ext cx="104775" cy="382588"/>
            </a:xfrm>
            <a:custGeom>
              <a:avLst/>
              <a:gdLst>
                <a:gd name="T0" fmla="*/ 4 w 5"/>
                <a:gd name="T1" fmla="*/ 2 h 18"/>
                <a:gd name="T2" fmla="*/ 0 w 5"/>
                <a:gd name="T3" fmla="*/ 0 h 18"/>
                <a:gd name="T4" fmla="*/ 0 w 5"/>
                <a:gd name="T5" fmla="*/ 18 h 18"/>
                <a:gd name="T6" fmla="*/ 5 w 5"/>
                <a:gd name="T7" fmla="*/ 18 h 18"/>
                <a:gd name="T8" fmla="*/ 4 w 5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8">
                  <a:moveTo>
                    <a:pt x="4" y="2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4" y="9"/>
                    <a:pt x="4" y="2"/>
                  </a:cubicBez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íŝľiḋe"/>
            <p:cNvSpPr/>
            <p:nvPr/>
          </p:nvSpPr>
          <p:spPr bwMode="auto">
            <a:xfrm>
              <a:off x="4454525" y="2344738"/>
              <a:ext cx="4037013" cy="701675"/>
            </a:xfrm>
            <a:custGeom>
              <a:avLst/>
              <a:gdLst>
                <a:gd name="T0" fmla="*/ 107 w 192"/>
                <a:gd name="T1" fmla="*/ 4 h 33"/>
                <a:gd name="T2" fmla="*/ 181 w 192"/>
                <a:gd name="T3" fmla="*/ 25 h 33"/>
                <a:gd name="T4" fmla="*/ 12 w 192"/>
                <a:gd name="T5" fmla="*/ 29 h 33"/>
                <a:gd name="T6" fmla="*/ 65 w 192"/>
                <a:gd name="T7" fmla="*/ 8 h 33"/>
                <a:gd name="T8" fmla="*/ 65 w 192"/>
                <a:gd name="T9" fmla="*/ 8 h 33"/>
                <a:gd name="T10" fmla="*/ 65 w 192"/>
                <a:gd name="T11" fmla="*/ 8 h 33"/>
                <a:gd name="T12" fmla="*/ 107 w 192"/>
                <a:gd name="T13" fmla="*/ 4 h 33"/>
                <a:gd name="T14" fmla="*/ 107 w 192"/>
                <a:gd name="T15" fmla="*/ 0 h 33"/>
                <a:gd name="T16" fmla="*/ 64 w 192"/>
                <a:gd name="T17" fmla="*/ 4 h 33"/>
                <a:gd name="T18" fmla="*/ 0 w 192"/>
                <a:gd name="T19" fmla="*/ 33 h 33"/>
                <a:gd name="T20" fmla="*/ 192 w 192"/>
                <a:gd name="T21" fmla="*/ 29 h 33"/>
                <a:gd name="T22" fmla="*/ 107 w 192"/>
                <a:gd name="T23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2" h="33">
                  <a:moveTo>
                    <a:pt x="107" y="4"/>
                  </a:moveTo>
                  <a:cubicBezTo>
                    <a:pt x="148" y="4"/>
                    <a:pt x="171" y="17"/>
                    <a:pt x="181" y="25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35" y="12"/>
                    <a:pt x="64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80" y="6"/>
                    <a:pt x="94" y="4"/>
                    <a:pt x="107" y="4"/>
                  </a:cubicBezTo>
                  <a:moveTo>
                    <a:pt x="107" y="0"/>
                  </a:moveTo>
                  <a:cubicBezTo>
                    <a:pt x="94" y="0"/>
                    <a:pt x="80" y="1"/>
                    <a:pt x="64" y="4"/>
                  </a:cubicBezTo>
                  <a:cubicBezTo>
                    <a:pt x="64" y="4"/>
                    <a:pt x="25" y="9"/>
                    <a:pt x="0" y="33"/>
                  </a:cubicBezTo>
                  <a:cubicBezTo>
                    <a:pt x="192" y="29"/>
                    <a:pt x="192" y="29"/>
                    <a:pt x="192" y="29"/>
                  </a:cubicBezTo>
                  <a:cubicBezTo>
                    <a:pt x="192" y="29"/>
                    <a:pt x="171" y="0"/>
                    <a:pt x="107" y="0"/>
                  </a:cubicBezTo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iṩľiḑé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212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iśļïḑè"/>
            <p:cNvSpPr/>
            <p:nvPr/>
          </p:nvSpPr>
          <p:spPr bwMode="auto">
            <a:xfrm>
              <a:off x="4538663" y="2962275"/>
              <a:ext cx="104775" cy="84138"/>
            </a:xfrm>
            <a:custGeom>
              <a:avLst/>
              <a:gdLst>
                <a:gd name="T0" fmla="*/ 27 w 66"/>
                <a:gd name="T1" fmla="*/ 0 h 53"/>
                <a:gd name="T2" fmla="*/ 0 w 66"/>
                <a:gd name="T3" fmla="*/ 27 h 53"/>
                <a:gd name="T4" fmla="*/ 13 w 66"/>
                <a:gd name="T5" fmla="*/ 53 h 53"/>
                <a:gd name="T6" fmla="*/ 66 w 66"/>
                <a:gd name="T7" fmla="*/ 40 h 53"/>
                <a:gd name="T8" fmla="*/ 27 w 66"/>
                <a:gd name="T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53">
                  <a:moveTo>
                    <a:pt x="27" y="0"/>
                  </a:moveTo>
                  <a:lnTo>
                    <a:pt x="0" y="27"/>
                  </a:lnTo>
                  <a:lnTo>
                    <a:pt x="13" y="53"/>
                  </a:lnTo>
                  <a:lnTo>
                    <a:pt x="66" y="40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i$ḷiḑè"/>
            <p:cNvSpPr/>
            <p:nvPr/>
          </p:nvSpPr>
          <p:spPr bwMode="auto">
            <a:xfrm>
              <a:off x="4559300" y="2770188"/>
              <a:ext cx="231775" cy="276225"/>
            </a:xfrm>
            <a:custGeom>
              <a:avLst/>
              <a:gdLst>
                <a:gd name="T0" fmla="*/ 11 w 11"/>
                <a:gd name="T1" fmla="*/ 10 h 13"/>
                <a:gd name="T2" fmla="*/ 10 w 11"/>
                <a:gd name="T3" fmla="*/ 2 h 13"/>
                <a:gd name="T4" fmla="*/ 6 w 11"/>
                <a:gd name="T5" fmla="*/ 1 h 13"/>
                <a:gd name="T6" fmla="*/ 0 w 11"/>
                <a:gd name="T7" fmla="*/ 11 h 13"/>
                <a:gd name="T8" fmla="*/ 7 w 11"/>
                <a:gd name="T9" fmla="*/ 13 h 13"/>
                <a:gd name="T10" fmla="*/ 11 w 11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3">
                  <a:moveTo>
                    <a:pt x="11" y="10"/>
                  </a:moveTo>
                  <a:cubicBezTo>
                    <a:pt x="10" y="2"/>
                    <a:pt x="10" y="2"/>
                    <a:pt x="10" y="2"/>
                  </a:cubicBezTo>
                  <a:cubicBezTo>
                    <a:pt x="9" y="1"/>
                    <a:pt x="8" y="0"/>
                    <a:pt x="6" y="1"/>
                  </a:cubicBezTo>
                  <a:cubicBezTo>
                    <a:pt x="2" y="2"/>
                    <a:pt x="0" y="11"/>
                    <a:pt x="0" y="11"/>
                  </a:cubicBezTo>
                  <a:cubicBezTo>
                    <a:pt x="1" y="13"/>
                    <a:pt x="4" y="13"/>
                    <a:pt x="7" y="13"/>
                  </a:cubicBezTo>
                  <a:cubicBezTo>
                    <a:pt x="9" y="13"/>
                    <a:pt x="11" y="12"/>
                    <a:pt x="11" y="10"/>
                  </a:cubicBezTo>
                  <a:close/>
                </a:path>
              </a:pathLst>
            </a:custGeom>
            <a:solidFill>
              <a:srgbClr val="FDA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ïṧļîḑê"/>
            <p:cNvSpPr/>
            <p:nvPr/>
          </p:nvSpPr>
          <p:spPr bwMode="auto">
            <a:xfrm>
              <a:off x="4602163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ísḷíďe"/>
            <p:cNvSpPr/>
            <p:nvPr/>
          </p:nvSpPr>
          <p:spPr bwMode="auto">
            <a:xfrm>
              <a:off x="4811713" y="3429000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î$ḷidé"/>
            <p:cNvSpPr/>
            <p:nvPr/>
          </p:nvSpPr>
          <p:spPr bwMode="auto">
            <a:xfrm>
              <a:off x="5022850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işľiḑe"/>
            <p:cNvSpPr/>
            <p:nvPr/>
          </p:nvSpPr>
          <p:spPr bwMode="auto">
            <a:xfrm>
              <a:off x="525462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îs1ïďé"/>
            <p:cNvSpPr/>
            <p:nvPr/>
          </p:nvSpPr>
          <p:spPr bwMode="auto">
            <a:xfrm>
              <a:off x="5464175" y="3641725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is1iḋè"/>
            <p:cNvSpPr/>
            <p:nvPr/>
          </p:nvSpPr>
          <p:spPr bwMode="auto">
            <a:xfrm>
              <a:off x="6788150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îṣḻîḓè"/>
            <p:cNvSpPr/>
            <p:nvPr/>
          </p:nvSpPr>
          <p:spPr bwMode="auto">
            <a:xfrm>
              <a:off x="6999288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ïšlídè"/>
            <p:cNvSpPr/>
            <p:nvPr/>
          </p:nvSpPr>
          <p:spPr bwMode="auto">
            <a:xfrm>
              <a:off x="7208838" y="3641725"/>
              <a:ext cx="231775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îş1iďé"/>
            <p:cNvSpPr/>
            <p:nvPr/>
          </p:nvSpPr>
          <p:spPr bwMode="auto">
            <a:xfrm>
              <a:off x="7440613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ïṧlîdè"/>
            <p:cNvSpPr/>
            <p:nvPr/>
          </p:nvSpPr>
          <p:spPr bwMode="auto">
            <a:xfrm>
              <a:off x="7650163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îṥliḋê"/>
            <p:cNvSpPr/>
            <p:nvPr/>
          </p:nvSpPr>
          <p:spPr bwMode="auto">
            <a:xfrm>
              <a:off x="6557963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iṥ1íḑé"/>
            <p:cNvSpPr/>
            <p:nvPr/>
          </p:nvSpPr>
          <p:spPr bwMode="auto">
            <a:xfrm>
              <a:off x="6346825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îṥlïdê"/>
            <p:cNvSpPr/>
            <p:nvPr/>
          </p:nvSpPr>
          <p:spPr bwMode="auto">
            <a:xfrm>
              <a:off x="6137275" y="3429000"/>
              <a:ext cx="209550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ïsḻîdê"/>
            <p:cNvSpPr/>
            <p:nvPr/>
          </p:nvSpPr>
          <p:spPr bwMode="auto">
            <a:xfrm>
              <a:off x="5926138" y="3641725"/>
              <a:ext cx="21113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íšlídè"/>
            <p:cNvSpPr/>
            <p:nvPr/>
          </p:nvSpPr>
          <p:spPr bwMode="auto">
            <a:xfrm>
              <a:off x="5695950" y="3429000"/>
              <a:ext cx="230188" cy="2127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685800"/>
              <a:endParaRPr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2342590" y="2848615"/>
            <a:ext cx="33617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6677025" y="2847730"/>
            <a:ext cx="33617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29" name="组合 128"/>
          <p:cNvGrpSpPr/>
          <p:nvPr/>
        </p:nvGrpSpPr>
        <p:grpSpPr>
          <a:xfrm>
            <a:off x="2505657" y="3691516"/>
            <a:ext cx="2146250" cy="262218"/>
            <a:chOff x="1701053" y="3630706"/>
            <a:chExt cx="2146250" cy="262218"/>
          </a:xfrm>
        </p:grpSpPr>
        <p:cxnSp>
          <p:nvCxnSpPr>
            <p:cNvPr id="123" name="直接连接符 122"/>
            <p:cNvCxnSpPr/>
            <p:nvPr/>
          </p:nvCxnSpPr>
          <p:spPr>
            <a:xfrm>
              <a:off x="1701053" y="3765177"/>
              <a:ext cx="214480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170105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384730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组合 129"/>
          <p:cNvGrpSpPr/>
          <p:nvPr/>
        </p:nvGrpSpPr>
        <p:grpSpPr>
          <a:xfrm>
            <a:off x="4687407" y="3688154"/>
            <a:ext cx="2164528" cy="262218"/>
            <a:chOff x="1701053" y="3630706"/>
            <a:chExt cx="2146250" cy="262218"/>
          </a:xfrm>
        </p:grpSpPr>
        <p:cxnSp>
          <p:nvCxnSpPr>
            <p:cNvPr id="131" name="直接连接符 130"/>
            <p:cNvCxnSpPr/>
            <p:nvPr/>
          </p:nvCxnSpPr>
          <p:spPr>
            <a:xfrm>
              <a:off x="1701053" y="3765177"/>
              <a:ext cx="214480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170105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3847303" y="3630706"/>
              <a:ext cx="0" cy="2622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4" name="文本框 133"/>
          <p:cNvSpPr txBox="1"/>
          <p:nvPr/>
        </p:nvSpPr>
        <p:spPr>
          <a:xfrm>
            <a:off x="3332448" y="3815744"/>
            <a:ext cx="66241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5425633" y="3832736"/>
            <a:ext cx="662414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10KM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86555" y="2850734"/>
            <a:ext cx="5772375" cy="847258"/>
            <a:chOff x="976929" y="2799099"/>
            <a:chExt cx="5772375" cy="847258"/>
          </a:xfrm>
        </p:grpSpPr>
        <p:grpSp>
          <p:nvGrpSpPr>
            <p:cNvPr id="37" name="组合 36"/>
            <p:cNvGrpSpPr/>
            <p:nvPr/>
          </p:nvGrpSpPr>
          <p:grpSpPr>
            <a:xfrm>
              <a:off x="976929" y="2799099"/>
              <a:ext cx="5772375" cy="544615"/>
              <a:chOff x="984772" y="2796979"/>
              <a:chExt cx="5772375" cy="544615"/>
            </a:xfrm>
          </p:grpSpPr>
          <p:cxnSp>
            <p:nvCxnSpPr>
              <p:cNvPr id="32" name="直接箭头连接符 31"/>
              <p:cNvCxnSpPr/>
              <p:nvPr/>
            </p:nvCxnSpPr>
            <p:spPr>
              <a:xfrm>
                <a:off x="984772" y="3287805"/>
                <a:ext cx="5772375" cy="537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3845859" y="3193676"/>
                <a:ext cx="0" cy="1008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文本框 35"/>
              <p:cNvSpPr txBox="1"/>
              <p:nvPr/>
            </p:nvSpPr>
            <p:spPr>
              <a:xfrm>
                <a:off x="3674733" y="2796979"/>
                <a:ext cx="336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dirty="0">
                    <a:solidFill>
                      <a:prstClr val="black"/>
                    </a:solidFill>
                    <a:cs typeface="+mn-ea"/>
                    <a:sym typeface="+mn-lt"/>
                  </a:rPr>
                  <a:t>O</a:t>
                </a:r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117" name="直接连接符 116"/>
            <p:cNvCxnSpPr/>
            <p:nvPr/>
          </p:nvCxnSpPr>
          <p:spPr>
            <a:xfrm>
              <a:off x="1701053" y="3204438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6035488" y="3244789"/>
              <a:ext cx="0" cy="675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文本框 135"/>
            <p:cNvSpPr txBox="1"/>
            <p:nvPr/>
          </p:nvSpPr>
          <p:spPr>
            <a:xfrm>
              <a:off x="5711102" y="3338580"/>
              <a:ext cx="662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10KM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文本框 136"/>
            <p:cNvSpPr txBox="1"/>
            <p:nvPr/>
          </p:nvSpPr>
          <p:spPr>
            <a:xfrm>
              <a:off x="1308473" y="3336436"/>
              <a:ext cx="809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dirty="0">
                  <a:solidFill>
                    <a:prstClr val="black"/>
                  </a:solidFill>
                  <a:cs typeface="+mn-ea"/>
                  <a:sym typeface="+mn-lt"/>
                </a:rPr>
                <a:t>-10KM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6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问 题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7531E-6 L -0.19618 -0.004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9" y="-2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46914E-6 L 0.20295 0.0046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9" grpId="0"/>
      <p:bldP spid="120" grpId="0"/>
      <p:bldP spid="134" grpId="0"/>
      <p:bldP spid="135" grpId="0"/>
      <p:bldP spid="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1157" y="908060"/>
            <a:ext cx="7215186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800" b="1" dirty="0">
                <a:solidFill>
                  <a:srgbClr val="7030A0"/>
                </a:solidFill>
                <a:cs typeface="+mn-ea"/>
                <a:sym typeface="+mn-lt"/>
              </a:rPr>
              <a:t>思考：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－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与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8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是相反数，把它们在数轴上表示出来，</a:t>
            </a:r>
            <a:endParaRPr lang="en-US" altLang="zh-CN" sz="18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marL="285750" indent="-285750" defTabSz="685800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那么它们的方向又有什么关系？</a:t>
            </a:r>
            <a:endParaRPr lang="en-US" altLang="zh-CN" sz="1800" b="1" dirty="0">
              <a:solidFill>
                <a:srgbClr val="000000"/>
              </a:solidFill>
              <a:cs typeface="+mn-ea"/>
              <a:sym typeface="+mn-lt"/>
            </a:endParaRPr>
          </a:p>
          <a:p>
            <a:pPr marL="285750" indent="-285750" defTabSz="685800">
              <a:spcBef>
                <a:spcPct val="50000"/>
              </a:spcBef>
              <a:buFont typeface="Wingdings" panose="05000000000000000000" pitchFamily="2" charset="2"/>
              <a:buChar char="u"/>
            </a:pP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到原点的距离又有什么关系？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5588" y="3883031"/>
            <a:ext cx="7732112" cy="68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000" b="1" dirty="0">
                <a:cs typeface="+mn-ea"/>
                <a:sym typeface="+mn-lt"/>
              </a:rPr>
              <a:t>    －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与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在数轴上所表示的点到原点的距离是</a:t>
            </a:r>
            <a:r>
              <a:rPr lang="zh-CN" altLang="en-US" sz="2000" b="1" u="sng" dirty="0">
                <a:cs typeface="+mn-ea"/>
                <a:sym typeface="+mn-lt"/>
              </a:rPr>
              <a:t>                  </a:t>
            </a:r>
            <a:r>
              <a:rPr lang="zh-CN" altLang="en-US" sz="2000" b="1" dirty="0">
                <a:cs typeface="+mn-ea"/>
                <a:sym typeface="+mn-lt"/>
              </a:rPr>
              <a:t>，它们的</a:t>
            </a:r>
            <a:r>
              <a:rPr lang="zh-CN" altLang="en-US" sz="2000" b="1" u="sng" dirty="0">
                <a:cs typeface="+mn-ea"/>
                <a:sym typeface="+mn-lt"/>
              </a:rPr>
              <a:t>     </a:t>
            </a:r>
            <a:r>
              <a:rPr lang="zh-CN" altLang="en-US" sz="2000" b="1" dirty="0">
                <a:cs typeface="+mn-ea"/>
                <a:sym typeface="+mn-lt"/>
              </a:rPr>
              <a:t>不同      。我们把这个距离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叫做＋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和－</a:t>
            </a:r>
            <a:r>
              <a:rPr lang="en-US" altLang="zh-CN" sz="2000" b="1" dirty="0">
                <a:cs typeface="+mn-ea"/>
                <a:sym typeface="+mn-lt"/>
              </a:rPr>
              <a:t>8</a:t>
            </a:r>
            <a:r>
              <a:rPr lang="zh-CN" altLang="en-US" sz="2000" b="1" dirty="0">
                <a:cs typeface="+mn-ea"/>
                <a:sym typeface="+mn-lt"/>
              </a:rPr>
              <a:t>的</a:t>
            </a:r>
            <a:r>
              <a:rPr lang="zh-CN" altLang="en-US" sz="2000" b="1" u="sng" dirty="0">
                <a:cs typeface="+mn-ea"/>
                <a:sym typeface="+mn-lt"/>
              </a:rPr>
              <a:t>         </a:t>
            </a:r>
            <a:r>
              <a:rPr lang="zh-CN" altLang="en-US" sz="2000" b="1" dirty="0">
                <a:cs typeface="+mn-ea"/>
                <a:sym typeface="+mn-lt"/>
              </a:rPr>
              <a:t>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87439" y="2930738"/>
            <a:ext cx="6624637" cy="871538"/>
            <a:chOff x="1042988" y="3429002"/>
            <a:chExt cx="6624637" cy="871538"/>
          </a:xfrm>
        </p:grpSpPr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042988" y="3573463"/>
              <a:ext cx="6624637" cy="0"/>
            </a:xfrm>
            <a:prstGeom prst="line">
              <a:avLst/>
            </a:prstGeom>
            <a:noFill/>
            <a:ln w="50800">
              <a:solidFill>
                <a:srgbClr val="3366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Group 32"/>
            <p:cNvGrpSpPr/>
            <p:nvPr/>
          </p:nvGrpSpPr>
          <p:grpSpPr bwMode="auto">
            <a:xfrm>
              <a:off x="1201738" y="3429002"/>
              <a:ext cx="1138237" cy="833438"/>
              <a:chOff x="757" y="2387"/>
              <a:chExt cx="717" cy="525"/>
            </a:xfrm>
          </p:grpSpPr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1156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Text Box 14"/>
              <p:cNvSpPr txBox="1">
                <a:spLocks noChangeArrowheads="1"/>
              </p:cNvSpPr>
              <p:nvPr/>
            </p:nvSpPr>
            <p:spPr bwMode="auto">
              <a:xfrm>
                <a:off x="757" y="2427"/>
                <a:ext cx="717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zh-CN" altLang="en-US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－</a:t>
                </a:r>
                <a:r>
                  <a:rPr lang="en-US" altLang="zh-CN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8</a:t>
                </a:r>
              </a:p>
            </p:txBody>
          </p:sp>
        </p:grpSp>
        <p:grpSp>
          <p:nvGrpSpPr>
            <p:cNvPr id="14" name="Group 33"/>
            <p:cNvGrpSpPr/>
            <p:nvPr/>
          </p:nvGrpSpPr>
          <p:grpSpPr bwMode="auto">
            <a:xfrm>
              <a:off x="6227763" y="3429002"/>
              <a:ext cx="576262" cy="833438"/>
              <a:chOff x="3923" y="2387"/>
              <a:chExt cx="363" cy="525"/>
            </a:xfrm>
          </p:grpSpPr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4059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3923" y="2427"/>
                <a:ext cx="363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en-US" altLang="zh-CN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8</a:t>
                </a:r>
              </a:p>
            </p:txBody>
          </p:sp>
        </p:grpSp>
        <p:grpSp>
          <p:nvGrpSpPr>
            <p:cNvPr id="17" name="Group 31"/>
            <p:cNvGrpSpPr/>
            <p:nvPr/>
          </p:nvGrpSpPr>
          <p:grpSpPr bwMode="auto">
            <a:xfrm>
              <a:off x="3924300" y="3429002"/>
              <a:ext cx="576263" cy="871538"/>
              <a:chOff x="2472" y="2387"/>
              <a:chExt cx="363" cy="549"/>
            </a:xfrm>
          </p:grpSpPr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2608" y="2387"/>
                <a:ext cx="0" cy="91"/>
              </a:xfrm>
              <a:prstGeom prst="line">
                <a:avLst/>
              </a:prstGeom>
              <a:noFill/>
              <a:ln w="38100">
                <a:solidFill>
                  <a:srgbClr val="33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Text Box 16"/>
              <p:cNvSpPr txBox="1">
                <a:spLocks noChangeArrowheads="1"/>
              </p:cNvSpPr>
              <p:nvPr/>
            </p:nvSpPr>
            <p:spPr bwMode="auto">
              <a:xfrm>
                <a:off x="2472" y="2451"/>
                <a:ext cx="363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>
                  <a:spcBef>
                    <a:spcPct val="50000"/>
                  </a:spcBef>
                </a:pPr>
                <a:r>
                  <a:rPr lang="en-US" altLang="zh-CN" sz="4400" dirty="0">
                    <a:solidFill>
                      <a:srgbClr val="336600"/>
                    </a:solidFill>
                    <a:cs typeface="+mn-ea"/>
                    <a:sym typeface="+mn-lt"/>
                  </a:rPr>
                  <a:t>0</a:t>
                </a:r>
              </a:p>
            </p:txBody>
          </p:sp>
        </p:grpSp>
      </p:grpSp>
      <p:sp>
        <p:nvSpPr>
          <p:cNvPr id="20" name="AutoShape 20"/>
          <p:cNvSpPr/>
          <p:nvPr/>
        </p:nvSpPr>
        <p:spPr bwMode="auto">
          <a:xfrm rot="5400000">
            <a:off x="2923382" y="1629197"/>
            <a:ext cx="144463" cy="2232025"/>
          </a:xfrm>
          <a:prstGeom prst="leftBrace">
            <a:avLst>
              <a:gd name="adj1" fmla="val 128754"/>
              <a:gd name="adj2" fmla="val 50000"/>
            </a:avLst>
          </a:prstGeom>
          <a:noFill/>
          <a:ln w="50800">
            <a:solidFill>
              <a:srgbClr val="7030A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778126" y="1876295"/>
            <a:ext cx="720725" cy="74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4400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23" name="Rectangle 34"/>
          <p:cNvSpPr>
            <a:spLocks noChangeArrowheads="1"/>
          </p:cNvSpPr>
          <p:nvPr/>
        </p:nvSpPr>
        <p:spPr bwMode="auto">
          <a:xfrm>
            <a:off x="5872127" y="3883168"/>
            <a:ext cx="1711326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1500" b="1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个单位长度</a:t>
            </a: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1071580" y="4238109"/>
            <a:ext cx="111929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符号</a:t>
            </a:r>
          </a:p>
        </p:txBody>
      </p:sp>
      <p:sp>
        <p:nvSpPr>
          <p:cNvPr id="25" name="Rectangle 36"/>
          <p:cNvSpPr>
            <a:spLocks noChangeArrowheads="1"/>
          </p:cNvSpPr>
          <p:nvPr/>
        </p:nvSpPr>
        <p:spPr bwMode="auto">
          <a:xfrm>
            <a:off x="5602689" y="4187905"/>
            <a:ext cx="1339049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绝对值</a:t>
            </a:r>
          </a:p>
        </p:txBody>
      </p:sp>
      <p:sp>
        <p:nvSpPr>
          <p:cNvPr id="26" name="AutoShape 20"/>
          <p:cNvSpPr/>
          <p:nvPr/>
        </p:nvSpPr>
        <p:spPr bwMode="auto">
          <a:xfrm rot="5400000">
            <a:off x="5264151" y="1631237"/>
            <a:ext cx="144463" cy="2232025"/>
          </a:xfrm>
          <a:prstGeom prst="leftBrace">
            <a:avLst>
              <a:gd name="adj1" fmla="val 128754"/>
              <a:gd name="adj2" fmla="val 50000"/>
            </a:avLst>
          </a:prstGeom>
          <a:noFill/>
          <a:ln w="50800">
            <a:solidFill>
              <a:srgbClr val="7030A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6858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5118895" y="1878335"/>
            <a:ext cx="720725" cy="746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4400" dirty="0">
                <a:solidFill>
                  <a:srgbClr val="7030A0"/>
                </a:solidFill>
                <a:cs typeface="+mn-ea"/>
                <a:sym typeface="+mn-lt"/>
              </a:rPr>
              <a:t>8</a:t>
            </a:r>
          </a:p>
        </p:txBody>
      </p:sp>
      <p:sp>
        <p:nvSpPr>
          <p:cNvPr id="28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3" grpId="0"/>
      <p:bldP spid="24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11202" y="1063933"/>
            <a:ext cx="7321550" cy="71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100" dirty="0">
                <a:solidFill>
                  <a:srgbClr val="000000"/>
                </a:solidFill>
                <a:cs typeface="+mn-ea"/>
                <a:sym typeface="+mn-lt"/>
              </a:rPr>
              <a:t>　 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一般地，数轴上表示数</a:t>
            </a:r>
            <a:r>
              <a:rPr lang="en-US" altLang="zh-CN" sz="2100" b="1" dirty="0">
                <a:solidFill>
                  <a:srgbClr val="FF3300"/>
                </a:solidFill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的点与 </a:t>
            </a:r>
            <a:r>
              <a:rPr lang="zh-CN" altLang="en-US" sz="2100" b="1" u="sng" dirty="0">
                <a:solidFill>
                  <a:srgbClr val="000000"/>
                </a:solidFill>
                <a:cs typeface="+mn-ea"/>
                <a:sym typeface="+mn-lt"/>
              </a:rPr>
              <a:t>                  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叫做数</a:t>
            </a:r>
            <a:r>
              <a:rPr lang="en-US" altLang="zh-CN" sz="2100" b="1" i="1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的绝对值</a:t>
            </a:r>
            <a:r>
              <a:rPr lang="en-US" altLang="zh-CN" sz="2100" b="1" dirty="0">
                <a:solidFill>
                  <a:srgbClr val="000000"/>
                </a:solidFill>
                <a:cs typeface="+mn-ea"/>
                <a:sym typeface="+mn-lt"/>
              </a:rPr>
              <a:t>,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记作：</a:t>
            </a:r>
            <a:r>
              <a:rPr lang="zh-CN" altLang="en-US" sz="2100" b="1" u="sng" dirty="0">
                <a:solidFill>
                  <a:srgbClr val="000000"/>
                </a:solidFill>
                <a:cs typeface="+mn-ea"/>
                <a:sym typeface="+mn-lt"/>
              </a:rPr>
              <a:t>    </a:t>
            </a:r>
            <a:r>
              <a:rPr lang="en-US" altLang="zh-CN" sz="21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866469" y="1037290"/>
            <a:ext cx="17589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solidFill>
                  <a:srgbClr val="FF3300"/>
                </a:solidFill>
                <a:cs typeface="+mn-ea"/>
                <a:sym typeface="+mn-lt"/>
              </a:rPr>
              <a:t>原点的距离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886641" y="1421722"/>
            <a:ext cx="12255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en-US" altLang="zh-CN" sz="1800" b="1" dirty="0">
                <a:solidFill>
                  <a:srgbClr val="FF3300"/>
                </a:solidFill>
                <a:cs typeface="+mn-ea"/>
                <a:sym typeface="+mn-lt"/>
              </a:rPr>
              <a:t>|a|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00100" y="2286194"/>
            <a:ext cx="79121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例：计算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10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-10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的绝对值？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726497" y="2857307"/>
            <a:ext cx="7691004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  <a:spcBef>
                <a:spcPct val="50000"/>
              </a:spcBef>
            </a:pP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因为在数轴上表示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-10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的两个点，它们</a:t>
            </a:r>
            <a:r>
              <a:rPr lang="zh-CN" altLang="en-US" sz="18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距原点的单位距离都是</a:t>
            </a:r>
            <a:r>
              <a:rPr lang="en-US" altLang="zh-CN" sz="18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rPr>
              <a:t>个单位长度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，所以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和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-10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的绝对值都是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10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，即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|10|=10,|-10|=10.</a:t>
            </a:r>
            <a:endParaRPr lang="zh-CN" altLang="en-US" sz="1800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 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6847" y="1010098"/>
            <a:ext cx="82804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　想一想，互为相反数的两个数的绝对值有什么关系？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819150" y="1890565"/>
            <a:ext cx="66167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685800"/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|1|=          |-1|=           |0|=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8777" y="2926609"/>
            <a:ext cx="6759798" cy="4847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700" b="1" dirty="0">
                <a:solidFill>
                  <a:srgbClr val="7030A0"/>
                </a:solidFill>
                <a:cs typeface="+mn-ea"/>
                <a:sym typeface="+mn-lt"/>
              </a:rPr>
              <a:t>相等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28014" y="921395"/>
            <a:ext cx="91694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u"/>
            </a:pP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的数有几个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各是什么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28014" y="2340918"/>
            <a:ext cx="91440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marL="342900" indent="-342900" defTabSz="685800">
              <a:buFont typeface="Wingdings" panose="05000000000000000000" pitchFamily="2" charset="2"/>
              <a:buChar char="u"/>
            </a:pP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的数有几个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  <a:r>
              <a:rPr lang="zh-CN" altLang="en-US" sz="2400" b="1" dirty="0">
                <a:solidFill>
                  <a:srgbClr val="7030A0"/>
                </a:solidFill>
                <a:cs typeface="+mn-ea"/>
                <a:sym typeface="+mn-lt"/>
              </a:rPr>
              <a:t>各是什么</a:t>
            </a:r>
            <a:r>
              <a:rPr lang="en-US" altLang="zh-CN" sz="2400" b="1" dirty="0">
                <a:solidFill>
                  <a:srgbClr val="7030A0"/>
                </a:solidFill>
                <a:cs typeface="+mn-ea"/>
                <a:sym typeface="+mn-lt"/>
              </a:rPr>
              <a:t>?</a:t>
            </a:r>
          </a:p>
        </p:txBody>
      </p:sp>
      <p:grpSp>
        <p:nvGrpSpPr>
          <p:cNvPr id="10" name="Group 19"/>
          <p:cNvGrpSpPr/>
          <p:nvPr/>
        </p:nvGrpSpPr>
        <p:grpSpPr bwMode="auto">
          <a:xfrm>
            <a:off x="633773" y="3760445"/>
            <a:ext cx="9144000" cy="1131889"/>
            <a:chOff x="0" y="2527"/>
            <a:chExt cx="5760" cy="713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0" y="2527"/>
              <a:ext cx="57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defTabSz="685800">
                <a:buFont typeface="Wingdings" panose="05000000000000000000" pitchFamily="2" charset="2"/>
                <a:buChar char="u"/>
              </a:pPr>
              <a:r>
                <a:rPr lang="en-US" altLang="zh-CN" sz="2400" b="1" dirty="0">
                  <a:solidFill>
                    <a:srgbClr val="7030A0"/>
                  </a:solidFill>
                  <a:cs typeface="+mn-ea"/>
                  <a:sym typeface="+mn-lt"/>
                </a:rPr>
                <a:t>3.</a:t>
              </a: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绝对值是－</a:t>
              </a:r>
              <a:r>
                <a:rPr lang="en-US" altLang="zh-CN" sz="2400" b="1" dirty="0">
                  <a:solidFill>
                    <a:srgbClr val="7030A0"/>
                  </a:solidFill>
                  <a:cs typeface="+mn-ea"/>
                  <a:sym typeface="+mn-lt"/>
                </a:rPr>
                <a:t>2</a:t>
              </a:r>
              <a:r>
                <a:rPr lang="zh-CN" altLang="en-US" sz="2400" b="1" dirty="0">
                  <a:solidFill>
                    <a:srgbClr val="7030A0"/>
                  </a:solidFill>
                  <a:cs typeface="+mn-ea"/>
                  <a:sym typeface="+mn-lt"/>
                </a:rPr>
                <a:t>的数是否存在？若存在，请说出来？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58" y="2949"/>
              <a:ext cx="409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defTabSz="685800">
                <a:buFont typeface="Wingdings" panose="05000000000000000000" pitchFamily="2" charset="2"/>
                <a:buChar char="u"/>
              </a:pPr>
              <a:endParaRPr lang="zh-CN" altLang="en-US" sz="2400" b="1" dirty="0">
                <a:solidFill>
                  <a:srgbClr val="33BD56">
                    <a:lumMod val="50000"/>
                  </a:srgb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989807" y="1619014"/>
            <a:ext cx="7164388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的数有两个，它们分别是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-3.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984773" y="2998916"/>
            <a:ext cx="748982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绝对值是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的数只有一个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0.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84773" y="4364893"/>
            <a:ext cx="748982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不存在绝对值是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的数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4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92163" y="925514"/>
            <a:ext cx="820737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练习：求下列各数的绝对值。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/>
              <p:nvPr/>
            </p:nvSpPr>
            <p:spPr>
              <a:xfrm>
                <a:off x="792163" y="1385533"/>
                <a:ext cx="7719218" cy="53428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-19,  15  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  <m:r>
                          <a:rPr lang="en-US" altLang="zh-CN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</m:t>
                        </m:r>
                      </m:num>
                      <m:den>
                        <m:r>
                          <a:rPr lang="zh-CN" altLang="en-US" sz="2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  ， </a:t>
                </a:r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0  , 0.34  </a:t>
                </a:r>
                <a:r>
                  <a:rPr lang="zh-CN" altLang="en-US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， </a:t>
                </a:r>
                <a:r>
                  <a:rPr lang="en-US" altLang="zh-CN" sz="2100" dirty="0">
                    <a:solidFill>
                      <a:prstClr val="black"/>
                    </a:solidFill>
                    <a:cs typeface="+mn-ea"/>
                    <a:sym typeface="+mn-lt"/>
                  </a:rPr>
                  <a:t>-5.32</a:t>
                </a:r>
                <a:endParaRPr lang="zh-CN" altLang="en-US" sz="2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63" y="1385533"/>
                <a:ext cx="7719218" cy="534281"/>
              </a:xfrm>
              <a:prstGeom prst="rect">
                <a:avLst/>
              </a:prstGeom>
              <a:blipFill rotWithShape="1">
                <a:blip r:embed="rId4"/>
                <a:stretch>
                  <a:fillRect l="-4" t="-112" r="6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792163" y="1910868"/>
                <a:ext cx="7719218" cy="2239748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|-19|=19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|15|=15 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|=</a:t>
                </a:r>
                <a:r>
                  <a:rPr lang="zh-CN" altLang="en-US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num>
                      <m:den>
                        <m:r>
                          <a:rPr lang="zh-CN" altLang="en-US" sz="22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endParaRPr lang="en-US" altLang="zh-CN" sz="2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|0|=0 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|0.34|=0.34 </a:t>
                </a:r>
              </a:p>
              <a:p>
                <a:pPr defTabSz="685800"/>
                <a:r>
                  <a:rPr lang="en-US" altLang="zh-CN" sz="2200" dirty="0">
                    <a:solidFill>
                      <a:prstClr val="black"/>
                    </a:solidFill>
                    <a:cs typeface="+mn-ea"/>
                    <a:sym typeface="+mn-lt"/>
                  </a:rPr>
                  <a:t>|-5.32|=5.32</a:t>
                </a:r>
                <a:endParaRPr lang="zh-CN" altLang="en-US" sz="2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163" y="1910868"/>
                <a:ext cx="7719218" cy="2239748"/>
              </a:xfrm>
              <a:prstGeom prst="rect">
                <a:avLst/>
              </a:prstGeom>
              <a:blipFill rotWithShape="1">
                <a:blip r:embed="rId5"/>
                <a:stretch>
                  <a:fillRect l="-4" t="-7" r="6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690959" y="4235612"/>
            <a:ext cx="792162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思考：上述各数的绝对值与这些数</a:t>
            </a:r>
            <a:r>
              <a:rPr lang="zh-CN" altLang="en-US" sz="2100" b="1" dirty="0">
                <a:solidFill>
                  <a:srgbClr val="7030A0"/>
                </a:solidFill>
                <a:cs typeface="+mn-ea"/>
                <a:sym typeface="+mn-lt"/>
              </a:rPr>
              <a:t>本身</a:t>
            </a:r>
            <a:r>
              <a:rPr lang="zh-CN" altLang="en-US" sz="2100" b="1" dirty="0">
                <a:solidFill>
                  <a:srgbClr val="000000"/>
                </a:solidFill>
                <a:cs typeface="+mn-ea"/>
                <a:sym typeface="+mn-lt"/>
              </a:rPr>
              <a:t>有什么关系？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概念理解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8" grpId="0"/>
      <p:bldP spid="19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749301" y="951657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sz="1800" b="1" dirty="0">
                <a:solidFill>
                  <a:srgbClr val="000000"/>
                </a:solidFill>
                <a:cs typeface="+mn-ea"/>
                <a:sym typeface="+mn-lt"/>
              </a:rPr>
              <a:t>一个数的绝对值不可能为</a:t>
            </a:r>
            <a:r>
              <a:rPr lang="zh-CN" altLang="en-US" sz="1800" b="1" u="sng" dirty="0">
                <a:solidFill>
                  <a:srgbClr val="000000"/>
                </a:solidFill>
                <a:cs typeface="+mn-ea"/>
                <a:sym typeface="+mn-lt"/>
              </a:rPr>
              <a:t>　　　</a:t>
            </a:r>
            <a:r>
              <a:rPr lang="en-US" altLang="zh-CN" sz="1800" b="1" dirty="0">
                <a:solidFill>
                  <a:srgbClr val="000000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749300" y="1478601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一个正数的绝对值是</a:t>
            </a:r>
            <a:r>
              <a:rPr lang="zh-CN" altLang="en-US" sz="1800" b="1" u="sng" dirty="0">
                <a:solidFill>
                  <a:prstClr val="black"/>
                </a:solidFill>
                <a:cs typeface="+mn-ea"/>
                <a:sym typeface="+mn-lt"/>
              </a:rPr>
              <a:t>　　　　　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749299" y="2040999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一个负数的绝对值是</a:t>
            </a:r>
            <a:r>
              <a:rPr lang="zh-CN" altLang="en-US" sz="1800" b="1" u="sng" dirty="0">
                <a:solidFill>
                  <a:prstClr val="black"/>
                </a:solidFill>
                <a:cs typeface="+mn-ea"/>
                <a:sym typeface="+mn-lt"/>
              </a:rPr>
              <a:t>　　　　　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749299" y="2626405"/>
            <a:ext cx="8964613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零的绝对值是</a:t>
            </a:r>
            <a:r>
              <a:rPr lang="zh-CN" altLang="en-US" sz="1800" b="1" u="sng" dirty="0">
                <a:solidFill>
                  <a:prstClr val="black"/>
                </a:solidFill>
                <a:cs typeface="+mn-ea"/>
                <a:sym typeface="+mn-lt"/>
              </a:rPr>
              <a:t>　　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;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049338" y="3211812"/>
            <a:ext cx="5108501" cy="1348364"/>
            <a:chOff x="878416" y="4041984"/>
            <a:chExt cx="10120917" cy="2671367"/>
          </a:xfrm>
        </p:grpSpPr>
        <p:graphicFrame>
          <p:nvGraphicFramePr>
            <p:cNvPr id="8" name="Object 6"/>
            <p:cNvGraphicFramePr>
              <a:graphicFrameLocks noChangeAspect="1"/>
            </p:cNvGraphicFramePr>
            <p:nvPr/>
          </p:nvGraphicFramePr>
          <p:xfrm>
            <a:off x="878416" y="4785785"/>
            <a:ext cx="1631949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7" name="Equation" r:id="rId5" imgW="419100" imgH="266700" progId="Equation.DSMT4">
                    <p:embed/>
                  </p:oleObj>
                </mc:Choice>
                <mc:Fallback>
                  <p:oleObj name="Equation" r:id="rId5" imgW="419100" imgH="266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8416" y="4785785"/>
                          <a:ext cx="1631949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34"/>
            <p:cNvGraphicFramePr>
              <a:graphicFrameLocks noChangeAspect="1"/>
            </p:cNvGraphicFramePr>
            <p:nvPr/>
          </p:nvGraphicFramePr>
          <p:xfrm>
            <a:off x="2861733" y="4231217"/>
            <a:ext cx="654051" cy="71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8" name="Equation" r:id="rId7" imgW="165100" imgH="190500" progId="Equation.DSMT4">
                    <p:embed/>
                  </p:oleObj>
                </mc:Choice>
                <mc:Fallback>
                  <p:oleObj name="Equation" r:id="rId7" imgW="165100" imgH="1905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733" y="4231217"/>
                          <a:ext cx="654051" cy="719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35"/>
            <p:cNvGraphicFramePr>
              <a:graphicFrameLocks noChangeAspect="1"/>
            </p:cNvGraphicFramePr>
            <p:nvPr/>
          </p:nvGraphicFramePr>
          <p:xfrm>
            <a:off x="3918196" y="4041984"/>
            <a:ext cx="2549924" cy="1044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69" name="Equation" r:id="rId9" imgW="660400" imgH="266700" progId="Equation.DSMT4">
                    <p:embed/>
                  </p:oleObj>
                </mc:Choice>
                <mc:Fallback>
                  <p:oleObj name="Equation" r:id="rId9" imgW="660400" imgH="2667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8196" y="4041984"/>
                          <a:ext cx="2549924" cy="1044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36"/>
            <p:cNvGraphicFramePr>
              <a:graphicFrameLocks noChangeAspect="1"/>
            </p:cNvGraphicFramePr>
            <p:nvPr/>
          </p:nvGraphicFramePr>
          <p:xfrm>
            <a:off x="3917949" y="4814733"/>
            <a:ext cx="2550584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0" name="Equation" r:id="rId11" imgW="660400" imgH="266700" progId="Equation.DSMT4">
                    <p:embed/>
                  </p:oleObj>
                </mc:Choice>
                <mc:Fallback>
                  <p:oleObj name="Equation" r:id="rId11" imgW="660400" imgH="2667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949" y="4814733"/>
                          <a:ext cx="2550584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37"/>
            <p:cNvGraphicFramePr>
              <a:graphicFrameLocks noChangeAspect="1"/>
            </p:cNvGraphicFramePr>
            <p:nvPr/>
          </p:nvGraphicFramePr>
          <p:xfrm>
            <a:off x="2861734" y="4909982"/>
            <a:ext cx="654049" cy="916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1" name="Equation" r:id="rId13" imgW="165100" imgH="241300" progId="Equation.DSMT4">
                    <p:embed/>
                  </p:oleObj>
                </mc:Choice>
                <mc:Fallback>
                  <p:oleObj name="Equation" r:id="rId13" imgW="165100" imgH="2413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1734" y="4909982"/>
                          <a:ext cx="654049" cy="916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38"/>
            <p:cNvGraphicFramePr>
              <a:graphicFrameLocks noChangeAspect="1"/>
            </p:cNvGraphicFramePr>
            <p:nvPr/>
          </p:nvGraphicFramePr>
          <p:xfrm>
            <a:off x="3983567" y="5667718"/>
            <a:ext cx="2484967" cy="1045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2" name="Equation" r:id="rId15" imgW="647700" imgH="266700" progId="Equation.DSMT4">
                    <p:embed/>
                  </p:oleObj>
                </mc:Choice>
                <mc:Fallback>
                  <p:oleObj name="Equation" r:id="rId15" imgW="647700" imgH="2667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3567" y="5667718"/>
                          <a:ext cx="2484967" cy="10456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39"/>
            <p:cNvGraphicFramePr>
              <a:graphicFrameLocks noChangeAspect="1"/>
            </p:cNvGraphicFramePr>
            <p:nvPr/>
          </p:nvGraphicFramePr>
          <p:xfrm>
            <a:off x="2796118" y="5861051"/>
            <a:ext cx="1111249" cy="719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3" name="Equation" r:id="rId17" imgW="292100" imgH="190500" progId="Equation.DSMT4">
                    <p:embed/>
                  </p:oleObj>
                </mc:Choice>
                <mc:Fallback>
                  <p:oleObj name="Equation" r:id="rId17" imgW="292100" imgH="1905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6118" y="5861051"/>
                          <a:ext cx="1111249" cy="719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40"/>
            <p:cNvGraphicFramePr>
              <a:graphicFrameLocks noChangeAspect="1"/>
            </p:cNvGraphicFramePr>
            <p:nvPr/>
          </p:nvGraphicFramePr>
          <p:xfrm>
            <a:off x="2317749" y="4402667"/>
            <a:ext cx="838200" cy="20150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74" name="Equation" r:id="rId19" imgW="190500" imgH="457200" progId="Equation.DSMT4">
                    <p:embed/>
                  </p:oleObj>
                </mc:Choice>
                <mc:Fallback>
                  <p:oleObj name="Equation" r:id="rId19" imgW="190500" imgH="45720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7749" y="4402667"/>
                          <a:ext cx="838200" cy="20150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oup 46"/>
            <p:cNvGrpSpPr/>
            <p:nvPr/>
          </p:nvGrpSpPr>
          <p:grpSpPr bwMode="auto">
            <a:xfrm>
              <a:off x="7595733" y="4445118"/>
              <a:ext cx="3403600" cy="1420282"/>
              <a:chOff x="3470" y="2931"/>
              <a:chExt cx="1608" cy="671"/>
            </a:xfrm>
          </p:grpSpPr>
          <p:graphicFrame>
            <p:nvGraphicFramePr>
              <p:cNvPr id="21" name="Object 44"/>
              <p:cNvGraphicFramePr>
                <a:graphicFrameLocks noChangeAspect="1"/>
              </p:cNvGraphicFramePr>
              <p:nvPr/>
            </p:nvGraphicFramePr>
            <p:xfrm>
              <a:off x="3470" y="2931"/>
              <a:ext cx="755" cy="6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75" name="Equation" r:id="rId21" imgW="304800" imgH="266700" progId="Equation.DSMT4">
                      <p:embed/>
                    </p:oleObj>
                  </mc:Choice>
                  <mc:Fallback>
                    <p:oleObj name="Equation" r:id="rId21" imgW="304800" imgH="266700" progId="Equation.DSMT4">
                      <p:embed/>
                      <p:pic>
                        <p:nvPicPr>
                          <p:cNvPr id="0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2931"/>
                            <a:ext cx="755" cy="6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Text Box 45"/>
              <p:cNvSpPr txBox="1">
                <a:spLocks noChangeArrowheads="1"/>
              </p:cNvSpPr>
              <p:nvPr/>
            </p:nvSpPr>
            <p:spPr bwMode="auto">
              <a:xfrm>
                <a:off x="4125" y="3009"/>
                <a:ext cx="953" cy="5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/>
                <a:r>
                  <a:rPr lang="en-US" altLang="zh-CN" sz="3300" b="1" dirty="0">
                    <a:solidFill>
                      <a:srgbClr val="FF3300"/>
                    </a:solidFill>
                    <a:cs typeface="+mn-ea"/>
                    <a:sym typeface="+mn-lt"/>
                  </a:rPr>
                  <a:t>≥0</a:t>
                </a:r>
              </a:p>
            </p:txBody>
          </p:sp>
        </p:grpSp>
      </p:grp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3058151" y="2006641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它的相反数</a:t>
            </a: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3348193" y="1432244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它本身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3726712" y="908239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zh-CN" altLang="en-US" sz="1500" b="1" dirty="0">
                <a:solidFill>
                  <a:srgbClr val="7030A0"/>
                </a:solidFill>
                <a:cs typeface="+mn-ea"/>
                <a:sym typeface="+mn-lt"/>
              </a:rPr>
              <a:t>负数</a:t>
            </a: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2528150" y="2588000"/>
            <a:ext cx="316865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685800">
              <a:spcBef>
                <a:spcPct val="50000"/>
              </a:spcBef>
            </a:pPr>
            <a:r>
              <a:rPr lang="en-US" altLang="zh-CN" sz="1500" b="1" dirty="0">
                <a:solidFill>
                  <a:srgbClr val="7030A0"/>
                </a:solidFill>
                <a:cs typeface="+mn-ea"/>
                <a:sym typeface="+mn-lt"/>
              </a:rPr>
              <a:t>0</a:t>
            </a:r>
            <a:endParaRPr lang="zh-CN" altLang="en-US" sz="1500" b="1" dirty="0">
              <a:solidFill>
                <a:srgbClr val="7030A0"/>
              </a:solidFill>
              <a:cs typeface="+mn-ea"/>
              <a:sym typeface="+mn-lt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416090" y="249230"/>
            <a:ext cx="2430270" cy="392415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dirty="0">
                <a:ln w="6350">
                  <a:noFill/>
                </a:ln>
                <a:cs typeface="+mn-ea"/>
                <a:sym typeface="+mn-lt"/>
              </a:rPr>
              <a:t>绝对值定义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3" grpId="0"/>
      <p:bldP spid="24" grpId="0"/>
      <p:bldP spid="25" grpId="0"/>
      <p:bldP spid="26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5a0e423a-9d1a-4ad1-a7f8-ec8c864d8e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rpk10n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全屏显示(16:9)</PresentationFormat>
  <Paragraphs>167</Paragraphs>
  <Slides>17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FandolFang R</vt:lpstr>
      <vt:lpstr>思源黑体 CN Regular</vt:lpstr>
      <vt:lpstr>宋体</vt:lpstr>
      <vt:lpstr>微软雅黑</vt:lpstr>
      <vt:lpstr>Arial</vt:lpstr>
      <vt:lpstr>Arial Black</vt:lpstr>
      <vt:lpstr>Cambria Math</vt:lpstr>
      <vt:lpstr>Wingdings</vt:lpstr>
      <vt:lpstr>www.2ppt.com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2021-06-01T23:22:36Z</dcterms:created>
  <dcterms:modified xsi:type="dcterms:W3CDTF">2023-01-16T14:33:04Z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57EE91A0621440A09493FC743EFAD581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