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415" r:id="rId3"/>
    <p:sldId id="414" r:id="rId4"/>
    <p:sldId id="416" r:id="rId5"/>
    <p:sldId id="417" r:id="rId6"/>
    <p:sldId id="404" r:id="rId7"/>
    <p:sldId id="418" r:id="rId8"/>
    <p:sldId id="424" r:id="rId9"/>
    <p:sldId id="425" r:id="rId10"/>
    <p:sldId id="427" r:id="rId11"/>
    <p:sldId id="419" r:id="rId12"/>
    <p:sldId id="426" r:id="rId13"/>
    <p:sldId id="378" r:id="rId14"/>
    <p:sldId id="360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ED"/>
    <a:srgbClr val="CFEEFD"/>
    <a:srgbClr val="BAE6F8"/>
    <a:srgbClr val="DC52DF"/>
    <a:srgbClr val="0000FF"/>
    <a:srgbClr val="0066FF"/>
    <a:srgbClr val="E4F5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3" autoAdjust="0"/>
    <p:restoredTop sz="94281" autoAdjust="0"/>
  </p:normalViewPr>
  <p:slideViewPr>
    <p:cSldViewPr>
      <p:cViewPr>
        <p:scale>
          <a:sx n="100" d="100"/>
          <a:sy n="100" d="100"/>
        </p:scale>
        <p:origin x="-28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9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A9C28C-0F07-4786-96D4-F59679B69AD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15396BF-4B0E-42B4-B9A6-A4DAE5E06A8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57D6E2-CA69-42F1-83E8-41C8F2EE41D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B48589B-18CF-482B-999C-B4A305DE5D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15E836-0DBD-4115-B38F-48A107D014D4}" type="slidenum">
              <a:rPr lang="zh-CN" altLang="en-US">
                <a:latin typeface="Calibri" panose="020F0502020204030204" pitchFamily="34" charset="0"/>
              </a:rPr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983D7D0-34BD-4A53-BD5B-CE359A60172B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589B-18CF-482B-999C-B4A305DE5DD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0D7EBF9-DD17-4758-905D-1F26AC57FF82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80F0462-4249-4B7E-9388-30EFA6E65948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8CCA9D2-4F8B-40A5-BAEA-2D5AEED0131C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766E877-AC97-490D-837D-7D5ED5B683D8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 userDrawn="1"/>
        </p:nvSpPr>
        <p:spPr bwMode="auto">
          <a:xfrm>
            <a:off x="3157538" y="331788"/>
            <a:ext cx="2854325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b="1" dirty="0" smtClean="0">
                <a:solidFill>
                  <a:srgbClr val="00B0F0"/>
                </a:solidFill>
                <a:ea typeface="黑体" panose="02010609060101010101" pitchFamily="49" charset="-122"/>
              </a:rPr>
              <a:t>Homework</a:t>
            </a:r>
            <a:endParaRPr lang="zh-CN" altLang="en-US" sz="4000" b="1" dirty="0" smtClean="0"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pic>
        <p:nvPicPr>
          <p:cNvPr id="3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343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084763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>
            <a:hlinkClick r:id="" action="ppaction://hlinkshowjump?jump=endshow"/>
          </p:cNvPr>
          <p:cNvSpPr/>
          <p:nvPr userDrawn="1"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/>
          <p:nvPr userDrawn="1"/>
        </p:nvSpPr>
        <p:spPr bwMode="auto">
          <a:xfrm>
            <a:off x="468313" y="280988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i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</a:t>
            </a:r>
            <a:r>
              <a:rPr lang="en-US" altLang="zh-CN" sz="2800" i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Practise</a:t>
            </a:r>
            <a:endParaRPr lang="en-US" altLang="zh-CN" sz="2800" i="1" dirty="0" smtClean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258888" y="144463"/>
            <a:ext cx="119697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Review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SO_目录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16013" y="98425"/>
            <a:ext cx="1439862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Warm-up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5"/>
          <p:cNvSpPr txBox="1">
            <a:spLocks noChangeArrowheads="1"/>
          </p:cNvSpPr>
          <p:nvPr userDrawn="1"/>
        </p:nvSpPr>
        <p:spPr bwMode="auto">
          <a:xfrm>
            <a:off x="1116013" y="98425"/>
            <a:ext cx="129857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Lead-in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6988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>
            <a:spLocks noChangeArrowheads="1"/>
          </p:cNvSpPr>
          <p:nvPr userDrawn="1"/>
        </p:nvSpPr>
        <p:spPr bwMode="auto">
          <a:xfrm>
            <a:off x="1116013" y="71438"/>
            <a:ext cx="2209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6988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>
            <a:spLocks noChangeArrowheads="1"/>
          </p:cNvSpPr>
          <p:nvPr userDrawn="1"/>
        </p:nvSpPr>
        <p:spPr bwMode="auto">
          <a:xfrm>
            <a:off x="1116013" y="71438"/>
            <a:ext cx="2209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Consolidation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343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4"/>
          <p:cNvSpPr txBox="1"/>
          <p:nvPr userDrawn="1"/>
        </p:nvSpPr>
        <p:spPr bwMode="auto">
          <a:xfrm>
            <a:off x="3302000" y="341313"/>
            <a:ext cx="2854325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b="1" dirty="0" smtClean="0">
                <a:solidFill>
                  <a:srgbClr val="00B0F0"/>
                </a:solidFill>
                <a:ea typeface="黑体" panose="02010609060101010101" pitchFamily="49" charset="-122"/>
              </a:rPr>
              <a:t>Summary </a:t>
            </a:r>
            <a:endParaRPr lang="zh-CN" altLang="en-US" sz="4000" b="1" dirty="0" smtClean="0"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6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7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&#31532;2&#35838;&#26102;&#25945;&#23398;&#35838;&#20214;\02.mp3" TargetMode="External"/><Relationship Id="rId7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&#31532;2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&#31532;2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&#31532;2&#35838;&#26102;&#25945;&#23398;&#35838;&#20214;\03.mp3" TargetMode="External"/><Relationship Id="rId5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&#31532;2&#35838;&#26102;&#25945;&#23398;&#35838;&#20214;\03.mp3" TargetMode="Externa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&#31532;2&#35838;&#26102;&#25945;&#23398;&#35838;&#20214;\02.mp3" TargetMode="Externa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&#31532;2&#35838;&#26102;&#25945;&#23398;&#35838;&#20214;\07.mp3" TargetMode="External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&#31532;2&#35838;&#26102;&#25945;&#23398;&#35838;&#20214;\05.mp3" TargetMode="External"/><Relationship Id="rId7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&#31532;2&#35838;&#26102;&#25945;&#23398;&#35838;&#20214;\07.mp3" TargetMode="Externa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&#31532;2&#35838;&#26102;&#25945;&#23398;&#35838;&#20214;\04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&#31532;2&#35838;&#26102;&#25945;&#23398;&#35838;&#20214;\04.mp3" TargetMode="External"/><Relationship Id="rId6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&#31532;2&#35838;&#26102;&#25945;&#23398;&#35838;&#20214;\06.mp3" TargetMode="External"/><Relationship Id="rId11" Type="http://schemas.openxmlformats.org/officeDocument/2006/relationships/image" Target="../media/image17.png"/><Relationship Id="rId5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&#31532;2&#35838;&#26102;&#25945;&#23398;&#35838;&#20214;\06.mp3" TargetMode="External"/><Relationship Id="rId10" Type="http://schemas.openxmlformats.org/officeDocument/2006/relationships/image" Target="../media/image15.jpeg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&#31532;2&#35838;&#26102;&#25945;&#23398;&#35838;&#20214;\05.mp3" TargetMode="External"/><Relationship Id="rId9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9"/>
          <p:cNvSpPr>
            <a:spLocks noChangeArrowheads="1"/>
          </p:cNvSpPr>
          <p:nvPr/>
        </p:nvSpPr>
        <p:spPr bwMode="auto">
          <a:xfrm>
            <a:off x="0" y="2204864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5400" b="1" dirty="0">
                <a:solidFill>
                  <a:srgbClr val="FF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Unit1 Our New House</a:t>
            </a:r>
          </a:p>
        </p:txBody>
      </p:sp>
      <p:sp>
        <p:nvSpPr>
          <p:cNvPr id="3076" name="TextBox 16"/>
          <p:cNvSpPr txBox="1">
            <a:spLocks noChangeArrowheads="1"/>
          </p:cNvSpPr>
          <p:nvPr/>
        </p:nvSpPr>
        <p:spPr bwMode="auto">
          <a:xfrm>
            <a:off x="2555875" y="825500"/>
            <a:ext cx="3960813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陕旅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840988" y="515658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/>
          <p:nvPr/>
        </p:nvGrpSpPr>
        <p:grpSpPr bwMode="auto">
          <a:xfrm flipH="1">
            <a:off x="1543050" y="1008063"/>
            <a:ext cx="1957388" cy="950912"/>
            <a:chOff x="0" y="0"/>
            <a:chExt cx="1488" cy="912"/>
          </a:xfrm>
        </p:grpSpPr>
        <p:pic>
          <p:nvPicPr>
            <p:cNvPr id="31764" name="图片 3" descr="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48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5" name="Text Box 6"/>
            <p:cNvSpPr txBox="1">
              <a:spLocks noChangeArrowheads="1"/>
            </p:cNvSpPr>
            <p:nvPr/>
          </p:nvSpPr>
          <p:spPr bwMode="auto">
            <a:xfrm>
              <a:off x="49" y="384"/>
              <a:ext cx="1392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0000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5" name="Group 6"/>
          <p:cNvGrpSpPr/>
          <p:nvPr/>
        </p:nvGrpSpPr>
        <p:grpSpPr bwMode="auto">
          <a:xfrm>
            <a:off x="3719513" y="1438275"/>
            <a:ext cx="4533900" cy="4527550"/>
            <a:chOff x="0" y="0"/>
            <a:chExt cx="9521" cy="9508"/>
          </a:xfrm>
        </p:grpSpPr>
        <p:grpSp>
          <p:nvGrpSpPr>
            <p:cNvPr id="31751" name="Group 7"/>
            <p:cNvGrpSpPr/>
            <p:nvPr/>
          </p:nvGrpSpPr>
          <p:grpSpPr bwMode="auto">
            <a:xfrm>
              <a:off x="579" y="2849"/>
              <a:ext cx="8942" cy="6659"/>
              <a:chOff x="-101" y="-192"/>
              <a:chExt cx="3518" cy="3138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40" cy="1584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 eaLnBrk="1" hangingPunct="1"/>
                <a:endParaRPr lang="zh-CN" altLang="zh-CN">
                  <a:ea typeface="黑体" panose="02010609060101010101" pitchFamily="49" charset="-122"/>
                </a:endParaRPr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-101" y="-192"/>
                <a:ext cx="3518" cy="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rgbClr val="FF0000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Tips for actors</a:t>
                </a:r>
                <a:endParaRPr lang="en-US" altLang="zh-CN" sz="2800" b="1">
                  <a:ea typeface="黑体" panose="02010609060101010101" pitchFamily="49" charset="-122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>
                    <a:latin typeface="Comic Sans MS" panose="030F0702030302020204" pitchFamily="66" charset="0"/>
                    <a:ea typeface="黑体" panose="02010609060101010101" pitchFamily="49" charset="-122"/>
                  </a:rPr>
                  <a:t>Read fluently  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800" b="1">
                    <a:solidFill>
                      <a:schemeClr val="accent2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流利地朗读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>
                    <a:latin typeface="Comic Sans MS" panose="030F0702030302020204" pitchFamily="66" charset="0"/>
                    <a:ea typeface="黑体" panose="02010609060101010101" pitchFamily="49" charset="-122"/>
                  </a:rPr>
                  <a:t>Act fluently 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800" b="1">
                    <a:solidFill>
                      <a:schemeClr val="accent2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流利地表演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>
                    <a:latin typeface="Comic Sans MS" panose="030F0702030302020204" pitchFamily="66" charset="0"/>
                    <a:ea typeface="黑体" panose="02010609060101010101" pitchFamily="49" charset="-122"/>
                  </a:rPr>
                  <a:t>Act it out with emotions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800" b="1">
                    <a:solidFill>
                      <a:schemeClr val="accent2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  <a:sym typeface="Arial" panose="020B0604020202020204" pitchFamily="34" charset="0"/>
                  </a:rPr>
                  <a:t>有感情地表演</a:t>
                </a:r>
                <a:endParaRPr lang="en-US" sz="2800" b="1">
                  <a:solidFill>
                    <a:schemeClr val="accent2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752" name="Group 10"/>
            <p:cNvGrpSpPr/>
            <p:nvPr/>
          </p:nvGrpSpPr>
          <p:grpSpPr bwMode="auto">
            <a:xfrm>
              <a:off x="5935" y="3976"/>
              <a:ext cx="3108" cy="5180"/>
              <a:chOff x="1198" y="-680"/>
              <a:chExt cx="3108" cy="5180"/>
            </a:xfrm>
          </p:grpSpPr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2064" y="-679"/>
                <a:ext cx="910" cy="793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AutoShape 12"/>
              <p:cNvSpPr>
                <a:spLocks noChangeArrowheads="1"/>
              </p:cNvSpPr>
              <p:nvPr/>
            </p:nvSpPr>
            <p:spPr bwMode="auto">
              <a:xfrm>
                <a:off x="2357" y="1155"/>
                <a:ext cx="907" cy="793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" name="AutoShape 13"/>
              <p:cNvSpPr>
                <a:spLocks noChangeArrowheads="1"/>
              </p:cNvSpPr>
              <p:nvPr/>
            </p:nvSpPr>
            <p:spPr bwMode="auto">
              <a:xfrm>
                <a:off x="1197" y="1118"/>
                <a:ext cx="907" cy="793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31757" name="Group 14"/>
              <p:cNvGrpSpPr/>
              <p:nvPr/>
            </p:nvGrpSpPr>
            <p:grpSpPr bwMode="auto">
              <a:xfrm>
                <a:off x="1238" y="3707"/>
                <a:ext cx="3068" cy="793"/>
                <a:chOff x="191" y="485"/>
                <a:chExt cx="1227" cy="317"/>
              </a:xfrm>
            </p:grpSpPr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>
                  <a:off x="191" y="482"/>
                  <a:ext cx="363" cy="317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31759" name="Group 16"/>
                <p:cNvGrpSpPr/>
                <p:nvPr/>
              </p:nvGrpSpPr>
              <p:grpSpPr bwMode="auto">
                <a:xfrm>
                  <a:off x="638" y="485"/>
                  <a:ext cx="780" cy="317"/>
                  <a:chOff x="230" y="485"/>
                  <a:chExt cx="780" cy="317"/>
                </a:xfrm>
              </p:grpSpPr>
              <p:sp>
                <p:nvSpPr>
                  <p:cNvPr id="15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649" y="482"/>
                    <a:ext cx="364" cy="317"/>
                  </a:xfrm>
                  <a:prstGeom prst="star5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zh-CN" altLang="en-US"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6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233" y="482"/>
                    <a:ext cx="363" cy="317"/>
                  </a:xfrm>
                  <a:prstGeom prst="star5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zh-CN" altLang="en-US"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sp>
          <p:nvSpPr>
            <p:cNvPr id="31753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9238" cy="1800"/>
            </a:xfrm>
            <a:prstGeom prst="cloudCallout">
              <a:avLst>
                <a:gd name="adj1" fmla="val -1028"/>
                <a:gd name="adj2" fmla="val 134167"/>
              </a:avLst>
            </a:prstGeom>
            <a:solidFill>
              <a:schemeClr val="bg1"/>
            </a:solidFill>
            <a:ln w="19050">
              <a:solidFill>
                <a:srgbClr val="FF6600"/>
              </a:solidFill>
              <a:miter lim="800000"/>
            </a:ln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Tips for actors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100" b="1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（</a:t>
              </a:r>
              <a:r>
                <a:rPr lang="zh-CN" altLang="en-US" sz="2100" b="1">
                  <a:latin typeface="Comic Sans MS" panose="030F0702030302020204" pitchFamily="66" charset="0"/>
                  <a:ea typeface="黑体" panose="02010609060101010101" pitchFamily="49" charset="-122"/>
                </a:rPr>
                <a:t>演员</a:t>
              </a:r>
              <a:r>
                <a:rPr lang="zh-CN" altLang="en-US" sz="2100">
                  <a:ea typeface="黑体" panose="02010609060101010101" pitchFamily="49" charset="-122"/>
                </a:rPr>
                <a:t>考核</a:t>
              </a:r>
              <a:r>
                <a:rPr lang="zh-CN" altLang="en-US">
                  <a:ea typeface="黑体" panose="02010609060101010101" pitchFamily="49" charset="-122"/>
                </a:rPr>
                <a:t>标准</a:t>
              </a:r>
              <a:r>
                <a:rPr lang="zh-CN" altLang="en-US" sz="2100" b="1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）</a:t>
              </a:r>
              <a:endParaRPr lang="zh-CN" altLang="en-US" sz="2100">
                <a:ea typeface="黑体" panose="02010609060101010101" pitchFamily="49" charset="-122"/>
              </a:endParaRPr>
            </a:p>
          </p:txBody>
        </p:sp>
      </p:grp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1746250" y="1341438"/>
            <a:ext cx="1549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</a:rPr>
              <a:t>Let’s act</a:t>
            </a:r>
          </a:p>
        </p:txBody>
      </p:sp>
      <p:pic>
        <p:nvPicPr>
          <p:cNvPr id="31749" name="图片 3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1863" y="2195513"/>
            <a:ext cx="2122487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3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1863" y="4027488"/>
            <a:ext cx="23368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0728"/>
            <a:ext cx="7200800" cy="521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9"/>
          <p:cNvSpPr txBox="1">
            <a:spLocks noChangeArrowheads="1"/>
          </p:cNvSpPr>
          <p:nvPr/>
        </p:nvSpPr>
        <p:spPr>
          <a:xfrm>
            <a:off x="1944688" y="549275"/>
            <a:ext cx="5111750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1844824"/>
            <a:ext cx="6264696" cy="453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0825" y="765175"/>
            <a:ext cx="91455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You can use: This is … There is … It’s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There  are … They’re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8650" y="1711325"/>
            <a:ext cx="8575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(1) -What’s in your new house?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 -There is a …/There are …</a:t>
            </a:r>
          </a:p>
        </p:txBody>
      </p:sp>
      <p:sp>
        <p:nvSpPr>
          <p:cNvPr id="14" name="矩形 13"/>
          <p:cNvSpPr/>
          <p:nvPr/>
        </p:nvSpPr>
        <p:spPr>
          <a:xfrm>
            <a:off x="1276350" y="1125538"/>
            <a:ext cx="68532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如何用句型讨论住所的特点？</a:t>
            </a:r>
          </a:p>
        </p:txBody>
      </p:sp>
      <p:sp>
        <p:nvSpPr>
          <p:cNvPr id="2" name="五角星 1"/>
          <p:cNvSpPr/>
          <p:nvPr/>
        </p:nvSpPr>
        <p:spPr>
          <a:xfrm>
            <a:off x="663575" y="122713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98500" y="3649663"/>
            <a:ext cx="85756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(2) –My house is not very big.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  -But it’s beautiful.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1"/>
          <p:cNvSpPr>
            <a:spLocks noChangeArrowheads="1"/>
          </p:cNvSpPr>
          <p:nvPr/>
        </p:nvSpPr>
        <p:spPr bwMode="auto">
          <a:xfrm>
            <a:off x="1008063" y="1196752"/>
            <a:ext cx="8196262" cy="33239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听课文录音并跟读，按照正确的语音、语调朗读并表演课文对话。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创编对话：同伴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人一组，仿照课文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talk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创编课文对话。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Let’s learn morn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10" name="五角星 9"/>
          <p:cNvSpPr/>
          <p:nvPr/>
        </p:nvSpPr>
        <p:spPr>
          <a:xfrm>
            <a:off x="720725" y="13843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358775" y="268922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706438" y="268922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22225" y="4005263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385763" y="400526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754063" y="400526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 txBox="1">
            <a:spLocks noChangeArrowheads="1"/>
          </p:cNvSpPr>
          <p:nvPr/>
        </p:nvSpPr>
        <p:spPr bwMode="auto">
          <a:xfrm>
            <a:off x="2989263" y="771525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10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5172" y="4470022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5172" y="2309235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49241" y="4461147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0232" y="2245907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29444" y="2287408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0232" y="4540323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7"/>
          <p:cNvSpPr txBox="1">
            <a:spLocks noChangeArrowheads="1"/>
          </p:cNvSpPr>
          <p:nvPr/>
        </p:nvSpPr>
        <p:spPr bwMode="auto">
          <a:xfrm>
            <a:off x="919163" y="3641725"/>
            <a:ext cx="835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kitchen      bathroom    living room</a:t>
            </a:r>
          </a:p>
        </p:txBody>
      </p:sp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604838" y="1522413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dining room     study      bedroom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9"/>
          <p:cNvSpPr txBox="1">
            <a:spLocks noChangeArrowheads="1"/>
          </p:cNvSpPr>
          <p:nvPr/>
        </p:nvSpPr>
        <p:spPr>
          <a:xfrm>
            <a:off x="2016125" y="333375"/>
            <a:ext cx="5111750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I can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22531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85900"/>
            <a:ext cx="2419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51524">
            <a:off x="539750" y="2390775"/>
            <a:ext cx="45958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92275" y="925513"/>
            <a:ext cx="4105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 have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There is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052513"/>
            <a:ext cx="651986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/>
          <p:cNvSpPr txBox="1">
            <a:spLocks noChangeArrowheads="1"/>
          </p:cNvSpPr>
          <p:nvPr/>
        </p:nvSpPr>
        <p:spPr>
          <a:xfrm>
            <a:off x="1835150" y="436563"/>
            <a:ext cx="5111750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0950" y="1125538"/>
            <a:ext cx="66421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9"/>
          <p:cNvSpPr txBox="1">
            <a:spLocks noChangeArrowheads="1"/>
          </p:cNvSpPr>
          <p:nvPr/>
        </p:nvSpPr>
        <p:spPr>
          <a:xfrm>
            <a:off x="1835150" y="436563"/>
            <a:ext cx="5111750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49363" y="933450"/>
            <a:ext cx="66452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539750" y="1916113"/>
            <a:ext cx="4032250" cy="576262"/>
          </a:xfrm>
          <a:prstGeom prst="wedgeRoundRectCallout">
            <a:avLst>
              <a:gd name="adj1" fmla="val -1097"/>
              <a:gd name="adj2" fmla="val 18317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new house.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3635375" y="2687638"/>
            <a:ext cx="5184775" cy="504825"/>
          </a:xfrm>
          <a:prstGeom prst="wedgeRoundRectCallout">
            <a:avLst>
              <a:gd name="adj1" fmla="val -40494"/>
              <a:gd name="adj2" fmla="val 18700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your new house?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625475" y="5002213"/>
            <a:ext cx="6337300" cy="1054100"/>
          </a:xfrm>
          <a:prstGeom prst="wedgeRoundRectCallout">
            <a:avLst>
              <a:gd name="adj1" fmla="val -17079"/>
              <a:gd name="adj2" fmla="val -12883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two bedrooms, a living room, a kitchen and a bathroom.</a:t>
            </a:r>
            <a:endParaRPr lang="zh-CN" altLang="en-US" dirty="0"/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>
          <a:xfrm>
            <a:off x="1908175" y="360363"/>
            <a:ext cx="5111750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Let’s talk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966913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757488"/>
            <a:ext cx="4492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243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50950" y="1125538"/>
            <a:ext cx="66421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/>
          <p:cNvSpPr txBox="1">
            <a:spLocks noChangeArrowheads="1"/>
          </p:cNvSpPr>
          <p:nvPr/>
        </p:nvSpPr>
        <p:spPr>
          <a:xfrm>
            <a:off x="1908175" y="360363"/>
            <a:ext cx="5111750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Let’s talk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755650" y="2843213"/>
            <a:ext cx="2303463" cy="576262"/>
          </a:xfrm>
          <a:prstGeom prst="wedgeRoundRectCallout">
            <a:avLst>
              <a:gd name="adj1" fmla="val -1097"/>
              <a:gd name="adj2" fmla="val 18317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3757613" y="2757488"/>
            <a:ext cx="3203575" cy="1012825"/>
          </a:xfrm>
          <a:prstGeom prst="wedgeRoundRectCallout">
            <a:avLst>
              <a:gd name="adj1" fmla="val -64232"/>
              <a:gd name="adj2" fmla="val 7903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my home, Alice.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3292475" y="4962525"/>
            <a:ext cx="4824413" cy="596900"/>
          </a:xfrm>
          <a:prstGeom prst="wedgeRoundRectCallout">
            <a:avLst>
              <a:gd name="adj1" fmla="val -51822"/>
              <a:gd name="adj2" fmla="val -11199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house is not very big.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517525" y="5716588"/>
            <a:ext cx="3240088" cy="596900"/>
          </a:xfrm>
          <a:prstGeom prst="wedgeRoundRectCallout">
            <a:avLst>
              <a:gd name="adj1" fmla="val -4179"/>
              <a:gd name="adj2" fmla="val -15775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it’s beautiful.</a:t>
            </a:r>
            <a:endParaRPr lang="zh-CN" altLang="en-US" dirty="0"/>
          </a:p>
        </p:txBody>
      </p:sp>
      <p:pic>
        <p:nvPicPr>
          <p:cNvPr id="8" name="0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959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827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6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994275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7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695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808538" y="1347788"/>
            <a:ext cx="3960812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0" y="928688"/>
            <a:ext cx="581342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dirty="0"/>
              <a:t>Read it by yourselves for one minute .</a:t>
            </a:r>
          </a:p>
          <a:p>
            <a:pPr algn="ctr">
              <a:defRPr/>
            </a:pPr>
            <a:r>
              <a:rPr lang="zh-CN" altLang="en-US" sz="2800" dirty="0"/>
              <a:t>自读课文一分钟。</a:t>
            </a:r>
          </a:p>
        </p:txBody>
      </p:sp>
      <p:grpSp>
        <p:nvGrpSpPr>
          <p:cNvPr id="28676" name="Group 3"/>
          <p:cNvGrpSpPr/>
          <p:nvPr/>
        </p:nvGrpSpPr>
        <p:grpSpPr bwMode="auto">
          <a:xfrm>
            <a:off x="395288" y="2052638"/>
            <a:ext cx="4379912" cy="3678237"/>
            <a:chOff x="-103" y="181"/>
            <a:chExt cx="3127" cy="1345"/>
          </a:xfrm>
        </p:grpSpPr>
        <p:sp>
          <p:nvSpPr>
            <p:cNvPr id="4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69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28692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10"/>
          <p:cNvGrpSpPr/>
          <p:nvPr/>
        </p:nvGrpSpPr>
        <p:grpSpPr bwMode="auto">
          <a:xfrm>
            <a:off x="5893180" y="5520770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8678" name="WordArt 18"/>
          <p:cNvSpPr>
            <a:spLocks noChangeArrowheads="1" noChangeShapeType="1"/>
          </p:cNvSpPr>
          <p:nvPr/>
        </p:nvSpPr>
        <p:spPr bwMode="auto">
          <a:xfrm>
            <a:off x="5734050" y="1152525"/>
            <a:ext cx="2357438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103813" y="1638300"/>
            <a:ext cx="337343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28688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868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8681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8682" name="Text Box 25"/>
          <p:cNvSpPr txBox="1">
            <a:spLocks noChangeArrowheads="1"/>
          </p:cNvSpPr>
          <p:nvPr/>
        </p:nvSpPr>
        <p:spPr bwMode="auto">
          <a:xfrm>
            <a:off x="7956550" y="2084388"/>
            <a:ext cx="70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8683" name="Text Box 26"/>
          <p:cNvSpPr txBox="1">
            <a:spLocks noChangeArrowheads="1"/>
          </p:cNvSpPr>
          <p:nvPr/>
        </p:nvSpPr>
        <p:spPr bwMode="auto">
          <a:xfrm>
            <a:off x="8245475" y="3884613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8684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8685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8686" name="Text Box 29"/>
          <p:cNvSpPr txBox="1">
            <a:spLocks noChangeArrowheads="1"/>
          </p:cNvSpPr>
          <p:nvPr/>
        </p:nvSpPr>
        <p:spPr bwMode="auto">
          <a:xfrm>
            <a:off x="478790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8687" name="Text Box 30"/>
          <p:cNvSpPr txBox="1">
            <a:spLocks noChangeArrowheads="1"/>
          </p:cNvSpPr>
          <p:nvPr/>
        </p:nvSpPr>
        <p:spPr bwMode="auto">
          <a:xfrm>
            <a:off x="4932363" y="222885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2230438"/>
            <a:ext cx="7272338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loud"/>
          <p:cNvSpPr>
            <a:spLocks noChangeAspect="1" noEditPoints="1" noChangeArrowheads="1"/>
          </p:cNvSpPr>
          <p:nvPr/>
        </p:nvSpPr>
        <p:spPr bwMode="auto">
          <a:xfrm>
            <a:off x="3276600" y="1042988"/>
            <a:ext cx="5545138" cy="11668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 dirty="0">
                <a:latin typeface="Comic Sans MS" panose="030F0702030302020204" pitchFamily="66" charset="0"/>
              </a:rPr>
              <a:t>以小组为单位，选择一种喜欢的方式读一读课文。</a:t>
            </a:r>
          </a:p>
        </p:txBody>
      </p:sp>
      <p:pic>
        <p:nvPicPr>
          <p:cNvPr id="30724" name="Picture 15" descr="p_large_ymye_787b000209042d0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4738" y="549275"/>
            <a:ext cx="1152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941388" y="1014413"/>
            <a:ext cx="2268537" cy="485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2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Read in groups</a:t>
            </a:r>
            <a:endParaRPr lang="zh-CN" altLang="en-US" sz="32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154363" y="2447925"/>
            <a:ext cx="28352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Read together.</a:t>
            </a: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(</a:t>
            </a:r>
            <a:r>
              <a:rPr lang="zh-CN" altLang="en-US" sz="2800" b="1" dirty="0">
                <a:latin typeface="Comic Sans MS" panose="030F0702030302020204" pitchFamily="66" charset="0"/>
              </a:rPr>
              <a:t>齐读</a:t>
            </a:r>
            <a:r>
              <a:rPr lang="en-US" altLang="zh-CN" sz="28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59113" y="3741738"/>
            <a:ext cx="3429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Read in pictures.</a:t>
            </a:r>
          </a:p>
          <a:p>
            <a:r>
              <a:rPr lang="en-US" altLang="zh-CN" sz="2800" b="1">
                <a:latin typeface="Comic Sans MS" panose="030F0702030302020204" pitchFamily="66" charset="0"/>
              </a:rPr>
              <a:t>(</a:t>
            </a:r>
            <a:r>
              <a:rPr lang="zh-CN" altLang="en-US" sz="2800" b="1">
                <a:latin typeface="Comic Sans MS" panose="030F0702030302020204" pitchFamily="66" charset="0"/>
              </a:rPr>
              <a:t>分图读</a:t>
            </a:r>
            <a:r>
              <a:rPr lang="en-US" altLang="zh-CN" sz="2800" b="1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2916238" y="5108575"/>
            <a:ext cx="40322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Comic Sans MS" panose="030F0702030302020204" pitchFamily="66" charset="0"/>
              </a:rPr>
              <a:t>Read your favorite </a:t>
            </a:r>
          </a:p>
          <a:p>
            <a:r>
              <a:rPr lang="en-US" altLang="zh-CN" sz="2400" b="1">
                <a:latin typeface="Comic Sans MS" panose="030F0702030302020204" pitchFamily="66" charset="0"/>
              </a:rPr>
              <a:t>picture.(</a:t>
            </a:r>
            <a:r>
              <a:rPr lang="zh-CN" altLang="en-US" sz="2400" b="1">
                <a:latin typeface="Comic Sans MS" panose="030F0702030302020204" pitchFamily="66" charset="0"/>
              </a:rPr>
              <a:t>自己选一幅读</a:t>
            </a:r>
            <a:r>
              <a:rPr lang="en-US" altLang="zh-CN" sz="2400" b="1"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564ad11024211ecdbf1d81c4f385f933d46387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310</Words>
  <Application>Microsoft Office PowerPoint</Application>
  <PresentationFormat>全屏显示(4:3)</PresentationFormat>
  <Paragraphs>67</Paragraphs>
  <Slides>14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2023-01-16T14:33:10Z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1D875AF406C9464894451988BD3C5289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