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7" Type="http://schemas.openxmlformats.org/officeDocument/2006/relationships/image" Target="../media/image35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7" Type="http://schemas.openxmlformats.org/officeDocument/2006/relationships/image" Target="../media/image49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7" Type="http://schemas.openxmlformats.org/officeDocument/2006/relationships/image" Target="../media/image56.emf"/><Relationship Id="rId2" Type="http://schemas.openxmlformats.org/officeDocument/2006/relationships/image" Target="../media/image51.emf"/><Relationship Id="rId1" Type="http://schemas.openxmlformats.org/officeDocument/2006/relationships/image" Target="../media/image50.emf"/><Relationship Id="rId6" Type="http://schemas.openxmlformats.org/officeDocument/2006/relationships/image" Target="../media/image55.emf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emf"/><Relationship Id="rId7" Type="http://schemas.openxmlformats.org/officeDocument/2006/relationships/image" Target="../media/image63.emf"/><Relationship Id="rId2" Type="http://schemas.openxmlformats.org/officeDocument/2006/relationships/image" Target="../media/image58.emf"/><Relationship Id="rId1" Type="http://schemas.openxmlformats.org/officeDocument/2006/relationships/image" Target="../media/image57.emf"/><Relationship Id="rId6" Type="http://schemas.openxmlformats.org/officeDocument/2006/relationships/image" Target="../media/image62.emf"/><Relationship Id="rId5" Type="http://schemas.openxmlformats.org/officeDocument/2006/relationships/image" Target="../media/image61.emf"/><Relationship Id="rId4" Type="http://schemas.openxmlformats.org/officeDocument/2006/relationships/image" Target="../media/image6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B1EB-6A8C-4790-9E0A-03758690A2B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C0FF9-76AD-44FA-9895-A1BAFD37F8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E1EFD2-2E74-4400-859E-52C7CE9216C9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E8A4D7AB-6E90-4847-84A2-01EDFF495F66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BAF50C-16F5-47A0-A861-486FC946F002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90A2E83-872E-4D91-8226-DCC429A28CE2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05B776A-1A22-4644-9BF3-A9199070053D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0F53046-1CE6-4E1B-80F2-7EF050170C0D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3FA583-AA1D-4737-8815-A194E1A17315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870DC75D-7B35-4C65-802A-45E3F5C84BF7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FF61E52-AABE-4823-B894-9D9EF9FBA72C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034F9FF5-3994-4E4F-9CB8-B6B6DF461666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E3425AD-7DA6-450E-B94B-B8E14CFA4BDC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4964DE0-B362-4763-AC1C-E28DF3EB2AA4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CF37DF7-F8FC-4A3A-B69A-BC0530497E33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797F96C-59EB-4638-B918-AAC0940D4569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893DD3-8A3A-40FB-AB02-71057F9AF0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80B1C-864B-4970-8251-F5683CFEDF2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E5390-8294-4C24-9044-7AEA929C6B4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35.e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1.emf"/><Relationship Id="rId17" Type="http://schemas.openxmlformats.org/officeDocument/2006/relationships/image" Target="../media/image33.e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16.bin"/><Relationship Id="rId5" Type="http://schemas.openxmlformats.org/officeDocument/2006/relationships/audio" Target="../media/audio2.wav"/><Relationship Id="rId15" Type="http://schemas.openxmlformats.org/officeDocument/2006/relationships/image" Target="../media/image19.jpeg"/><Relationship Id="rId10" Type="http://schemas.openxmlformats.org/officeDocument/2006/relationships/image" Target="../media/image30.emf"/><Relationship Id="rId19" Type="http://schemas.openxmlformats.org/officeDocument/2006/relationships/image" Target="../media/image34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3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13" Type="http://schemas.openxmlformats.org/officeDocument/2006/relationships/oleObject" Target="../embeddings/oleObject24.bin"/><Relationship Id="rId1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42.e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8.emf"/><Relationship Id="rId17" Type="http://schemas.openxmlformats.org/officeDocument/2006/relationships/image" Target="../media/image40.e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23.bin"/><Relationship Id="rId5" Type="http://schemas.openxmlformats.org/officeDocument/2006/relationships/audio" Target="../media/audio2.wav"/><Relationship Id="rId15" Type="http://schemas.openxmlformats.org/officeDocument/2006/relationships/image" Target="../media/image19.jpeg"/><Relationship Id="rId10" Type="http://schemas.openxmlformats.org/officeDocument/2006/relationships/image" Target="../media/image37.emf"/><Relationship Id="rId19" Type="http://schemas.openxmlformats.org/officeDocument/2006/relationships/image" Target="../media/image41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9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48.emf"/><Relationship Id="rId7" Type="http://schemas.openxmlformats.org/officeDocument/2006/relationships/image" Target="../media/image17.GIF"/><Relationship Id="rId12" Type="http://schemas.openxmlformats.org/officeDocument/2006/relationships/image" Target="../media/image44.emf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46.emf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29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31.bin"/><Relationship Id="rId23" Type="http://schemas.openxmlformats.org/officeDocument/2006/relationships/image" Target="../media/image49.emf"/><Relationship Id="rId10" Type="http://schemas.openxmlformats.org/officeDocument/2006/relationships/image" Target="../media/image43.emf"/><Relationship Id="rId19" Type="http://schemas.openxmlformats.org/officeDocument/2006/relationships/image" Target="../media/image47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45.emf"/><Relationship Id="rId22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oleObject" Target="../embeddings/oleObject37.bin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3.xml"/><Relationship Id="rId21" Type="http://schemas.openxmlformats.org/officeDocument/2006/relationships/image" Target="../media/image55.emf"/><Relationship Id="rId7" Type="http://schemas.openxmlformats.org/officeDocument/2006/relationships/image" Target="../media/image17.GIF"/><Relationship Id="rId12" Type="http://schemas.openxmlformats.org/officeDocument/2006/relationships/image" Target="../media/image51.emf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53.emf"/><Relationship Id="rId20" Type="http://schemas.openxmlformats.org/officeDocument/2006/relationships/oleObject" Target="../embeddings/oleObject4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36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56.emf"/><Relationship Id="rId10" Type="http://schemas.openxmlformats.org/officeDocument/2006/relationships/image" Target="../media/image50.emf"/><Relationship Id="rId19" Type="http://schemas.openxmlformats.org/officeDocument/2006/relationships/image" Target="../media/image54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2.emf"/><Relationship Id="rId22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oleObject" Target="../embeddings/oleObject44.bin"/><Relationship Id="rId18" Type="http://schemas.openxmlformats.org/officeDocument/2006/relationships/oleObject" Target="../embeddings/oleObject46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62.emf"/><Relationship Id="rId7" Type="http://schemas.openxmlformats.org/officeDocument/2006/relationships/image" Target="../media/image17.GIF"/><Relationship Id="rId12" Type="http://schemas.openxmlformats.org/officeDocument/2006/relationships/image" Target="../media/image58.emf"/><Relationship Id="rId17" Type="http://schemas.openxmlformats.org/officeDocument/2006/relationships/image" Target="../media/image19.jpe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60.emf"/><Relationship Id="rId20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43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45.bin"/><Relationship Id="rId23" Type="http://schemas.openxmlformats.org/officeDocument/2006/relationships/image" Target="../media/image63.emf"/><Relationship Id="rId10" Type="http://schemas.openxmlformats.org/officeDocument/2006/relationships/image" Target="../media/image57.emf"/><Relationship Id="rId19" Type="http://schemas.openxmlformats.org/officeDocument/2006/relationships/image" Target="../media/image61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9.emf"/><Relationship Id="rId22" Type="http://schemas.openxmlformats.org/officeDocument/2006/relationships/oleObject" Target="../embeddings/oleObject4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10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12" Type="http://schemas.openxmlformats.org/officeDocument/2006/relationships/image" Target="../media/image7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GIF"/><Relationship Id="rId11" Type="http://schemas.openxmlformats.org/officeDocument/2006/relationships/oleObject" Target="../embeddings/oleObject3.bin"/><Relationship Id="rId5" Type="http://schemas.openxmlformats.org/officeDocument/2006/relationships/audio" Target="../media/audio2.wav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6.e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2.bin"/><Relationship Id="rId1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audio" Target="../media/audio1.wav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GIF"/><Relationship Id="rId5" Type="http://schemas.openxmlformats.org/officeDocument/2006/relationships/image" Target="../media/image13.wm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audio" Target="../media/audio1.wav"/><Relationship Id="rId7" Type="http://schemas.openxmlformats.org/officeDocument/2006/relationships/image" Target="../media/image1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5" Type="http://schemas.openxmlformats.org/officeDocument/2006/relationships/image" Target="../media/image18.GIF"/><Relationship Id="rId10" Type="http://schemas.openxmlformats.org/officeDocument/2006/relationships/image" Target="../media/image15.GIF"/><Relationship Id="rId4" Type="http://schemas.openxmlformats.org/officeDocument/2006/relationships/image" Target="../media/image17.GIF"/><Relationship Id="rId9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audio" Target="../media/audio1.wav"/><Relationship Id="rId7" Type="http://schemas.openxmlformats.org/officeDocument/2006/relationships/image" Target="../media/image2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GIF"/><Relationship Id="rId5" Type="http://schemas.openxmlformats.org/officeDocument/2006/relationships/image" Target="../media/image13.wmf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9.jpeg"/><Relationship Id="rId18" Type="http://schemas.openxmlformats.org/officeDocument/2006/relationships/image" Target="../media/image25.emf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12.bin"/><Relationship Id="rId7" Type="http://schemas.openxmlformats.org/officeDocument/2006/relationships/image" Target="../media/image22.emf"/><Relationship Id="rId12" Type="http://schemas.openxmlformats.org/officeDocument/2006/relationships/image" Target="../media/image20.GI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24.emf"/><Relationship Id="rId20" Type="http://schemas.openxmlformats.org/officeDocument/2006/relationships/image" Target="../media/image26.e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5.GIF"/><Relationship Id="rId24" Type="http://schemas.openxmlformats.org/officeDocument/2006/relationships/image" Target="../media/image28.emf"/><Relationship Id="rId5" Type="http://schemas.openxmlformats.org/officeDocument/2006/relationships/audio" Target="../media/audio2.wav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1.bin"/><Relationship Id="rId4" Type="http://schemas.openxmlformats.org/officeDocument/2006/relationships/audio" Target="../media/audio1.wav"/><Relationship Id="rId9" Type="http://schemas.openxmlformats.org/officeDocument/2006/relationships/image" Target="../media/image23.emf"/><Relationship Id="rId14" Type="http://schemas.openxmlformats.org/officeDocument/2006/relationships/image" Target="../media/image21.jpeg"/><Relationship Id="rId22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jpeg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16832"/>
            <a:ext cx="9144000" cy="10080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 sz="6000" b="1" smtClean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</a:t>
            </a:r>
            <a:r>
              <a:rPr lang="zh-CN" altLang="en-US" sz="6000" b="1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元二次方程的应</a:t>
            </a:r>
            <a:r>
              <a:rPr lang="zh-CN" altLang="en-US" sz="6000" b="1" dirty="0" smtClean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用</a:t>
            </a:r>
            <a:endParaRPr lang="zh-CN" altLang="en-US" sz="6000" b="1" dirty="0"/>
          </a:p>
        </p:txBody>
      </p:sp>
      <p:sp>
        <p:nvSpPr>
          <p:cNvPr id="3" name="矩形 2"/>
          <p:cNvSpPr/>
          <p:nvPr/>
        </p:nvSpPr>
        <p:spPr>
          <a:xfrm>
            <a:off x="2672923" y="525342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1619" name="Group 3"/>
          <p:cNvGrpSpPr/>
          <p:nvPr/>
        </p:nvGrpSpPr>
        <p:grpSpPr bwMode="auto">
          <a:xfrm>
            <a:off x="609600" y="0"/>
            <a:ext cx="2590800" cy="1230313"/>
            <a:chOff x="816" y="2871"/>
            <a:chExt cx="1896" cy="969"/>
          </a:xfrm>
        </p:grpSpPr>
        <p:pic>
          <p:nvPicPr>
            <p:cNvPr id="111620" name="Picture 4" descr="AG00029_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1621" name="Group 5"/>
            <p:cNvGrpSpPr/>
            <p:nvPr/>
          </p:nvGrpSpPr>
          <p:grpSpPr bwMode="auto">
            <a:xfrm>
              <a:off x="816" y="2871"/>
              <a:ext cx="816" cy="969"/>
              <a:chOff x="672" y="3499"/>
              <a:chExt cx="4176" cy="533"/>
            </a:xfrm>
          </p:grpSpPr>
          <p:sp>
            <p:nvSpPr>
              <p:cNvPr id="111622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1623" name="Text Box 7"/>
              <p:cNvSpPr txBox="1">
                <a:spLocks noChangeArrowheads="1"/>
              </p:cNvSpPr>
              <p:nvPr/>
            </p:nvSpPr>
            <p:spPr bwMode="auto">
              <a:xfrm>
                <a:off x="718" y="3499"/>
                <a:ext cx="4130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1624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20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111625" name="Rectangle 9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40m.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11626" name="Rectangle 10"/>
          <p:cNvSpPr>
            <a:spLocks noGrp="1" noChangeArrowheads="1"/>
          </p:cNvSpPr>
          <p:nvPr/>
        </p:nvSpPr>
        <p:spPr bwMode="auto">
          <a:xfrm>
            <a:off x="0" y="2514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设养鸡场的长为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xm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根据题意得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1627" name="Object 11"/>
          <p:cNvGraphicFramePr>
            <a:graphicFrameLocks noChangeAspect="1"/>
          </p:cNvGraphicFramePr>
          <p:nvPr/>
        </p:nvGraphicFramePr>
        <p:xfrm>
          <a:off x="1331913" y="3048000"/>
          <a:ext cx="21288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409700" imgH="571500" progId="Equation.3">
                  <p:embed/>
                </p:oleObj>
              </mc:Choice>
              <mc:Fallback>
                <p:oleObj name="Equation" r:id="rId7" imgW="1409700" imgH="5715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048000"/>
                        <a:ext cx="21288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8" name="Object 12"/>
          <p:cNvGraphicFramePr>
            <a:graphicFrameLocks noChangeAspect="1"/>
          </p:cNvGraphicFramePr>
          <p:nvPr/>
        </p:nvGraphicFramePr>
        <p:xfrm>
          <a:off x="1101725" y="3889375"/>
          <a:ext cx="2641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9" imgW="1739900" imgH="292100" progId="Equation.3">
                  <p:embed/>
                </p:oleObj>
              </mc:Choice>
              <mc:Fallback>
                <p:oleObj name="Equation" r:id="rId9" imgW="1739900" imgH="2921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889375"/>
                        <a:ext cx="26416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29" name="Object 13"/>
          <p:cNvGraphicFramePr>
            <a:graphicFrameLocks noChangeAspect="1"/>
          </p:cNvGraphicFramePr>
          <p:nvPr/>
        </p:nvGraphicFramePr>
        <p:xfrm>
          <a:off x="522288" y="4879975"/>
          <a:ext cx="38719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11" imgW="2552700" imgH="317500" progId="Equation.3">
                  <p:embed/>
                </p:oleObj>
              </mc:Choice>
              <mc:Fallback>
                <p:oleObj name="Equation" r:id="rId11" imgW="2552700" imgH="3175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4879975"/>
                        <a:ext cx="38719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1630" name="Group 14"/>
          <p:cNvGrpSpPr/>
          <p:nvPr/>
        </p:nvGrpSpPr>
        <p:grpSpPr bwMode="auto">
          <a:xfrm>
            <a:off x="4876800" y="3048000"/>
            <a:ext cx="3886200" cy="2286000"/>
            <a:chOff x="3072" y="1440"/>
            <a:chExt cx="2448" cy="1440"/>
          </a:xfrm>
        </p:grpSpPr>
        <p:graphicFrame>
          <p:nvGraphicFramePr>
            <p:cNvPr id="111631" name="Object 15"/>
            <p:cNvGraphicFramePr>
              <a:graphicFrameLocks noChangeAspect="1"/>
            </p:cNvGraphicFramePr>
            <p:nvPr/>
          </p:nvGraphicFramePr>
          <p:xfrm>
            <a:off x="4971" y="1968"/>
            <a:ext cx="549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0" name="Equation" r:id="rId13" imgW="571500" imgH="520700" progId="Equation.3">
                    <p:embed/>
                  </p:oleObj>
                </mc:Choice>
                <mc:Fallback>
                  <p:oleObj name="Equation" r:id="rId13" imgW="571500" imgH="520700" progId="Equation.3">
                    <p:embed/>
                    <p:pic>
                      <p:nvPicPr>
                        <p:cNvPr id="0" name="图片 3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1968"/>
                          <a:ext cx="549" cy="5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1632" name="Rectangle 16"/>
            <p:cNvSpPr>
              <a:spLocks noChangeArrowheads="1"/>
            </p:cNvSpPr>
            <p:nvPr/>
          </p:nvSpPr>
          <p:spPr bwMode="auto">
            <a:xfrm>
              <a:off x="3312" y="187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33" name="Rectangle 17" descr="沙滩"/>
            <p:cNvSpPr>
              <a:spLocks noChangeArrowheads="1"/>
            </p:cNvSpPr>
            <p:nvPr/>
          </p:nvSpPr>
          <p:spPr bwMode="auto">
            <a:xfrm>
              <a:off x="3072" y="1691"/>
              <a:ext cx="2160" cy="192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1634" name="Text Box 18"/>
            <p:cNvSpPr txBox="1">
              <a:spLocks noChangeArrowheads="1"/>
            </p:cNvSpPr>
            <p:nvPr/>
          </p:nvSpPr>
          <p:spPr bwMode="auto">
            <a:xfrm>
              <a:off x="3840" y="14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1635" name="Line 19"/>
            <p:cNvSpPr>
              <a:spLocks noChangeShapeType="1"/>
            </p:cNvSpPr>
            <p:nvPr/>
          </p:nvSpPr>
          <p:spPr bwMode="auto">
            <a:xfrm flipV="1">
              <a:off x="3072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636" name="Line 20"/>
            <p:cNvSpPr>
              <a:spLocks noChangeShapeType="1"/>
            </p:cNvSpPr>
            <p:nvPr/>
          </p:nvSpPr>
          <p:spPr bwMode="auto">
            <a:xfrm flipH="1" flipV="1">
              <a:off x="5230" y="153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637" name="Line 21"/>
            <p:cNvSpPr>
              <a:spLocks noChangeShapeType="1"/>
            </p:cNvSpPr>
            <p:nvPr/>
          </p:nvSpPr>
          <p:spPr bwMode="auto">
            <a:xfrm>
              <a:off x="4320" y="15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638" name="Line 22"/>
            <p:cNvSpPr>
              <a:spLocks noChangeShapeType="1"/>
            </p:cNvSpPr>
            <p:nvPr/>
          </p:nvSpPr>
          <p:spPr bwMode="auto">
            <a:xfrm flipH="1" flipV="1">
              <a:off x="3076" y="157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1639" name="Text Box 23"/>
            <p:cNvSpPr txBox="1">
              <a:spLocks noChangeArrowheads="1"/>
            </p:cNvSpPr>
            <p:nvPr/>
          </p:nvSpPr>
          <p:spPr bwMode="auto">
            <a:xfrm>
              <a:off x="4032" y="259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1640" name="Text Box 24"/>
            <p:cNvSpPr txBox="1">
              <a:spLocks noChangeArrowheads="1"/>
            </p:cNvSpPr>
            <p:nvPr/>
          </p:nvSpPr>
          <p:spPr bwMode="auto">
            <a:xfrm>
              <a:off x="3748" y="206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180m</a:t>
              </a:r>
              <a:r>
                <a:rPr kumimoji="1" lang="en-US" altLang="zh-CN" sz="2400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1641" name="Object 25"/>
          <p:cNvGraphicFramePr>
            <a:graphicFrameLocks noChangeAspect="1"/>
          </p:cNvGraphicFramePr>
          <p:nvPr/>
        </p:nvGraphicFramePr>
        <p:xfrm>
          <a:off x="457200" y="4422775"/>
          <a:ext cx="2209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6" imgW="1333500" imgH="292100" progId="Equation.3">
                  <p:embed/>
                </p:oleObj>
              </mc:Choice>
              <mc:Fallback>
                <p:oleObj name="Equation" r:id="rId16" imgW="1333500" imgH="292100" progId="Equation.3">
                  <p:embed/>
                  <p:pic>
                    <p:nvPicPr>
                      <p:cNvPr id="0" name="图片 30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22775"/>
                        <a:ext cx="2209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42" name="Object 26"/>
          <p:cNvGraphicFramePr>
            <a:graphicFrameLocks noChangeAspect="1"/>
          </p:cNvGraphicFramePr>
          <p:nvPr/>
        </p:nvGraphicFramePr>
        <p:xfrm>
          <a:off x="485775" y="5510213"/>
          <a:ext cx="7743825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8" imgW="5118100" imgH="317500" progId="Equation.3">
                  <p:embed/>
                </p:oleObj>
              </mc:Choice>
              <mc:Fallback>
                <p:oleObj name="Equation" r:id="rId18" imgW="5118100" imgH="317500" progId="Equation.3">
                  <p:embed/>
                  <p:pic>
                    <p:nvPicPr>
                      <p:cNvPr id="0" name="图片 30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5510213"/>
                        <a:ext cx="7743825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43" name="Object 27"/>
          <p:cNvGraphicFramePr>
            <a:graphicFrameLocks noChangeAspect="1"/>
          </p:cNvGraphicFramePr>
          <p:nvPr/>
        </p:nvGraphicFramePr>
        <p:xfrm>
          <a:off x="53975" y="6019800"/>
          <a:ext cx="87090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20" imgW="5092700" imgH="317500" progId="Equation.3">
                  <p:embed/>
                </p:oleObj>
              </mc:Choice>
              <mc:Fallback>
                <p:oleObj name="Equation" r:id="rId20" imgW="5092700" imgH="317500" progId="Equation.3">
                  <p:embed/>
                  <p:pic>
                    <p:nvPicPr>
                      <p:cNvPr id="0" name="图片 30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" y="6019800"/>
                        <a:ext cx="87090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16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5" grpId="0" autoUpdateAnimBg="0"/>
      <p:bldP spid="1116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2643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112644" name="Picture 4" descr="AG00029_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2645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12646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2647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2648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112649" name="Rectangle 9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40m.</a:t>
            </a:r>
            <a:endParaRPr kumimoji="1"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112650" name="Rectangle 10"/>
          <p:cNvSpPr>
            <a:spLocks noGrp="1" noChangeArrowheads="1"/>
          </p:cNvSpPr>
          <p:nvPr/>
        </p:nvSpPr>
        <p:spPr bwMode="auto">
          <a:xfrm>
            <a:off x="0" y="2514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设养鸡场的宽为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xm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根据题意得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2651" name="Object 11"/>
          <p:cNvGraphicFramePr>
            <a:graphicFrameLocks noChangeAspect="1"/>
          </p:cNvGraphicFramePr>
          <p:nvPr/>
        </p:nvGraphicFramePr>
        <p:xfrm>
          <a:off x="1331913" y="3124200"/>
          <a:ext cx="21288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1409700" imgH="292100" progId="Equation.3">
                  <p:embed/>
                </p:oleObj>
              </mc:Choice>
              <mc:Fallback>
                <p:oleObj name="Equation" r:id="rId7" imgW="1409700" imgH="2921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124200"/>
                        <a:ext cx="212883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2" name="Object 12"/>
          <p:cNvGraphicFramePr>
            <a:graphicFrameLocks noChangeAspect="1"/>
          </p:cNvGraphicFramePr>
          <p:nvPr/>
        </p:nvGraphicFramePr>
        <p:xfrm>
          <a:off x="1143000" y="3886200"/>
          <a:ext cx="2487613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9" imgW="1638300" imgH="292100" progId="Equation.3">
                  <p:embed/>
                </p:oleObj>
              </mc:Choice>
              <mc:Fallback>
                <p:oleObj name="Equation" r:id="rId9" imgW="1638300" imgH="2921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2487613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3" name="Object 13"/>
          <p:cNvGraphicFramePr>
            <a:graphicFrameLocks noChangeAspect="1"/>
          </p:cNvGraphicFramePr>
          <p:nvPr/>
        </p:nvGraphicFramePr>
        <p:xfrm>
          <a:off x="714375" y="4879975"/>
          <a:ext cx="34877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1" imgW="2298700" imgH="317500" progId="Equation.3">
                  <p:embed/>
                </p:oleObj>
              </mc:Choice>
              <mc:Fallback>
                <p:oleObj name="Equation" r:id="rId11" imgW="2298700" imgH="317500" progId="Equation.3">
                  <p:embed/>
                  <p:pic>
                    <p:nvPicPr>
                      <p:cNvPr id="0" name="图片 40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879975"/>
                        <a:ext cx="3487738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54" name="Group 14"/>
          <p:cNvGrpSpPr/>
          <p:nvPr/>
        </p:nvGrpSpPr>
        <p:grpSpPr bwMode="auto">
          <a:xfrm>
            <a:off x="4876800" y="3048000"/>
            <a:ext cx="3429000" cy="2286000"/>
            <a:chOff x="3072" y="1920"/>
            <a:chExt cx="2160" cy="1440"/>
          </a:xfrm>
        </p:grpSpPr>
        <p:graphicFrame>
          <p:nvGraphicFramePr>
            <p:cNvPr id="112655" name="Object 15"/>
            <p:cNvGraphicFramePr>
              <a:graphicFrameLocks noChangeAspect="1"/>
            </p:cNvGraphicFramePr>
            <p:nvPr/>
          </p:nvGraphicFramePr>
          <p:xfrm>
            <a:off x="4992" y="2618"/>
            <a:ext cx="162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Equation" r:id="rId13" imgW="165100" imgH="190500" progId="Equation.3">
                    <p:embed/>
                  </p:oleObj>
                </mc:Choice>
                <mc:Fallback>
                  <p:oleObj name="Equation" r:id="rId13" imgW="165100" imgH="190500" progId="Equation.3">
                    <p:embed/>
                    <p:pic>
                      <p:nvPicPr>
                        <p:cNvPr id="0" name="图片 41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2618"/>
                          <a:ext cx="162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56" name="Rectangle 16"/>
            <p:cNvSpPr>
              <a:spLocks noChangeArrowheads="1"/>
            </p:cNvSpPr>
            <p:nvPr/>
          </p:nvSpPr>
          <p:spPr bwMode="auto">
            <a:xfrm>
              <a:off x="3312" y="235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657" name="Rectangle 17" descr="沙滩"/>
            <p:cNvSpPr>
              <a:spLocks noChangeArrowheads="1"/>
            </p:cNvSpPr>
            <p:nvPr/>
          </p:nvSpPr>
          <p:spPr bwMode="auto">
            <a:xfrm>
              <a:off x="3072" y="2171"/>
              <a:ext cx="2160" cy="192"/>
            </a:xfrm>
            <a:prstGeom prst="rect">
              <a:avLst/>
            </a:prstGeom>
            <a:blipFill dpi="0" rotWithShape="0">
              <a:blip r:embed="rId1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658" name="Text Box 18"/>
            <p:cNvSpPr txBox="1">
              <a:spLocks noChangeArrowheads="1"/>
            </p:cNvSpPr>
            <p:nvPr/>
          </p:nvSpPr>
          <p:spPr bwMode="auto">
            <a:xfrm>
              <a:off x="3840" y="19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2659" name="Line 19"/>
            <p:cNvSpPr>
              <a:spLocks noChangeShapeType="1"/>
            </p:cNvSpPr>
            <p:nvPr/>
          </p:nvSpPr>
          <p:spPr bwMode="auto">
            <a:xfrm flipV="1">
              <a:off x="3072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60" name="Line 20"/>
            <p:cNvSpPr>
              <a:spLocks noChangeShapeType="1"/>
            </p:cNvSpPr>
            <p:nvPr/>
          </p:nvSpPr>
          <p:spPr bwMode="auto">
            <a:xfrm flipH="1" flipV="1">
              <a:off x="5230" y="201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61" name="Line 21"/>
            <p:cNvSpPr>
              <a:spLocks noChangeShapeType="1"/>
            </p:cNvSpPr>
            <p:nvPr/>
          </p:nvSpPr>
          <p:spPr bwMode="auto">
            <a:xfrm>
              <a:off x="4320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62" name="Line 22"/>
            <p:cNvSpPr>
              <a:spLocks noChangeShapeType="1"/>
            </p:cNvSpPr>
            <p:nvPr/>
          </p:nvSpPr>
          <p:spPr bwMode="auto">
            <a:xfrm flipH="1" flipV="1">
              <a:off x="3076" y="205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2663" name="Text Box 23"/>
            <p:cNvSpPr txBox="1">
              <a:spLocks noChangeArrowheads="1"/>
            </p:cNvSpPr>
            <p:nvPr/>
          </p:nvSpPr>
          <p:spPr bwMode="auto">
            <a:xfrm>
              <a:off x="4032" y="307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40-2x</a:t>
              </a:r>
            </a:p>
          </p:txBody>
        </p:sp>
        <p:sp>
          <p:nvSpPr>
            <p:cNvPr id="112664" name="Text Box 24"/>
            <p:cNvSpPr txBox="1">
              <a:spLocks noChangeArrowheads="1"/>
            </p:cNvSpPr>
            <p:nvPr/>
          </p:nvSpPr>
          <p:spPr bwMode="auto">
            <a:xfrm>
              <a:off x="3748" y="254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180m</a:t>
              </a:r>
              <a:r>
                <a:rPr kumimoji="1" lang="en-US" altLang="zh-CN" sz="2400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2665" name="Object 25"/>
          <p:cNvGraphicFramePr>
            <a:graphicFrameLocks noChangeAspect="1"/>
          </p:cNvGraphicFramePr>
          <p:nvPr/>
        </p:nvGraphicFramePr>
        <p:xfrm>
          <a:off x="457200" y="4422775"/>
          <a:ext cx="2209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6" imgW="1333500" imgH="292100" progId="Equation.3">
                  <p:embed/>
                </p:oleObj>
              </mc:Choice>
              <mc:Fallback>
                <p:oleObj name="Equation" r:id="rId16" imgW="1333500" imgH="292100" progId="Equation.3">
                  <p:embed/>
                  <p:pic>
                    <p:nvPicPr>
                      <p:cNvPr id="0" name="图片 4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22775"/>
                        <a:ext cx="2209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6" name="Object 26"/>
          <p:cNvGraphicFramePr>
            <a:graphicFrameLocks noChangeAspect="1"/>
          </p:cNvGraphicFramePr>
          <p:nvPr/>
        </p:nvGraphicFramePr>
        <p:xfrm>
          <a:off x="284163" y="5510213"/>
          <a:ext cx="8859837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8" imgW="5372100" imgH="317500" progId="Equation.3">
                  <p:embed/>
                </p:oleObj>
              </mc:Choice>
              <mc:Fallback>
                <p:oleObj name="Equation" r:id="rId18" imgW="5372100" imgH="317500" progId="Equation.3">
                  <p:embed/>
                  <p:pic>
                    <p:nvPicPr>
                      <p:cNvPr id="0" name="图片 4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5510213"/>
                        <a:ext cx="8859837" cy="51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7" name="Object 27"/>
          <p:cNvGraphicFramePr>
            <a:graphicFrameLocks noChangeAspect="1"/>
          </p:cNvGraphicFramePr>
          <p:nvPr/>
        </p:nvGraphicFramePr>
        <p:xfrm>
          <a:off x="101600" y="6019800"/>
          <a:ext cx="85058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20" imgW="4978400" imgH="317500" progId="Equation.3">
                  <p:embed/>
                </p:oleObj>
              </mc:Choice>
              <mc:Fallback>
                <p:oleObj name="Equation" r:id="rId20" imgW="4978400" imgH="317500" progId="Equation.3">
                  <p:embed/>
                  <p:pic>
                    <p:nvPicPr>
                      <p:cNvPr id="0" name="图片 4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6019800"/>
                        <a:ext cx="85058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 autoUpdateAnimBg="0"/>
      <p:bldP spid="1126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3667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113668" name="Picture 4" descr="AG00029_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3669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13670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3671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3672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pic>
        <p:nvPicPr>
          <p:cNvPr id="113673" name="Picture 9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674" name="Picture 10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675" name="Rectangle 11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40m.</a:t>
            </a:r>
            <a:endParaRPr kumimoji="1"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113676" name="Rectangle 12"/>
          <p:cNvSpPr>
            <a:spLocks noGrp="1" noChangeArrowheads="1"/>
          </p:cNvSpPr>
          <p:nvPr/>
        </p:nvSpPr>
        <p:spPr bwMode="auto">
          <a:xfrm>
            <a:off x="0" y="2514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设养鸡场的长为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xm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根据题意得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3677" name="Object 13"/>
          <p:cNvGraphicFramePr>
            <a:graphicFrameLocks noChangeAspect="1"/>
          </p:cNvGraphicFramePr>
          <p:nvPr/>
        </p:nvGraphicFramePr>
        <p:xfrm>
          <a:off x="1319213" y="3048000"/>
          <a:ext cx="21542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9" imgW="1422400" imgH="571500" progId="Equation.3">
                  <p:embed/>
                </p:oleObj>
              </mc:Choice>
              <mc:Fallback>
                <p:oleObj name="Equation" r:id="rId9" imgW="1422400" imgH="5715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048000"/>
                        <a:ext cx="21542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8" name="Object 14"/>
          <p:cNvGraphicFramePr>
            <a:graphicFrameLocks noChangeAspect="1"/>
          </p:cNvGraphicFramePr>
          <p:nvPr/>
        </p:nvGraphicFramePr>
        <p:xfrm>
          <a:off x="1101725" y="3889375"/>
          <a:ext cx="2641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11" imgW="1739900" imgH="292100" progId="Equation.3">
                  <p:embed/>
                </p:oleObj>
              </mc:Choice>
              <mc:Fallback>
                <p:oleObj name="Equation" r:id="rId11" imgW="1739900" imgH="2921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889375"/>
                        <a:ext cx="26416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79" name="Object 15"/>
          <p:cNvGraphicFramePr>
            <a:graphicFrameLocks noChangeAspect="1"/>
          </p:cNvGraphicFramePr>
          <p:nvPr/>
        </p:nvGraphicFramePr>
        <p:xfrm>
          <a:off x="1662113" y="4906963"/>
          <a:ext cx="1590675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3" imgW="1054100" imgH="292100" progId="Equation.3">
                  <p:embed/>
                </p:oleObj>
              </mc:Choice>
              <mc:Fallback>
                <p:oleObj name="Equation" r:id="rId13" imgW="1054100" imgH="292100" progId="Equation.3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113" y="4906963"/>
                        <a:ext cx="1590675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3680" name="Group 16"/>
          <p:cNvGrpSpPr/>
          <p:nvPr/>
        </p:nvGrpSpPr>
        <p:grpSpPr bwMode="auto">
          <a:xfrm>
            <a:off x="4876800" y="3048000"/>
            <a:ext cx="3886200" cy="2286000"/>
            <a:chOff x="3072" y="1440"/>
            <a:chExt cx="2448" cy="1440"/>
          </a:xfrm>
        </p:grpSpPr>
        <p:graphicFrame>
          <p:nvGraphicFramePr>
            <p:cNvPr id="113681" name="Object 17"/>
            <p:cNvGraphicFramePr>
              <a:graphicFrameLocks noChangeAspect="1"/>
            </p:cNvGraphicFramePr>
            <p:nvPr/>
          </p:nvGraphicFramePr>
          <p:xfrm>
            <a:off x="4971" y="1968"/>
            <a:ext cx="549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8" name="Equation" r:id="rId15" imgW="571500" imgH="520700" progId="Equation.3">
                    <p:embed/>
                  </p:oleObj>
                </mc:Choice>
                <mc:Fallback>
                  <p:oleObj name="Equation" r:id="rId15" imgW="571500" imgH="520700" progId="Equation.3">
                    <p:embed/>
                    <p:pic>
                      <p:nvPicPr>
                        <p:cNvPr id="0" name="图片 5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1968"/>
                          <a:ext cx="549" cy="5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3682" name="Rectangle 18"/>
            <p:cNvSpPr>
              <a:spLocks noChangeArrowheads="1"/>
            </p:cNvSpPr>
            <p:nvPr/>
          </p:nvSpPr>
          <p:spPr bwMode="auto">
            <a:xfrm>
              <a:off x="3312" y="187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683" name="Rectangle 19" descr="沙滩"/>
            <p:cNvSpPr>
              <a:spLocks noChangeArrowheads="1"/>
            </p:cNvSpPr>
            <p:nvPr/>
          </p:nvSpPr>
          <p:spPr bwMode="auto">
            <a:xfrm>
              <a:off x="3072" y="1691"/>
              <a:ext cx="2160" cy="192"/>
            </a:xfrm>
            <a:prstGeom prst="rect">
              <a:avLst/>
            </a:prstGeom>
            <a:blipFill dpi="0" rotWithShape="0">
              <a:blip r:embed="rId1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3684" name="Text Box 20"/>
            <p:cNvSpPr txBox="1">
              <a:spLocks noChangeArrowheads="1"/>
            </p:cNvSpPr>
            <p:nvPr/>
          </p:nvSpPr>
          <p:spPr bwMode="auto">
            <a:xfrm>
              <a:off x="3840" y="14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3685" name="Line 21"/>
            <p:cNvSpPr>
              <a:spLocks noChangeShapeType="1"/>
            </p:cNvSpPr>
            <p:nvPr/>
          </p:nvSpPr>
          <p:spPr bwMode="auto">
            <a:xfrm flipV="1">
              <a:off x="3072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686" name="Line 22"/>
            <p:cNvSpPr>
              <a:spLocks noChangeShapeType="1"/>
            </p:cNvSpPr>
            <p:nvPr/>
          </p:nvSpPr>
          <p:spPr bwMode="auto">
            <a:xfrm flipH="1" flipV="1">
              <a:off x="5230" y="153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687" name="Line 23"/>
            <p:cNvSpPr>
              <a:spLocks noChangeShapeType="1"/>
            </p:cNvSpPr>
            <p:nvPr/>
          </p:nvSpPr>
          <p:spPr bwMode="auto">
            <a:xfrm>
              <a:off x="4320" y="15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688" name="Line 24"/>
            <p:cNvSpPr>
              <a:spLocks noChangeShapeType="1"/>
            </p:cNvSpPr>
            <p:nvPr/>
          </p:nvSpPr>
          <p:spPr bwMode="auto">
            <a:xfrm flipH="1" flipV="1">
              <a:off x="3076" y="157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3689" name="Text Box 25"/>
            <p:cNvSpPr txBox="1">
              <a:spLocks noChangeArrowheads="1"/>
            </p:cNvSpPr>
            <p:nvPr/>
          </p:nvSpPr>
          <p:spPr bwMode="auto">
            <a:xfrm>
              <a:off x="4032" y="259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3690" name="Text Box 26"/>
            <p:cNvSpPr txBox="1">
              <a:spLocks noChangeArrowheads="1"/>
            </p:cNvSpPr>
            <p:nvPr/>
          </p:nvSpPr>
          <p:spPr bwMode="auto">
            <a:xfrm>
              <a:off x="3748" y="206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200m</a:t>
              </a:r>
              <a:r>
                <a:rPr kumimoji="1" lang="en-US" altLang="zh-CN" sz="2400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3691" name="Object 27"/>
          <p:cNvGraphicFramePr>
            <a:graphicFrameLocks noChangeAspect="1"/>
          </p:cNvGraphicFramePr>
          <p:nvPr/>
        </p:nvGraphicFramePr>
        <p:xfrm>
          <a:off x="457200" y="4422775"/>
          <a:ext cx="2209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18" imgW="1333500" imgH="292100" progId="Equation.3">
                  <p:embed/>
                </p:oleObj>
              </mc:Choice>
              <mc:Fallback>
                <p:oleObj name="Equation" r:id="rId18" imgW="1333500" imgH="292100" progId="Equation.3">
                  <p:embed/>
                  <p:pic>
                    <p:nvPicPr>
                      <p:cNvPr id="0" name="图片 5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22775"/>
                        <a:ext cx="2209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2" name="Object 28"/>
          <p:cNvGraphicFramePr>
            <a:graphicFrameLocks noChangeAspect="1"/>
          </p:cNvGraphicFramePr>
          <p:nvPr/>
        </p:nvGraphicFramePr>
        <p:xfrm>
          <a:off x="636588" y="5894388"/>
          <a:ext cx="7897812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20" imgW="4876800" imgH="571500" progId="Equation.3">
                  <p:embed/>
                </p:oleObj>
              </mc:Choice>
              <mc:Fallback>
                <p:oleObj name="Equation" r:id="rId20" imgW="4876800" imgH="571500" progId="Equation.3">
                  <p:embed/>
                  <p:pic>
                    <p:nvPicPr>
                      <p:cNvPr id="0" name="图片 5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5894388"/>
                        <a:ext cx="7897812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693" name="Object 29"/>
          <p:cNvGraphicFramePr>
            <a:graphicFrameLocks noChangeAspect="1"/>
          </p:cNvGraphicFramePr>
          <p:nvPr/>
        </p:nvGraphicFramePr>
        <p:xfrm>
          <a:off x="76200" y="5410200"/>
          <a:ext cx="752316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22" imgW="4406900" imgH="304800" progId="Equation.3">
                  <p:embed/>
                </p:oleObj>
              </mc:Choice>
              <mc:Fallback>
                <p:oleObj name="Equation" r:id="rId22" imgW="4406900" imgH="304800" progId="Equation.3">
                  <p:embed/>
                  <p:pic>
                    <p:nvPicPr>
                      <p:cNvPr id="0" name="图片 5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410200"/>
                        <a:ext cx="7523163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3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3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3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utoUpdateAnimBg="0"/>
      <p:bldP spid="1136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4691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114692" name="Picture 4" descr="AG00029_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4693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14694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4695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4696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pic>
        <p:nvPicPr>
          <p:cNvPr id="114697" name="Picture 9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698" name="Picture 10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99" name="Rectangle 11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40m.</a:t>
            </a:r>
            <a:endParaRPr kumimoji="1"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114700" name="Rectangle 12"/>
          <p:cNvSpPr>
            <a:spLocks noGrp="1" noChangeArrowheads="1"/>
          </p:cNvSpPr>
          <p:nvPr/>
        </p:nvSpPr>
        <p:spPr bwMode="auto">
          <a:xfrm>
            <a:off x="0" y="2514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设养鸡场的宽为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xm,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根据题意得</a:t>
            </a: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graphicFrame>
        <p:nvGraphicFramePr>
          <p:cNvPr id="114701" name="Object 13"/>
          <p:cNvGraphicFramePr>
            <a:graphicFrameLocks noChangeAspect="1"/>
          </p:cNvGraphicFramePr>
          <p:nvPr/>
        </p:nvGraphicFramePr>
        <p:xfrm>
          <a:off x="1319213" y="3124200"/>
          <a:ext cx="2154237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9" imgW="1422400" imgH="292100" progId="Equation.3">
                  <p:embed/>
                </p:oleObj>
              </mc:Choice>
              <mc:Fallback>
                <p:oleObj name="Equation" r:id="rId9" imgW="1422400" imgH="2921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124200"/>
                        <a:ext cx="2154237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2" name="Object 14"/>
          <p:cNvGraphicFramePr>
            <a:graphicFrameLocks noChangeAspect="1"/>
          </p:cNvGraphicFramePr>
          <p:nvPr/>
        </p:nvGraphicFramePr>
        <p:xfrm>
          <a:off x="1079500" y="3886200"/>
          <a:ext cx="2616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11" imgW="1727200" imgH="292100" progId="Equation.3">
                  <p:embed/>
                </p:oleObj>
              </mc:Choice>
              <mc:Fallback>
                <p:oleObj name="Equation" r:id="rId11" imgW="1727200" imgH="292100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3886200"/>
                        <a:ext cx="26162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03" name="Object 15"/>
          <p:cNvGraphicFramePr>
            <a:graphicFrameLocks noChangeAspect="1"/>
          </p:cNvGraphicFramePr>
          <p:nvPr/>
        </p:nvGraphicFramePr>
        <p:xfrm>
          <a:off x="1676400" y="4906963"/>
          <a:ext cx="156368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13" imgW="1028700" imgH="292100" progId="Equation.3">
                  <p:embed/>
                </p:oleObj>
              </mc:Choice>
              <mc:Fallback>
                <p:oleObj name="Equation" r:id="rId13" imgW="1028700" imgH="2921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906963"/>
                        <a:ext cx="1563688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4704" name="Group 16"/>
          <p:cNvGrpSpPr/>
          <p:nvPr/>
        </p:nvGrpSpPr>
        <p:grpSpPr bwMode="auto">
          <a:xfrm>
            <a:off x="4876800" y="3048000"/>
            <a:ext cx="3429000" cy="2286000"/>
            <a:chOff x="3072" y="1920"/>
            <a:chExt cx="2160" cy="1440"/>
          </a:xfrm>
        </p:grpSpPr>
        <p:graphicFrame>
          <p:nvGraphicFramePr>
            <p:cNvPr id="114705" name="Object 17"/>
            <p:cNvGraphicFramePr>
              <a:graphicFrameLocks noChangeAspect="1"/>
            </p:cNvGraphicFramePr>
            <p:nvPr/>
          </p:nvGraphicFramePr>
          <p:xfrm>
            <a:off x="4992" y="2618"/>
            <a:ext cx="162" cy="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2" name="Equation" r:id="rId15" imgW="165100" imgH="190500" progId="Equation.3">
                    <p:embed/>
                  </p:oleObj>
                </mc:Choice>
                <mc:Fallback>
                  <p:oleObj name="Equation" r:id="rId15" imgW="165100" imgH="190500" progId="Equation.3">
                    <p:embed/>
                    <p:pic>
                      <p:nvPicPr>
                        <p:cNvPr id="0" name="图片 6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2" y="2618"/>
                          <a:ext cx="162" cy="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4706" name="Rectangle 18"/>
            <p:cNvSpPr>
              <a:spLocks noChangeArrowheads="1"/>
            </p:cNvSpPr>
            <p:nvPr/>
          </p:nvSpPr>
          <p:spPr bwMode="auto">
            <a:xfrm>
              <a:off x="3312" y="235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707" name="Rectangle 19" descr="沙滩"/>
            <p:cNvSpPr>
              <a:spLocks noChangeArrowheads="1"/>
            </p:cNvSpPr>
            <p:nvPr/>
          </p:nvSpPr>
          <p:spPr bwMode="auto">
            <a:xfrm>
              <a:off x="3072" y="2171"/>
              <a:ext cx="2160" cy="192"/>
            </a:xfrm>
            <a:prstGeom prst="rect">
              <a:avLst/>
            </a:prstGeom>
            <a:blipFill dpi="0" rotWithShape="0">
              <a:blip r:embed="rId1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4708" name="Text Box 20"/>
            <p:cNvSpPr txBox="1">
              <a:spLocks noChangeArrowheads="1"/>
            </p:cNvSpPr>
            <p:nvPr/>
          </p:nvSpPr>
          <p:spPr bwMode="auto">
            <a:xfrm>
              <a:off x="3840" y="192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4709" name="Line 21"/>
            <p:cNvSpPr>
              <a:spLocks noChangeShapeType="1"/>
            </p:cNvSpPr>
            <p:nvPr/>
          </p:nvSpPr>
          <p:spPr bwMode="auto">
            <a:xfrm flipV="1">
              <a:off x="3072" y="201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 flipH="1" flipV="1">
              <a:off x="5230" y="201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1" name="Line 23"/>
            <p:cNvSpPr>
              <a:spLocks noChangeShapeType="1"/>
            </p:cNvSpPr>
            <p:nvPr/>
          </p:nvSpPr>
          <p:spPr bwMode="auto">
            <a:xfrm>
              <a:off x="4320" y="206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2" name="Line 24"/>
            <p:cNvSpPr>
              <a:spLocks noChangeShapeType="1"/>
            </p:cNvSpPr>
            <p:nvPr/>
          </p:nvSpPr>
          <p:spPr bwMode="auto">
            <a:xfrm flipH="1" flipV="1">
              <a:off x="3076" y="205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4713" name="Text Box 25"/>
            <p:cNvSpPr txBox="1">
              <a:spLocks noChangeArrowheads="1"/>
            </p:cNvSpPr>
            <p:nvPr/>
          </p:nvSpPr>
          <p:spPr bwMode="auto">
            <a:xfrm>
              <a:off x="4032" y="307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40-2x</a:t>
              </a:r>
            </a:p>
          </p:txBody>
        </p:sp>
        <p:sp>
          <p:nvSpPr>
            <p:cNvPr id="114714" name="Text Box 26"/>
            <p:cNvSpPr txBox="1">
              <a:spLocks noChangeArrowheads="1"/>
            </p:cNvSpPr>
            <p:nvPr/>
          </p:nvSpPr>
          <p:spPr bwMode="auto">
            <a:xfrm>
              <a:off x="3748" y="254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180m</a:t>
              </a:r>
              <a:r>
                <a:rPr kumimoji="1" lang="en-US" altLang="zh-CN" sz="2400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4715" name="Object 27"/>
          <p:cNvGraphicFramePr>
            <a:graphicFrameLocks noChangeAspect="1"/>
          </p:cNvGraphicFramePr>
          <p:nvPr/>
        </p:nvGraphicFramePr>
        <p:xfrm>
          <a:off x="457200" y="4422775"/>
          <a:ext cx="2209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18" imgW="1333500" imgH="292100" progId="Equation.3">
                  <p:embed/>
                </p:oleObj>
              </mc:Choice>
              <mc:Fallback>
                <p:oleObj name="Equation" r:id="rId18" imgW="1333500" imgH="292100" progId="Equation.3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22775"/>
                        <a:ext cx="2209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606425" y="5486400"/>
          <a:ext cx="7165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20" imgW="4381500" imgH="304800" progId="Equation.3">
                  <p:embed/>
                </p:oleObj>
              </mc:Choice>
              <mc:Fallback>
                <p:oleObj name="Equation" r:id="rId20" imgW="4381500" imgH="304800" progId="Equation.3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5486400"/>
                        <a:ext cx="71659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623888" y="5940425"/>
          <a:ext cx="78692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22" imgW="4864100" imgH="571500" progId="Equation.3">
                  <p:embed/>
                </p:oleObj>
              </mc:Choice>
              <mc:Fallback>
                <p:oleObj name="Equation" r:id="rId22" imgW="4864100" imgH="571500" progId="Equation.3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5940425"/>
                        <a:ext cx="78692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47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47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4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utoUpdateAnimBg="0"/>
      <p:bldP spid="1147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5715" name="Group 3"/>
          <p:cNvGrpSpPr/>
          <p:nvPr/>
        </p:nvGrpSpPr>
        <p:grpSpPr bwMode="auto">
          <a:xfrm>
            <a:off x="1295400" y="0"/>
            <a:ext cx="3009900" cy="1524000"/>
            <a:chOff x="816" y="2880"/>
            <a:chExt cx="1896" cy="960"/>
          </a:xfrm>
        </p:grpSpPr>
        <p:pic>
          <p:nvPicPr>
            <p:cNvPr id="115716" name="Picture 4" descr="AG00029_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5717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15718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5719" name="Text Box 7"/>
              <p:cNvSpPr txBox="1">
                <a:spLocks noChangeArrowheads="1"/>
              </p:cNvSpPr>
              <p:nvPr/>
            </p:nvSpPr>
            <p:spPr bwMode="auto">
              <a:xfrm>
                <a:off x="718" y="3524"/>
                <a:ext cx="41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5720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3200" b="1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pic>
        <p:nvPicPr>
          <p:cNvPr id="115721" name="Picture 9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22" name="Picture 10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23" name="Rectangle 11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>
                <a:latin typeface="Times New Roman" panose="02020603050405020304" pitchFamily="18" charset="0"/>
              </a:rPr>
              <a:t>2.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>
                <a:latin typeface="Times New Roman" panose="02020603050405020304" pitchFamily="18" charset="0"/>
              </a:rPr>
              <a:t>40m.</a:t>
            </a:r>
            <a:endParaRPr kumimoji="1" lang="en-US" altLang="zh-CN" sz="3200">
              <a:latin typeface="Times New Roman" panose="02020603050405020304" pitchFamily="18" charset="0"/>
            </a:endParaRPr>
          </a:p>
        </p:txBody>
      </p:sp>
      <p:sp>
        <p:nvSpPr>
          <p:cNvPr id="115724" name="Rectangle 12"/>
          <p:cNvSpPr>
            <a:spLocks noGrp="1" noChangeArrowheads="1"/>
          </p:cNvSpPr>
          <p:nvPr/>
        </p:nvSpPr>
        <p:spPr bwMode="auto">
          <a:xfrm>
            <a:off x="0" y="2514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设养鸡场的长为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xm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根据题意</a:t>
            </a:r>
            <a:r>
              <a:rPr kumimoji="1" lang="zh-CN" altLang="en-US" sz="2800" b="1" dirty="0" smtClean="0">
                <a:latin typeface="Times New Roman" panose="02020603050405020304" pitchFamily="18" charset="0"/>
              </a:rPr>
              <a:t>得 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115725" name="Object 13"/>
          <p:cNvGraphicFramePr>
            <a:graphicFrameLocks noChangeAspect="1"/>
          </p:cNvGraphicFramePr>
          <p:nvPr/>
        </p:nvGraphicFramePr>
        <p:xfrm>
          <a:off x="1319213" y="3048000"/>
          <a:ext cx="21542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9" imgW="1422400" imgH="571500" progId="Equation.3">
                  <p:embed/>
                </p:oleObj>
              </mc:Choice>
              <mc:Fallback>
                <p:oleObj name="Equation" r:id="rId9" imgW="1422400" imgH="571500" progId="Equation.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048000"/>
                        <a:ext cx="215423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6" name="Object 14"/>
          <p:cNvGraphicFramePr>
            <a:graphicFrameLocks noChangeAspect="1"/>
          </p:cNvGraphicFramePr>
          <p:nvPr/>
        </p:nvGraphicFramePr>
        <p:xfrm>
          <a:off x="1101725" y="3889375"/>
          <a:ext cx="26416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11" imgW="1739900" imgH="292100" progId="Equation.3">
                  <p:embed/>
                </p:oleObj>
              </mc:Choice>
              <mc:Fallback>
                <p:oleObj name="Equation" r:id="rId11" imgW="1739900" imgH="292100" progId="Equation.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3889375"/>
                        <a:ext cx="26416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7" name="Object 15"/>
          <p:cNvGraphicFramePr>
            <a:graphicFrameLocks noChangeAspect="1"/>
          </p:cNvGraphicFramePr>
          <p:nvPr/>
        </p:nvGraphicFramePr>
        <p:xfrm>
          <a:off x="1470025" y="4919663"/>
          <a:ext cx="21875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13" imgW="1308100" imgH="266700" progId="Equation.3">
                  <p:embed/>
                </p:oleObj>
              </mc:Choice>
              <mc:Fallback>
                <p:oleObj name="Equation" r:id="rId13" imgW="1308100" imgH="266700" progId="Equation.3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4919663"/>
                        <a:ext cx="21875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5728" name="Group 16"/>
          <p:cNvGrpSpPr/>
          <p:nvPr/>
        </p:nvGrpSpPr>
        <p:grpSpPr bwMode="auto">
          <a:xfrm>
            <a:off x="4876800" y="3048000"/>
            <a:ext cx="3886200" cy="2286000"/>
            <a:chOff x="3072" y="1440"/>
            <a:chExt cx="2448" cy="1440"/>
          </a:xfrm>
        </p:grpSpPr>
        <p:graphicFrame>
          <p:nvGraphicFramePr>
            <p:cNvPr id="115729" name="Object 17"/>
            <p:cNvGraphicFramePr>
              <a:graphicFrameLocks noChangeAspect="1"/>
            </p:cNvGraphicFramePr>
            <p:nvPr/>
          </p:nvGraphicFramePr>
          <p:xfrm>
            <a:off x="4971" y="1968"/>
            <a:ext cx="549" cy="5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6" name="Equation" r:id="rId15" imgW="571500" imgH="520700" progId="Equation.3">
                    <p:embed/>
                  </p:oleObj>
                </mc:Choice>
                <mc:Fallback>
                  <p:oleObj name="Equation" r:id="rId15" imgW="571500" imgH="520700" progId="Equation.3">
                    <p:embed/>
                    <p:pic>
                      <p:nvPicPr>
                        <p:cNvPr id="0" name="图片 7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1" y="1968"/>
                          <a:ext cx="549" cy="5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5730" name="Rectangle 18"/>
            <p:cNvSpPr>
              <a:spLocks noChangeArrowheads="1"/>
            </p:cNvSpPr>
            <p:nvPr/>
          </p:nvSpPr>
          <p:spPr bwMode="auto">
            <a:xfrm>
              <a:off x="3312" y="187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731" name="Rectangle 19" descr="沙滩"/>
            <p:cNvSpPr>
              <a:spLocks noChangeArrowheads="1"/>
            </p:cNvSpPr>
            <p:nvPr/>
          </p:nvSpPr>
          <p:spPr bwMode="auto">
            <a:xfrm>
              <a:off x="3072" y="1691"/>
              <a:ext cx="2160" cy="192"/>
            </a:xfrm>
            <a:prstGeom prst="rect">
              <a:avLst/>
            </a:prstGeom>
            <a:blipFill dpi="0" rotWithShape="0">
              <a:blip r:embed="rId1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5732" name="Text Box 20"/>
            <p:cNvSpPr txBox="1">
              <a:spLocks noChangeArrowheads="1"/>
            </p:cNvSpPr>
            <p:nvPr/>
          </p:nvSpPr>
          <p:spPr bwMode="auto">
            <a:xfrm>
              <a:off x="3840" y="144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5733" name="Line 21"/>
            <p:cNvSpPr>
              <a:spLocks noChangeShapeType="1"/>
            </p:cNvSpPr>
            <p:nvPr/>
          </p:nvSpPr>
          <p:spPr bwMode="auto">
            <a:xfrm flipV="1">
              <a:off x="3072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734" name="Line 22"/>
            <p:cNvSpPr>
              <a:spLocks noChangeShapeType="1"/>
            </p:cNvSpPr>
            <p:nvPr/>
          </p:nvSpPr>
          <p:spPr bwMode="auto">
            <a:xfrm flipH="1" flipV="1">
              <a:off x="5230" y="153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735" name="Line 23"/>
            <p:cNvSpPr>
              <a:spLocks noChangeShapeType="1"/>
            </p:cNvSpPr>
            <p:nvPr/>
          </p:nvSpPr>
          <p:spPr bwMode="auto">
            <a:xfrm>
              <a:off x="4320" y="158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736" name="Line 24"/>
            <p:cNvSpPr>
              <a:spLocks noChangeShapeType="1"/>
            </p:cNvSpPr>
            <p:nvPr/>
          </p:nvSpPr>
          <p:spPr bwMode="auto">
            <a:xfrm flipH="1" flipV="1">
              <a:off x="3076" y="157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5737" name="Text Box 25"/>
            <p:cNvSpPr txBox="1">
              <a:spLocks noChangeArrowheads="1"/>
            </p:cNvSpPr>
            <p:nvPr/>
          </p:nvSpPr>
          <p:spPr bwMode="auto">
            <a:xfrm>
              <a:off x="4032" y="2592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5738" name="Text Box 26"/>
            <p:cNvSpPr txBox="1">
              <a:spLocks noChangeArrowheads="1"/>
            </p:cNvSpPr>
            <p:nvPr/>
          </p:nvSpPr>
          <p:spPr bwMode="auto">
            <a:xfrm>
              <a:off x="3748" y="206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250m</a:t>
              </a:r>
              <a:r>
                <a:rPr kumimoji="1" lang="en-US" altLang="zh-CN" sz="2400" baseline="300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115739" name="Object 27"/>
          <p:cNvGraphicFramePr>
            <a:graphicFrameLocks noChangeAspect="1"/>
          </p:cNvGraphicFramePr>
          <p:nvPr/>
        </p:nvGraphicFramePr>
        <p:xfrm>
          <a:off x="457200" y="4422775"/>
          <a:ext cx="22098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18" imgW="1333500" imgH="292100" progId="Equation.3">
                  <p:embed/>
                </p:oleObj>
              </mc:Choice>
              <mc:Fallback>
                <p:oleObj name="Equation" r:id="rId18" imgW="1333500" imgH="292100" progId="Equation.3">
                  <p:embed/>
                  <p:pic>
                    <p:nvPicPr>
                      <p:cNvPr id="0" name="图片 7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422775"/>
                        <a:ext cx="22098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0" name="Object 28"/>
          <p:cNvGraphicFramePr>
            <a:graphicFrameLocks noChangeAspect="1"/>
          </p:cNvGraphicFramePr>
          <p:nvPr/>
        </p:nvGraphicFramePr>
        <p:xfrm>
          <a:off x="450850" y="5859463"/>
          <a:ext cx="782002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20" imgW="4826000" imgH="609600" progId="Equation.3">
                  <p:embed/>
                </p:oleObj>
              </mc:Choice>
              <mc:Fallback>
                <p:oleObj name="Equation" r:id="rId20" imgW="4826000" imgH="609600" progId="Equation.3">
                  <p:embed/>
                  <p:pic>
                    <p:nvPicPr>
                      <p:cNvPr id="0" name="图片 7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859463"/>
                        <a:ext cx="7820025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1" name="Object 29"/>
          <p:cNvGraphicFramePr>
            <a:graphicFrameLocks noChangeAspect="1"/>
          </p:cNvGraphicFramePr>
          <p:nvPr/>
        </p:nvGraphicFramePr>
        <p:xfrm>
          <a:off x="76200" y="5422900"/>
          <a:ext cx="474503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22" imgW="2781300" imgH="292100" progId="Equation.3">
                  <p:embed/>
                </p:oleObj>
              </mc:Choice>
              <mc:Fallback>
                <p:oleObj name="Equation" r:id="rId22" imgW="2781300" imgH="292100" progId="Equation.3">
                  <p:embed/>
                  <p:pic>
                    <p:nvPicPr>
                      <p:cNvPr id="0" name="图片 7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422900"/>
                        <a:ext cx="4745038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57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57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7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3" grpId="0" autoUpdateAnimBg="0"/>
      <p:bldP spid="1157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228600"/>
            <a:ext cx="4267200" cy="838200"/>
          </a:xfrm>
          <a:noFill/>
        </p:spPr>
        <p:txBody>
          <a:bodyPr/>
          <a:lstStyle/>
          <a:p>
            <a:r>
              <a:rPr lang="zh-CN" altLang="en-US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我是最棒的设计师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/>
        </p:nvSpPr>
        <p:spPr bwMode="auto">
          <a:xfrm>
            <a:off x="0" y="1052513"/>
            <a:ext cx="8675688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GB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GB" altLang="zh-CN" sz="32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en-GB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GB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有一块长</a:t>
            </a:r>
            <a:r>
              <a:rPr lang="en-US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40m,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宽</a:t>
            </a:r>
            <a:r>
              <a:rPr lang="en-US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30m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的矩形铁片</a:t>
            </a:r>
            <a:r>
              <a:rPr lang="en-US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在它的四周截去一个全等的小正方形，然后折成一个无盖的长方体盒子，并使底面积所占面积为原来矩形面积的一半</a:t>
            </a:r>
            <a:r>
              <a:rPr lang="en-US" altLang="zh-CN" sz="32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lang="zh-CN" altLang="en-GB" sz="3200" b="1" dirty="0">
              <a:solidFill>
                <a:schemeClr val="accent2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98308" name="Rectangle 4"/>
          <p:cNvSpPr>
            <a:spLocks noGrp="1" noChangeArrowheads="1"/>
          </p:cNvSpPr>
          <p:nvPr/>
        </p:nvSpPr>
        <p:spPr bwMode="auto">
          <a:xfrm>
            <a:off x="0" y="3789363"/>
            <a:ext cx="42846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lang="zh-CN" altLang="en-US" sz="3600" b="1">
                <a:latin typeface="宋体" panose="02010600030101010101" pitchFamily="2" charset="-122"/>
              </a:rPr>
              <a:t>你能给出设计方案吗</a:t>
            </a:r>
            <a:r>
              <a:rPr lang="en-US" altLang="zh-CN" sz="3600" b="1">
                <a:latin typeface="宋体" panose="02010600030101010101" pitchFamily="2" charset="-122"/>
              </a:rPr>
              <a:t>?</a:t>
            </a:r>
            <a:endParaRPr lang="zh-CN" altLang="en-GB" sz="3600" b="1">
              <a:latin typeface="宋体" panose="02010600030101010101" pitchFamily="2" charset="-122"/>
            </a:endParaRPr>
          </a:p>
        </p:txBody>
      </p:sp>
      <p:grpSp>
        <p:nvGrpSpPr>
          <p:cNvPr id="98309" name="Group 5"/>
          <p:cNvGrpSpPr/>
          <p:nvPr/>
        </p:nvGrpSpPr>
        <p:grpSpPr bwMode="auto">
          <a:xfrm>
            <a:off x="468313" y="0"/>
            <a:ext cx="3887787" cy="990600"/>
            <a:chOff x="1920" y="2372"/>
            <a:chExt cx="2832" cy="910"/>
          </a:xfrm>
        </p:grpSpPr>
        <p:grpSp>
          <p:nvGrpSpPr>
            <p:cNvPr id="98310" name="Group 6"/>
            <p:cNvGrpSpPr/>
            <p:nvPr/>
          </p:nvGrpSpPr>
          <p:grpSpPr bwMode="auto">
            <a:xfrm>
              <a:off x="1920" y="2372"/>
              <a:ext cx="2784" cy="910"/>
              <a:chOff x="672" y="3456"/>
              <a:chExt cx="4176" cy="576"/>
            </a:xfrm>
          </p:grpSpPr>
          <p:sp>
            <p:nvSpPr>
              <p:cNvPr id="98311" name="AutoShape 7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noFill/>
              <a:ln w="9525">
                <a:solidFill>
                  <a:srgbClr val="000099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12" name="Text Box 8"/>
              <p:cNvSpPr txBox="1">
                <a:spLocks noChangeArrowheads="1"/>
              </p:cNvSpPr>
              <p:nvPr/>
            </p:nvSpPr>
            <p:spPr bwMode="auto">
              <a:xfrm>
                <a:off x="719" y="3456"/>
                <a:ext cx="4129" cy="3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98313" name="Picture 9" descr="慢跑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88" y="2592"/>
              <a:ext cx="720" cy="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8314" name="Picture 10" descr="跳动的心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36" y="2736"/>
              <a:ext cx="288" cy="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315" name="Text Box 11"/>
            <p:cNvSpPr txBox="1">
              <a:spLocks noChangeArrowheads="1"/>
            </p:cNvSpPr>
            <p:nvPr/>
          </p:nvSpPr>
          <p:spPr bwMode="auto">
            <a:xfrm>
              <a:off x="2016" y="2668"/>
              <a:ext cx="2736" cy="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心动     不如行动</a:t>
              </a:r>
            </a:p>
          </p:txBody>
        </p:sp>
      </p:grpSp>
      <p:grpSp>
        <p:nvGrpSpPr>
          <p:cNvPr id="98356" name="Group 52"/>
          <p:cNvGrpSpPr/>
          <p:nvPr/>
        </p:nvGrpSpPr>
        <p:grpSpPr bwMode="auto">
          <a:xfrm>
            <a:off x="4643438" y="3213100"/>
            <a:ext cx="4057650" cy="3341688"/>
            <a:chOff x="2925" y="2024"/>
            <a:chExt cx="2556" cy="2105"/>
          </a:xfrm>
        </p:grpSpPr>
        <p:grpSp>
          <p:nvGrpSpPr>
            <p:cNvPr id="98329" name="Group 25"/>
            <p:cNvGrpSpPr/>
            <p:nvPr/>
          </p:nvGrpSpPr>
          <p:grpSpPr bwMode="auto">
            <a:xfrm>
              <a:off x="2925" y="2024"/>
              <a:ext cx="2210" cy="1757"/>
              <a:chOff x="3072" y="1507"/>
              <a:chExt cx="2210" cy="1757"/>
            </a:xfrm>
          </p:grpSpPr>
          <p:sp>
            <p:nvSpPr>
              <p:cNvPr id="98330" name="Rectangle 26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1968" cy="14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8331" name="Text Box 27"/>
              <p:cNvSpPr txBox="1">
                <a:spLocks noChangeArrowheads="1"/>
              </p:cNvSpPr>
              <p:nvPr/>
            </p:nvSpPr>
            <p:spPr bwMode="auto">
              <a:xfrm>
                <a:off x="4080" y="1536"/>
                <a:ext cx="4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>
                    <a:latin typeface="Times New Roman" panose="02020603050405020304" pitchFamily="18" charset="0"/>
                  </a:rPr>
                  <a:t>40m</a:t>
                </a:r>
              </a:p>
            </p:txBody>
          </p:sp>
          <p:sp>
            <p:nvSpPr>
              <p:cNvPr id="98332" name="Text Box 28"/>
              <p:cNvSpPr txBox="1">
                <a:spLocks noChangeArrowheads="1"/>
              </p:cNvSpPr>
              <p:nvPr/>
            </p:nvSpPr>
            <p:spPr bwMode="auto">
              <a:xfrm rot="-5400000">
                <a:off x="2976" y="235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latin typeface="Times New Roman" panose="02020603050405020304" pitchFamily="18" charset="0"/>
                  </a:rPr>
                  <a:t>30m</a:t>
                </a:r>
              </a:p>
            </p:txBody>
          </p:sp>
          <p:sp>
            <p:nvSpPr>
              <p:cNvPr id="98333" name="Line 29"/>
              <p:cNvSpPr>
                <a:spLocks noChangeShapeType="1"/>
              </p:cNvSpPr>
              <p:nvPr/>
            </p:nvSpPr>
            <p:spPr bwMode="auto">
              <a:xfrm flipV="1">
                <a:off x="5282" y="1507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4" name="Line 30"/>
              <p:cNvSpPr>
                <a:spLocks noChangeShapeType="1"/>
              </p:cNvSpPr>
              <p:nvPr/>
            </p:nvSpPr>
            <p:spPr bwMode="auto">
              <a:xfrm flipV="1">
                <a:off x="3312" y="1536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5" name="Line 31"/>
              <p:cNvSpPr>
                <a:spLocks noChangeShapeType="1"/>
              </p:cNvSpPr>
              <p:nvPr/>
            </p:nvSpPr>
            <p:spPr bwMode="auto">
              <a:xfrm>
                <a:off x="4464" y="168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6" name="Line 32"/>
              <p:cNvSpPr>
                <a:spLocks noChangeShapeType="1"/>
              </p:cNvSpPr>
              <p:nvPr/>
            </p:nvSpPr>
            <p:spPr bwMode="auto">
              <a:xfrm flipH="1">
                <a:off x="3312" y="168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7" name="Line 33"/>
              <p:cNvSpPr>
                <a:spLocks noChangeShapeType="1"/>
              </p:cNvSpPr>
              <p:nvPr/>
            </p:nvSpPr>
            <p:spPr bwMode="auto">
              <a:xfrm flipH="1">
                <a:off x="3113" y="1776"/>
                <a:ext cx="1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8" name="Line 34"/>
              <p:cNvSpPr>
                <a:spLocks noChangeShapeType="1"/>
              </p:cNvSpPr>
              <p:nvPr/>
            </p:nvSpPr>
            <p:spPr bwMode="auto">
              <a:xfrm flipH="1">
                <a:off x="3168" y="3263"/>
                <a:ext cx="1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39" name="Line 35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98340" name="Line 36"/>
              <p:cNvSpPr>
                <a:spLocks noChangeShapeType="1"/>
              </p:cNvSpPr>
              <p:nvPr/>
            </p:nvSpPr>
            <p:spPr bwMode="auto">
              <a:xfrm>
                <a:off x="321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98341" name="Rectangle 37"/>
            <p:cNvSpPr>
              <a:spLocks noChangeArrowheads="1"/>
            </p:cNvSpPr>
            <p:nvPr/>
          </p:nvSpPr>
          <p:spPr bwMode="auto">
            <a:xfrm>
              <a:off x="3606" y="2296"/>
              <a:ext cx="1088" cy="148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342" name="Rectangle 38"/>
            <p:cNvSpPr>
              <a:spLocks noChangeArrowheads="1"/>
            </p:cNvSpPr>
            <p:nvPr/>
          </p:nvSpPr>
          <p:spPr bwMode="auto">
            <a:xfrm>
              <a:off x="3167" y="2706"/>
              <a:ext cx="1961" cy="66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343" name="Text Box 39"/>
            <p:cNvSpPr txBox="1">
              <a:spLocks noChangeArrowheads="1"/>
            </p:cNvSpPr>
            <p:nvPr/>
          </p:nvSpPr>
          <p:spPr bwMode="auto">
            <a:xfrm>
              <a:off x="4740" y="379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xm</a:t>
              </a:r>
            </a:p>
          </p:txBody>
        </p:sp>
        <p:sp>
          <p:nvSpPr>
            <p:cNvPr id="98344" name="Text Box 40"/>
            <p:cNvSpPr txBox="1">
              <a:spLocks noChangeArrowheads="1"/>
            </p:cNvSpPr>
            <p:nvPr/>
          </p:nvSpPr>
          <p:spPr bwMode="auto">
            <a:xfrm rot="-5400000">
              <a:off x="5145" y="343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xm</a:t>
              </a:r>
            </a:p>
          </p:txBody>
        </p:sp>
        <p:sp>
          <p:nvSpPr>
            <p:cNvPr id="98345" name="Line 41"/>
            <p:cNvSpPr>
              <a:spLocks noChangeShapeType="1"/>
            </p:cNvSpPr>
            <p:nvPr/>
          </p:nvSpPr>
          <p:spPr bwMode="auto">
            <a:xfrm>
              <a:off x="4694" y="379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46" name="Line 42"/>
            <p:cNvSpPr>
              <a:spLocks noChangeShapeType="1"/>
            </p:cNvSpPr>
            <p:nvPr/>
          </p:nvSpPr>
          <p:spPr bwMode="auto">
            <a:xfrm>
              <a:off x="5148" y="37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47" name="Line 43"/>
            <p:cNvSpPr>
              <a:spLocks noChangeShapeType="1"/>
            </p:cNvSpPr>
            <p:nvPr/>
          </p:nvSpPr>
          <p:spPr bwMode="auto">
            <a:xfrm>
              <a:off x="5012" y="388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48" name="Line 44"/>
            <p:cNvSpPr>
              <a:spLocks noChangeShapeType="1"/>
            </p:cNvSpPr>
            <p:nvPr/>
          </p:nvSpPr>
          <p:spPr bwMode="auto">
            <a:xfrm flipH="1">
              <a:off x="4694" y="388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49" name="Line 45"/>
            <p:cNvSpPr>
              <a:spLocks noChangeShapeType="1"/>
            </p:cNvSpPr>
            <p:nvPr/>
          </p:nvSpPr>
          <p:spPr bwMode="auto">
            <a:xfrm>
              <a:off x="5103" y="33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50" name="Line 46"/>
            <p:cNvSpPr>
              <a:spLocks noChangeShapeType="1"/>
            </p:cNvSpPr>
            <p:nvPr/>
          </p:nvSpPr>
          <p:spPr bwMode="auto">
            <a:xfrm>
              <a:off x="5103" y="379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51" name="Line 47"/>
            <p:cNvSpPr>
              <a:spLocks noChangeShapeType="1"/>
            </p:cNvSpPr>
            <p:nvPr/>
          </p:nvSpPr>
          <p:spPr bwMode="auto">
            <a:xfrm flipV="1">
              <a:off x="528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52" name="Line 48"/>
            <p:cNvSpPr>
              <a:spLocks noChangeShapeType="1"/>
            </p:cNvSpPr>
            <p:nvPr/>
          </p:nvSpPr>
          <p:spPr bwMode="auto">
            <a:xfrm>
              <a:off x="5284" y="3702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353" name="Line 49"/>
            <p:cNvSpPr>
              <a:spLocks noChangeShapeType="1"/>
            </p:cNvSpPr>
            <p:nvPr/>
          </p:nvSpPr>
          <p:spPr bwMode="auto">
            <a:xfrm>
              <a:off x="3606" y="2296"/>
              <a:ext cx="0" cy="145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354" name="Line 50"/>
            <p:cNvSpPr>
              <a:spLocks noChangeShapeType="1"/>
            </p:cNvSpPr>
            <p:nvPr/>
          </p:nvSpPr>
          <p:spPr bwMode="auto">
            <a:xfrm>
              <a:off x="3606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8355" name="Line 51"/>
            <p:cNvSpPr>
              <a:spLocks noChangeShapeType="1"/>
            </p:cNvSpPr>
            <p:nvPr/>
          </p:nvSpPr>
          <p:spPr bwMode="auto">
            <a:xfrm>
              <a:off x="4694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  <p:bldP spid="9830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/>
        </p:nvSpPr>
        <p:spPr bwMode="auto">
          <a:xfrm>
            <a:off x="76200" y="838200"/>
            <a:ext cx="8763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我的设计方案如图所示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关键是找到底面的长和宽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/>
        </p:nvSpPr>
        <p:spPr bwMode="auto">
          <a:xfrm>
            <a:off x="250825" y="260350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0" hangingPunct="0"/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我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—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小颖              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,</a:t>
            </a:r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是最棒的设计师</a:t>
            </a:r>
            <a:r>
              <a:rPr lang="en-US" altLang="zh-CN" sz="3600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!</a:t>
            </a:r>
          </a:p>
        </p:txBody>
      </p:sp>
      <p:pic>
        <p:nvPicPr>
          <p:cNvPr id="102404" name="Picture 4" descr="AG00029_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6000" y="0"/>
            <a:ext cx="1143000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5" name="Rectangle 5"/>
          <p:cNvSpPr>
            <a:spLocks noGrp="1" noChangeArrowheads="1"/>
          </p:cNvSpPr>
          <p:nvPr/>
        </p:nvSpPr>
        <p:spPr bwMode="auto">
          <a:xfrm>
            <a:off x="0" y="1916113"/>
            <a:ext cx="5435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你能通过解方程</a:t>
            </a:r>
            <a:r>
              <a:rPr kumimoji="1"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帮我得到盒子的高是多少</a:t>
            </a:r>
            <a:r>
              <a:rPr kumimoji="1"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m</a:t>
            </a:r>
            <a:r>
              <a:rPr kumimoji="1"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吗</a:t>
            </a:r>
            <a:r>
              <a:rPr kumimoji="1" lang="en-US" altLang="zh-CN" sz="32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02431" name="Object 31"/>
          <p:cNvGraphicFramePr>
            <a:graphicFrameLocks noChangeAspect="1"/>
          </p:cNvGraphicFramePr>
          <p:nvPr/>
        </p:nvGraphicFramePr>
        <p:xfrm>
          <a:off x="-88900" y="2990850"/>
          <a:ext cx="525462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7" imgW="3009900" imgH="292100" progId="Equation.DSMT4">
                  <p:embed/>
                </p:oleObj>
              </mc:Choice>
              <mc:Fallback>
                <p:oleObj name="Equation" r:id="rId7" imgW="3009900" imgH="2921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88900" y="2990850"/>
                        <a:ext cx="5254625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2" name="Object 32"/>
          <p:cNvGraphicFramePr>
            <a:graphicFrameLocks noChangeAspect="1"/>
          </p:cNvGraphicFramePr>
          <p:nvPr/>
        </p:nvGraphicFramePr>
        <p:xfrm>
          <a:off x="558800" y="5283200"/>
          <a:ext cx="559752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9" imgW="2628900" imgH="304800" progId="Equation.DSMT4">
                  <p:embed/>
                </p:oleObj>
              </mc:Choice>
              <mc:Fallback>
                <p:oleObj name="Equation" r:id="rId9" imgW="2628900" imgH="3048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283200"/>
                        <a:ext cx="559752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3" name="Object 33"/>
          <p:cNvGraphicFramePr>
            <a:graphicFrameLocks noChangeAspect="1"/>
          </p:cNvGraphicFramePr>
          <p:nvPr/>
        </p:nvGraphicFramePr>
        <p:xfrm>
          <a:off x="517525" y="5949950"/>
          <a:ext cx="376713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11" imgW="1739900" imgH="266700" progId="Equation.DSMT4">
                  <p:embed/>
                </p:oleObj>
              </mc:Choice>
              <mc:Fallback>
                <p:oleObj name="Equation" r:id="rId11" imgW="1739900" imgH="2667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5949950"/>
                        <a:ext cx="3767138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4" name="Object 34"/>
          <p:cNvGraphicFramePr>
            <a:graphicFrameLocks noChangeAspect="1"/>
          </p:cNvGraphicFramePr>
          <p:nvPr/>
        </p:nvGraphicFramePr>
        <p:xfrm>
          <a:off x="377825" y="3378200"/>
          <a:ext cx="42322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13" imgW="2425700" imgH="520700" progId="Equation.DSMT4">
                  <p:embed/>
                </p:oleObj>
              </mc:Choice>
              <mc:Fallback>
                <p:oleObj name="Equation" r:id="rId13" imgW="2425700" imgH="520700" progId="Equation.DSMT4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3378200"/>
                        <a:ext cx="42322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5" name="Object 35"/>
          <p:cNvGraphicFramePr>
            <a:graphicFrameLocks noChangeAspect="1"/>
          </p:cNvGraphicFramePr>
          <p:nvPr/>
        </p:nvGraphicFramePr>
        <p:xfrm>
          <a:off x="533400" y="4875213"/>
          <a:ext cx="252571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5" imgW="1333500" imgH="292100" progId="Equation.3">
                  <p:embed/>
                </p:oleObj>
              </mc:Choice>
              <mc:Fallback>
                <p:oleObj name="Equation" r:id="rId15" imgW="1333500" imgH="292100" progId="Equation.3">
                  <p:embed/>
                  <p:pic>
                    <p:nvPicPr>
                      <p:cNvPr id="0" name="图片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75213"/>
                        <a:ext cx="252571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6" name="Object 36"/>
          <p:cNvGraphicFramePr>
            <a:graphicFrameLocks noChangeAspect="1"/>
          </p:cNvGraphicFramePr>
          <p:nvPr/>
        </p:nvGraphicFramePr>
        <p:xfrm>
          <a:off x="450850" y="4265613"/>
          <a:ext cx="36163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17" imgW="1714500" imgH="292100" progId="Equation.DSMT4">
                  <p:embed/>
                </p:oleObj>
              </mc:Choice>
              <mc:Fallback>
                <p:oleObj name="Equation" r:id="rId17" imgW="1714500" imgH="292100" progId="Equation.DSMT4">
                  <p:embed/>
                  <p:pic>
                    <p:nvPicPr>
                      <p:cNvPr id="0" name="图片 10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265613"/>
                        <a:ext cx="36163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37" name="Group 37"/>
          <p:cNvGrpSpPr/>
          <p:nvPr/>
        </p:nvGrpSpPr>
        <p:grpSpPr bwMode="auto">
          <a:xfrm>
            <a:off x="5292725" y="2205038"/>
            <a:ext cx="4057650" cy="3341687"/>
            <a:chOff x="2925" y="2024"/>
            <a:chExt cx="2556" cy="2105"/>
          </a:xfrm>
        </p:grpSpPr>
        <p:grpSp>
          <p:nvGrpSpPr>
            <p:cNvPr id="102438" name="Group 38"/>
            <p:cNvGrpSpPr/>
            <p:nvPr/>
          </p:nvGrpSpPr>
          <p:grpSpPr bwMode="auto">
            <a:xfrm>
              <a:off x="2925" y="2024"/>
              <a:ext cx="2210" cy="1757"/>
              <a:chOff x="3072" y="1507"/>
              <a:chExt cx="2210" cy="1757"/>
            </a:xfrm>
          </p:grpSpPr>
          <p:sp>
            <p:nvSpPr>
              <p:cNvPr id="102439" name="Rectangle 39"/>
              <p:cNvSpPr>
                <a:spLocks noChangeArrowheads="1"/>
              </p:cNvSpPr>
              <p:nvPr/>
            </p:nvSpPr>
            <p:spPr bwMode="auto">
              <a:xfrm>
                <a:off x="3312" y="1776"/>
                <a:ext cx="1968" cy="148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40" name="Text Box 40"/>
              <p:cNvSpPr txBox="1">
                <a:spLocks noChangeArrowheads="1"/>
              </p:cNvSpPr>
              <p:nvPr/>
            </p:nvSpPr>
            <p:spPr bwMode="auto">
              <a:xfrm>
                <a:off x="4080" y="1536"/>
                <a:ext cx="45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2400">
                    <a:latin typeface="Times New Roman" panose="02020603050405020304" pitchFamily="18" charset="0"/>
                  </a:rPr>
                  <a:t>40m</a:t>
                </a:r>
              </a:p>
            </p:txBody>
          </p:sp>
          <p:sp>
            <p:nvSpPr>
              <p:cNvPr id="102441" name="Text Box 41"/>
              <p:cNvSpPr txBox="1">
                <a:spLocks noChangeArrowheads="1"/>
              </p:cNvSpPr>
              <p:nvPr/>
            </p:nvSpPr>
            <p:spPr bwMode="auto">
              <a:xfrm rot="-5400000">
                <a:off x="2976" y="2352"/>
                <a:ext cx="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2400">
                    <a:latin typeface="Times New Roman" panose="02020603050405020304" pitchFamily="18" charset="0"/>
                  </a:rPr>
                  <a:t>30m</a:t>
                </a:r>
              </a:p>
            </p:txBody>
          </p:sp>
          <p:sp>
            <p:nvSpPr>
              <p:cNvPr id="102442" name="Line 42"/>
              <p:cNvSpPr>
                <a:spLocks noChangeShapeType="1"/>
              </p:cNvSpPr>
              <p:nvPr/>
            </p:nvSpPr>
            <p:spPr bwMode="auto">
              <a:xfrm flipV="1">
                <a:off x="5282" y="1507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3" name="Line 43"/>
              <p:cNvSpPr>
                <a:spLocks noChangeShapeType="1"/>
              </p:cNvSpPr>
              <p:nvPr/>
            </p:nvSpPr>
            <p:spPr bwMode="auto">
              <a:xfrm flipV="1">
                <a:off x="3312" y="1536"/>
                <a:ext cx="0" cy="2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4" name="Line 44"/>
              <p:cNvSpPr>
                <a:spLocks noChangeShapeType="1"/>
              </p:cNvSpPr>
              <p:nvPr/>
            </p:nvSpPr>
            <p:spPr bwMode="auto">
              <a:xfrm>
                <a:off x="4464" y="168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5" name="Line 45"/>
              <p:cNvSpPr>
                <a:spLocks noChangeShapeType="1"/>
              </p:cNvSpPr>
              <p:nvPr/>
            </p:nvSpPr>
            <p:spPr bwMode="auto">
              <a:xfrm flipH="1">
                <a:off x="3312" y="1680"/>
                <a:ext cx="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6" name="Line 46"/>
              <p:cNvSpPr>
                <a:spLocks noChangeShapeType="1"/>
              </p:cNvSpPr>
              <p:nvPr/>
            </p:nvSpPr>
            <p:spPr bwMode="auto">
              <a:xfrm flipH="1">
                <a:off x="3113" y="1776"/>
                <a:ext cx="1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7" name="Line 47"/>
              <p:cNvSpPr>
                <a:spLocks noChangeShapeType="1"/>
              </p:cNvSpPr>
              <p:nvPr/>
            </p:nvSpPr>
            <p:spPr bwMode="auto">
              <a:xfrm flipH="1">
                <a:off x="3168" y="3263"/>
                <a:ext cx="19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8" name="Line 48"/>
              <p:cNvSpPr>
                <a:spLocks noChangeShapeType="1"/>
              </p:cNvSpPr>
              <p:nvPr/>
            </p:nvSpPr>
            <p:spPr bwMode="auto">
              <a:xfrm flipV="1">
                <a:off x="3216" y="1776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2449" name="Line 49"/>
              <p:cNvSpPr>
                <a:spLocks noChangeShapeType="1"/>
              </p:cNvSpPr>
              <p:nvPr/>
            </p:nvSpPr>
            <p:spPr bwMode="auto">
              <a:xfrm>
                <a:off x="3216" y="264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102450" name="Rectangle 50"/>
            <p:cNvSpPr>
              <a:spLocks noChangeArrowheads="1"/>
            </p:cNvSpPr>
            <p:nvPr/>
          </p:nvSpPr>
          <p:spPr bwMode="auto">
            <a:xfrm>
              <a:off x="3606" y="2296"/>
              <a:ext cx="1088" cy="148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51" name="Rectangle 51"/>
            <p:cNvSpPr>
              <a:spLocks noChangeArrowheads="1"/>
            </p:cNvSpPr>
            <p:nvPr/>
          </p:nvSpPr>
          <p:spPr bwMode="auto">
            <a:xfrm>
              <a:off x="3167" y="2706"/>
              <a:ext cx="1961" cy="66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52" name="Text Box 52"/>
            <p:cNvSpPr txBox="1">
              <a:spLocks noChangeArrowheads="1"/>
            </p:cNvSpPr>
            <p:nvPr/>
          </p:nvSpPr>
          <p:spPr bwMode="auto">
            <a:xfrm>
              <a:off x="4740" y="379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xm</a:t>
              </a:r>
            </a:p>
          </p:txBody>
        </p:sp>
        <p:sp>
          <p:nvSpPr>
            <p:cNvPr id="102453" name="Text Box 53"/>
            <p:cNvSpPr txBox="1">
              <a:spLocks noChangeArrowheads="1"/>
            </p:cNvSpPr>
            <p:nvPr/>
          </p:nvSpPr>
          <p:spPr bwMode="auto">
            <a:xfrm rot="-5400000">
              <a:off x="5145" y="3433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xm</a:t>
              </a:r>
            </a:p>
          </p:txBody>
        </p:sp>
        <p:sp>
          <p:nvSpPr>
            <p:cNvPr id="102454" name="Line 54"/>
            <p:cNvSpPr>
              <a:spLocks noChangeShapeType="1"/>
            </p:cNvSpPr>
            <p:nvPr/>
          </p:nvSpPr>
          <p:spPr bwMode="auto">
            <a:xfrm>
              <a:off x="4694" y="3793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55" name="Line 55"/>
            <p:cNvSpPr>
              <a:spLocks noChangeShapeType="1"/>
            </p:cNvSpPr>
            <p:nvPr/>
          </p:nvSpPr>
          <p:spPr bwMode="auto">
            <a:xfrm>
              <a:off x="5148" y="37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56" name="Line 56"/>
            <p:cNvSpPr>
              <a:spLocks noChangeShapeType="1"/>
            </p:cNvSpPr>
            <p:nvPr/>
          </p:nvSpPr>
          <p:spPr bwMode="auto">
            <a:xfrm>
              <a:off x="5012" y="388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57" name="Line 57"/>
            <p:cNvSpPr>
              <a:spLocks noChangeShapeType="1"/>
            </p:cNvSpPr>
            <p:nvPr/>
          </p:nvSpPr>
          <p:spPr bwMode="auto">
            <a:xfrm flipH="1">
              <a:off x="4694" y="3884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58" name="Line 58"/>
            <p:cNvSpPr>
              <a:spLocks noChangeShapeType="1"/>
            </p:cNvSpPr>
            <p:nvPr/>
          </p:nvSpPr>
          <p:spPr bwMode="auto">
            <a:xfrm>
              <a:off x="5103" y="3385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59" name="Line 59"/>
            <p:cNvSpPr>
              <a:spLocks noChangeShapeType="1"/>
            </p:cNvSpPr>
            <p:nvPr/>
          </p:nvSpPr>
          <p:spPr bwMode="auto">
            <a:xfrm>
              <a:off x="5103" y="3793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60" name="Line 60"/>
            <p:cNvSpPr>
              <a:spLocks noChangeShapeType="1"/>
            </p:cNvSpPr>
            <p:nvPr/>
          </p:nvSpPr>
          <p:spPr bwMode="auto">
            <a:xfrm flipV="1">
              <a:off x="528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61" name="Line 61"/>
            <p:cNvSpPr>
              <a:spLocks noChangeShapeType="1"/>
            </p:cNvSpPr>
            <p:nvPr/>
          </p:nvSpPr>
          <p:spPr bwMode="auto">
            <a:xfrm>
              <a:off x="5284" y="3702"/>
              <a:ext cx="0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2462" name="Line 62"/>
            <p:cNvSpPr>
              <a:spLocks noChangeShapeType="1"/>
            </p:cNvSpPr>
            <p:nvPr/>
          </p:nvSpPr>
          <p:spPr bwMode="auto">
            <a:xfrm>
              <a:off x="3606" y="2296"/>
              <a:ext cx="0" cy="1452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63" name="Line 63"/>
            <p:cNvSpPr>
              <a:spLocks noChangeShapeType="1"/>
            </p:cNvSpPr>
            <p:nvPr/>
          </p:nvSpPr>
          <p:spPr bwMode="auto">
            <a:xfrm>
              <a:off x="3606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64" name="Line 64"/>
            <p:cNvSpPr>
              <a:spLocks noChangeShapeType="1"/>
            </p:cNvSpPr>
            <p:nvPr/>
          </p:nvSpPr>
          <p:spPr bwMode="auto">
            <a:xfrm>
              <a:off x="4694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 autoUpdateAnimBg="0"/>
      <p:bldP spid="10240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11638" y="476250"/>
            <a:ext cx="3886200" cy="620713"/>
          </a:xfrm>
          <a:noFill/>
        </p:spPr>
        <p:txBody>
          <a:bodyPr>
            <a:normAutofit fontScale="90000"/>
          </a:bodyPr>
          <a:lstStyle/>
          <a:p>
            <a:r>
              <a:rPr lang="zh-CN" altLang="en-US" sz="4000">
                <a:solidFill>
                  <a:srgbClr val="0000FF"/>
                </a:solidFill>
                <a:ea typeface="隶书" panose="02010509060101010101" pitchFamily="49" charset="-122"/>
              </a:rPr>
              <a:t>花边有多宽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/>
        </p:nvSpPr>
        <p:spPr bwMode="auto">
          <a:xfrm>
            <a:off x="457200" y="1219200"/>
            <a:ext cx="838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一块四周镶有宽度相等的花边的地毯如下图，它的长为８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，宽为５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．如果地毯中央长方形图案的面积为１８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，则花边多宽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?</a:t>
            </a:r>
          </a:p>
        </p:txBody>
      </p:sp>
      <p:pic>
        <p:nvPicPr>
          <p:cNvPr id="117767" name="Picture 7" descr="Q_011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48600" y="533400"/>
            <a:ext cx="522288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8" name="Rectangle 8"/>
          <p:cNvSpPr>
            <a:spLocks noGrp="1" noChangeArrowheads="1"/>
          </p:cNvSpPr>
          <p:nvPr/>
        </p:nvSpPr>
        <p:spPr bwMode="auto">
          <a:xfrm>
            <a:off x="457200" y="5943600"/>
            <a:ext cx="723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你怎么解决这个问题？</a:t>
            </a: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grpSp>
        <p:nvGrpSpPr>
          <p:cNvPr id="117769" name="Group 9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117770" name="Group 10"/>
            <p:cNvGrpSpPr/>
            <p:nvPr/>
          </p:nvGrpSpPr>
          <p:grpSpPr bwMode="auto">
            <a:xfrm>
              <a:off x="768" y="240"/>
              <a:ext cx="1511" cy="480"/>
              <a:chOff x="1920" y="-32"/>
              <a:chExt cx="2145" cy="343"/>
            </a:xfrm>
          </p:grpSpPr>
          <p:sp>
            <p:nvSpPr>
              <p:cNvPr id="117771" name="Rectangle 11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17772" name="Rectangle 12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4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117773" name="Picture 13" descr="678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7774" name="Picture 14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7775" name="Picture 15" descr="地毯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84488" y="2667000"/>
            <a:ext cx="4125912" cy="309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utoUpdateAnimBg="0"/>
      <p:bldP spid="11776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28600"/>
            <a:ext cx="5181600" cy="9144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chemeClr val="tx1"/>
                </a:solidFill>
                <a:ea typeface="隶书" panose="02010509060101010101" pitchFamily="49" charset="-122"/>
              </a:rPr>
              <a:t>一元二次方程的应用</a:t>
            </a:r>
            <a:endParaRPr lang="zh-CN" altLang="en-US" sz="4000" b="1">
              <a:solidFill>
                <a:srgbClr val="FF0000"/>
              </a:solidFill>
              <a:ea typeface="隶书" panose="02010509060101010101" pitchFamily="49" charset="-122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/>
        </p:nvSpPr>
        <p:spPr bwMode="auto">
          <a:xfrm>
            <a:off x="609600" y="11430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解：如果设花边的宽为</a:t>
            </a:r>
            <a:r>
              <a:rPr kumimoji="1" lang="en-US" altLang="zh-C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,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根据题意得</a:t>
            </a:r>
          </a:p>
        </p:txBody>
      </p:sp>
      <p:pic>
        <p:nvPicPr>
          <p:cNvPr id="118788" name="Picture 4" descr="右开门箭头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9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89" name="Picture 5" descr="左开门箭头">
            <a:hlinkClick r:id="" action="ppaction://hlinkshowjump?jump=previous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6400800"/>
            <a:ext cx="388938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0" name="AutoShape 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6400800"/>
            <a:ext cx="598488" cy="336550"/>
          </a:xfrm>
          <a:prstGeom prst="actionButtonEnd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18791" name="Picture 7" descr="Q_011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8545513" y="457200"/>
            <a:ext cx="52228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92" name="Rectangle 8"/>
          <p:cNvSpPr>
            <a:spLocks noGrp="1" noChangeArrowheads="1"/>
          </p:cNvSpPr>
          <p:nvPr/>
        </p:nvSpPr>
        <p:spPr bwMode="auto">
          <a:xfrm>
            <a:off x="457200" y="2133600"/>
            <a:ext cx="609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你能求出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x</a:t>
            </a:r>
            <a:r>
              <a:rPr kumimoji="1"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吗</a:t>
            </a:r>
            <a:r>
              <a:rPr kumimoji="1"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85800" y="16764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(8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2x) (5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2x) = 18.</a:t>
            </a:r>
          </a:p>
        </p:txBody>
      </p:sp>
      <p:grpSp>
        <p:nvGrpSpPr>
          <p:cNvPr id="118794" name="Group 10"/>
          <p:cNvGrpSpPr/>
          <p:nvPr/>
        </p:nvGrpSpPr>
        <p:grpSpPr bwMode="auto">
          <a:xfrm>
            <a:off x="4140200" y="2276475"/>
            <a:ext cx="4572000" cy="3629025"/>
            <a:chOff x="2880" y="1497"/>
            <a:chExt cx="2880" cy="2286"/>
          </a:xfrm>
        </p:grpSpPr>
        <p:sp>
          <p:nvSpPr>
            <p:cNvPr id="118795" name="Rectangle 11"/>
            <p:cNvSpPr>
              <a:spLocks noChangeArrowheads="1"/>
            </p:cNvSpPr>
            <p:nvPr/>
          </p:nvSpPr>
          <p:spPr bwMode="auto">
            <a:xfrm>
              <a:off x="3085" y="1826"/>
              <a:ext cx="2634" cy="1920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rgbClr val="008000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zh-CN" altLang="zh-CN" sz="2400" b="1">
                <a:solidFill>
                  <a:srgbClr val="66FF33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8796" name="Text Box 12"/>
            <p:cNvSpPr txBox="1">
              <a:spLocks noChangeArrowheads="1"/>
            </p:cNvSpPr>
            <p:nvPr/>
          </p:nvSpPr>
          <p:spPr bwMode="auto">
            <a:xfrm>
              <a:off x="2880" y="252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cxnSp>
          <p:nvCxnSpPr>
            <p:cNvPr id="118797" name="AutoShape 13"/>
            <p:cNvCxnSpPr>
              <a:cxnSpLocks noChangeShapeType="1"/>
            </p:cNvCxnSpPr>
            <p:nvPr/>
          </p:nvCxnSpPr>
          <p:spPr bwMode="auto">
            <a:xfrm>
              <a:off x="3085" y="3771"/>
              <a:ext cx="0" cy="0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8798" name="Line 14"/>
            <p:cNvSpPr>
              <a:spLocks noChangeShapeType="1"/>
            </p:cNvSpPr>
            <p:nvPr/>
          </p:nvSpPr>
          <p:spPr bwMode="auto">
            <a:xfrm>
              <a:off x="3312" y="2064"/>
              <a:ext cx="2160" cy="0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799" name="Line 15"/>
            <p:cNvSpPr>
              <a:spLocks noChangeShapeType="1"/>
            </p:cNvSpPr>
            <p:nvPr/>
          </p:nvSpPr>
          <p:spPr bwMode="auto">
            <a:xfrm>
              <a:off x="3312" y="2064"/>
              <a:ext cx="0" cy="1440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0" name="Line 16"/>
            <p:cNvSpPr>
              <a:spLocks noChangeShapeType="1"/>
            </p:cNvSpPr>
            <p:nvPr/>
          </p:nvSpPr>
          <p:spPr bwMode="auto">
            <a:xfrm>
              <a:off x="5472" y="2064"/>
              <a:ext cx="0" cy="1440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1" name="Line 17"/>
            <p:cNvSpPr>
              <a:spLocks noChangeShapeType="1"/>
            </p:cNvSpPr>
            <p:nvPr/>
          </p:nvSpPr>
          <p:spPr bwMode="auto">
            <a:xfrm>
              <a:off x="3312" y="3504"/>
              <a:ext cx="2160" cy="0"/>
            </a:xfrm>
            <a:prstGeom prst="line">
              <a:avLst/>
            </a:prstGeom>
            <a:noFill/>
            <a:ln w="12700" cap="sq">
              <a:solidFill>
                <a:srgbClr val="FF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2" name="Line 18"/>
            <p:cNvSpPr>
              <a:spLocks noChangeShapeType="1"/>
            </p:cNvSpPr>
            <p:nvPr/>
          </p:nvSpPr>
          <p:spPr bwMode="auto">
            <a:xfrm flipV="1">
              <a:off x="3312" y="1824"/>
              <a:ext cx="0" cy="24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3" name="Line 19"/>
            <p:cNvSpPr>
              <a:spLocks noChangeShapeType="1"/>
            </p:cNvSpPr>
            <p:nvPr/>
          </p:nvSpPr>
          <p:spPr bwMode="auto">
            <a:xfrm rot="5340315" flipV="1">
              <a:off x="5591" y="1945"/>
              <a:ext cx="1" cy="240"/>
            </a:xfrm>
            <a:prstGeom prst="line">
              <a:avLst/>
            </a:prstGeom>
            <a:noFill/>
            <a:ln w="12700" cap="sq">
              <a:solidFill>
                <a:srgbClr val="99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4" name="Line 20"/>
            <p:cNvSpPr>
              <a:spLocks noChangeShapeType="1"/>
            </p:cNvSpPr>
            <p:nvPr/>
          </p:nvSpPr>
          <p:spPr bwMode="auto">
            <a:xfrm flipV="1">
              <a:off x="3312" y="3504"/>
              <a:ext cx="0" cy="24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5" name="Line 21"/>
            <p:cNvSpPr>
              <a:spLocks noChangeShapeType="1"/>
            </p:cNvSpPr>
            <p:nvPr/>
          </p:nvSpPr>
          <p:spPr bwMode="auto">
            <a:xfrm rot="5340315" flipV="1">
              <a:off x="3191" y="1945"/>
              <a:ext cx="1" cy="240"/>
            </a:xfrm>
            <a:prstGeom prst="line">
              <a:avLst/>
            </a:prstGeom>
            <a:noFill/>
            <a:ln w="12700" cap="sq">
              <a:solidFill>
                <a:srgbClr val="9900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806" name="Text Box 22"/>
            <p:cNvSpPr txBox="1">
              <a:spLocks noChangeArrowheads="1"/>
            </p:cNvSpPr>
            <p:nvPr/>
          </p:nvSpPr>
          <p:spPr bwMode="auto">
            <a:xfrm>
              <a:off x="3312" y="177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8807" name="Text Box 23"/>
            <p:cNvSpPr txBox="1">
              <a:spLocks noChangeArrowheads="1"/>
            </p:cNvSpPr>
            <p:nvPr/>
          </p:nvSpPr>
          <p:spPr bwMode="auto">
            <a:xfrm>
              <a:off x="3312" y="345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8808" name="Text Box 24"/>
            <p:cNvSpPr txBox="1">
              <a:spLocks noChangeArrowheads="1"/>
            </p:cNvSpPr>
            <p:nvPr/>
          </p:nvSpPr>
          <p:spPr bwMode="auto">
            <a:xfrm>
              <a:off x="5472" y="1968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8809" name="Text Box 25"/>
            <p:cNvSpPr txBox="1">
              <a:spLocks noChangeArrowheads="1"/>
            </p:cNvSpPr>
            <p:nvPr/>
          </p:nvSpPr>
          <p:spPr bwMode="auto">
            <a:xfrm>
              <a:off x="3072" y="2016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18810" name="Text Box 26"/>
            <p:cNvSpPr txBox="1">
              <a:spLocks noChangeArrowheads="1"/>
            </p:cNvSpPr>
            <p:nvPr/>
          </p:nvSpPr>
          <p:spPr bwMode="auto">
            <a:xfrm>
              <a:off x="3840" y="2208"/>
              <a:ext cx="124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8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2x</a:t>
              </a:r>
              <a:r>
                <a:rPr kumimoji="1"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118811" name="Text Box 27"/>
            <p:cNvSpPr txBox="1">
              <a:spLocks noChangeArrowheads="1"/>
            </p:cNvSpPr>
            <p:nvPr/>
          </p:nvSpPr>
          <p:spPr bwMode="auto">
            <a:xfrm rot="-16209917">
              <a:off x="2924" y="2740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（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5</a:t>
              </a:r>
              <a:r>
                <a:rPr kumimoji="1" lang="zh-CN" altLang="en-US" sz="2400" b="1">
                  <a:latin typeface="Times New Roman" panose="02020603050405020304" pitchFamily="18" charset="0"/>
                </a:rPr>
                <a:t>－</a:t>
              </a:r>
              <a:r>
                <a:rPr kumimoji="1"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2x</a:t>
              </a:r>
              <a:r>
                <a:rPr kumimoji="1"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）</a:t>
              </a:r>
            </a:p>
          </p:txBody>
        </p:sp>
        <p:sp>
          <p:nvSpPr>
            <p:cNvPr id="118812" name="Text Box 28"/>
            <p:cNvSpPr txBox="1">
              <a:spLocks noChangeArrowheads="1"/>
            </p:cNvSpPr>
            <p:nvPr/>
          </p:nvSpPr>
          <p:spPr bwMode="auto">
            <a:xfrm>
              <a:off x="4272" y="1497"/>
              <a:ext cx="2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8813" name="AutoShape 29"/>
            <p:cNvSpPr/>
            <p:nvPr/>
          </p:nvSpPr>
          <p:spPr bwMode="auto">
            <a:xfrm>
              <a:off x="3312" y="2064"/>
              <a:ext cx="96" cy="1440"/>
            </a:xfrm>
            <a:prstGeom prst="rightBrace">
              <a:avLst>
                <a:gd name="adj1" fmla="val 12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814" name="AutoShape 30"/>
            <p:cNvSpPr/>
            <p:nvPr/>
          </p:nvSpPr>
          <p:spPr bwMode="auto">
            <a:xfrm rot="16177429" flipV="1">
              <a:off x="4271" y="1103"/>
              <a:ext cx="240" cy="216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8815" name="Text Box 31"/>
            <p:cNvSpPr txBox="1">
              <a:spLocks noChangeArrowheads="1"/>
            </p:cNvSpPr>
            <p:nvPr/>
          </p:nvSpPr>
          <p:spPr bwMode="auto">
            <a:xfrm>
              <a:off x="4176" y="2688"/>
              <a:ext cx="62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18</a:t>
              </a:r>
              <a:r>
                <a:rPr kumimoji="1" lang="en-US" altLang="zh-CN" sz="2800" b="1">
                  <a:solidFill>
                    <a:srgbClr val="003300"/>
                  </a:solidFill>
                  <a:latin typeface="Times New Roman" panose="02020603050405020304" pitchFamily="18" charset="0"/>
                </a:rPr>
                <a:t>m</a:t>
              </a:r>
              <a:r>
                <a:rPr kumimoji="1" lang="en-US" altLang="zh-CN" sz="2800" b="1" baseline="30000">
                  <a:solidFill>
                    <a:srgbClr val="0033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18816" name="Group 32"/>
          <p:cNvGrpSpPr/>
          <p:nvPr/>
        </p:nvGrpSpPr>
        <p:grpSpPr bwMode="auto">
          <a:xfrm>
            <a:off x="533400" y="381000"/>
            <a:ext cx="3581400" cy="838200"/>
            <a:chOff x="768" y="240"/>
            <a:chExt cx="2256" cy="528"/>
          </a:xfrm>
        </p:grpSpPr>
        <p:grpSp>
          <p:nvGrpSpPr>
            <p:cNvPr id="118817" name="Group 33"/>
            <p:cNvGrpSpPr/>
            <p:nvPr/>
          </p:nvGrpSpPr>
          <p:grpSpPr bwMode="auto">
            <a:xfrm>
              <a:off x="768" y="240"/>
              <a:ext cx="1652" cy="480"/>
              <a:chOff x="1920" y="-32"/>
              <a:chExt cx="2345" cy="343"/>
            </a:xfrm>
          </p:grpSpPr>
          <p:sp>
            <p:nvSpPr>
              <p:cNvPr id="118818" name="Rectangle 34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223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zh-CN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做一做</a:t>
                </a:r>
                <a:endParaRPr lang="zh-CN" altLang="en-US" sz="24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endParaRPr>
              </a:p>
            </p:txBody>
          </p:sp>
          <p:sp>
            <p:nvSpPr>
              <p:cNvPr id="118819" name="Rectangle 35" descr="PE03255_"/>
              <p:cNvSpPr>
                <a:spLocks noChangeArrowheads="1"/>
              </p:cNvSpPr>
              <p:nvPr/>
            </p:nvSpPr>
            <p:spPr bwMode="auto">
              <a:xfrm>
                <a:off x="3601" y="-32"/>
                <a:ext cx="664" cy="3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8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118820" name="Picture 36" descr="678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256" y="336"/>
              <a:ext cx="768" cy="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8821" name="Picture 3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768" y="432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8822" name="Text Box 38"/>
          <p:cNvSpPr txBox="1">
            <a:spLocks noChangeArrowheads="1"/>
          </p:cNvSpPr>
          <p:nvPr/>
        </p:nvSpPr>
        <p:spPr bwMode="auto">
          <a:xfrm>
            <a:off x="4800600" y="1676400"/>
            <a:ext cx="403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2x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-13x+11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utoUpdateAnimBg="0"/>
      <p:bldP spid="118792" grpId="0" autoUpdateAnimBg="0"/>
      <p:bldP spid="118793" grpId="0" autoUpdateAnimBg="0"/>
      <p:bldP spid="1188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7538" y="125413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sp>
        <p:nvSpPr>
          <p:cNvPr id="53267" name="Rectangle 19"/>
          <p:cNvSpPr>
            <a:spLocks noGrp="1" noChangeArrowheads="1"/>
          </p:cNvSpPr>
          <p:nvPr/>
        </p:nvSpPr>
        <p:spPr bwMode="auto">
          <a:xfrm>
            <a:off x="0" y="1268413"/>
            <a:ext cx="9144000" cy="165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 MN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是一面长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10m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的墙，用长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24m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的篱笆，围成一个一面是墙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中间隔着一道篱笆的矩形花圃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ABCD,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已知花圃的设计面积为</a:t>
            </a:r>
            <a:r>
              <a:rPr kumimoji="1" lang="en-US" altLang="zh-CN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45m</a:t>
            </a:r>
            <a:r>
              <a:rPr kumimoji="1" lang="en-US" altLang="zh-CN" sz="2800" b="1" baseline="30000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1" lang="zh-CN" altLang="en-US" sz="2800" b="1" dirty="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，花圃的宽应当是多少？</a:t>
            </a:r>
          </a:p>
        </p:txBody>
      </p:sp>
      <p:grpSp>
        <p:nvGrpSpPr>
          <p:cNvPr id="53312" name="Group 64"/>
          <p:cNvGrpSpPr/>
          <p:nvPr/>
        </p:nvGrpSpPr>
        <p:grpSpPr bwMode="auto">
          <a:xfrm>
            <a:off x="4648200" y="2895600"/>
            <a:ext cx="3429000" cy="1905000"/>
            <a:chOff x="2928" y="1680"/>
            <a:chExt cx="2160" cy="1200"/>
          </a:xfrm>
        </p:grpSpPr>
        <p:sp>
          <p:nvSpPr>
            <p:cNvPr id="53303" name="Rectangle 55"/>
            <p:cNvSpPr>
              <a:spLocks noChangeArrowheads="1"/>
            </p:cNvSpPr>
            <p:nvPr/>
          </p:nvSpPr>
          <p:spPr bwMode="auto">
            <a:xfrm>
              <a:off x="3168" y="211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304" name="Rectangle 56" descr="沙滩"/>
            <p:cNvSpPr>
              <a:spLocks noChangeArrowheads="1"/>
            </p:cNvSpPr>
            <p:nvPr/>
          </p:nvSpPr>
          <p:spPr bwMode="auto">
            <a:xfrm>
              <a:off x="2928" y="1931"/>
              <a:ext cx="2160" cy="192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305" name="Text Box 57"/>
            <p:cNvSpPr txBox="1">
              <a:spLocks noChangeArrowheads="1"/>
            </p:cNvSpPr>
            <p:nvPr/>
          </p:nvSpPr>
          <p:spPr bwMode="auto">
            <a:xfrm>
              <a:off x="3696" y="168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10m</a:t>
              </a:r>
            </a:p>
          </p:txBody>
        </p:sp>
        <p:sp>
          <p:nvSpPr>
            <p:cNvPr id="53306" name="Line 58"/>
            <p:cNvSpPr>
              <a:spLocks noChangeShapeType="1"/>
            </p:cNvSpPr>
            <p:nvPr/>
          </p:nvSpPr>
          <p:spPr bwMode="auto">
            <a:xfrm flipV="1">
              <a:off x="2928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7" name="Line 59"/>
            <p:cNvSpPr>
              <a:spLocks noChangeShapeType="1"/>
            </p:cNvSpPr>
            <p:nvPr/>
          </p:nvSpPr>
          <p:spPr bwMode="auto">
            <a:xfrm flipH="1" flipV="1">
              <a:off x="5086" y="177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8" name="Line 60"/>
            <p:cNvSpPr>
              <a:spLocks noChangeShapeType="1"/>
            </p:cNvSpPr>
            <p:nvPr/>
          </p:nvSpPr>
          <p:spPr bwMode="auto">
            <a:xfrm>
              <a:off x="4176" y="182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09" name="Line 61"/>
            <p:cNvSpPr>
              <a:spLocks noChangeShapeType="1"/>
            </p:cNvSpPr>
            <p:nvPr/>
          </p:nvSpPr>
          <p:spPr bwMode="auto">
            <a:xfrm flipH="1" flipV="1">
              <a:off x="2932" y="181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311" name="Text Box 63"/>
            <p:cNvSpPr txBox="1">
              <a:spLocks noChangeArrowheads="1"/>
            </p:cNvSpPr>
            <p:nvPr/>
          </p:nvSpPr>
          <p:spPr bwMode="auto">
            <a:xfrm>
              <a:off x="3604" y="230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 </a:t>
              </a:r>
              <a:endParaRPr kumimoji="1" lang="en-US" altLang="zh-CN" sz="2400" baseline="30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3313" name="Group 65"/>
          <p:cNvGrpSpPr/>
          <p:nvPr/>
        </p:nvGrpSpPr>
        <p:grpSpPr bwMode="auto">
          <a:xfrm>
            <a:off x="1116013" y="404813"/>
            <a:ext cx="3419475" cy="762000"/>
            <a:chOff x="2160" y="2064"/>
            <a:chExt cx="2736" cy="1782"/>
          </a:xfrm>
        </p:grpSpPr>
        <p:grpSp>
          <p:nvGrpSpPr>
            <p:cNvPr id="53314" name="Group 66"/>
            <p:cNvGrpSpPr/>
            <p:nvPr/>
          </p:nvGrpSpPr>
          <p:grpSpPr bwMode="auto">
            <a:xfrm>
              <a:off x="2160" y="2064"/>
              <a:ext cx="2351" cy="1782"/>
              <a:chOff x="1920" y="-32"/>
              <a:chExt cx="2249" cy="1273"/>
            </a:xfrm>
          </p:grpSpPr>
          <p:sp>
            <p:nvSpPr>
              <p:cNvPr id="53315" name="Rectangle 67"/>
              <p:cNvSpPr>
                <a:spLocks noChangeArrowheads="1"/>
              </p:cNvSpPr>
              <p:nvPr/>
            </p:nvSpPr>
            <p:spPr bwMode="auto">
              <a:xfrm>
                <a:off x="1920" y="58"/>
                <a:ext cx="2112" cy="1032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en-US" altLang="zh-CN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kumimoji="1" lang="zh-CN" altLang="en-US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例题欣赏</a:t>
                </a:r>
              </a:p>
            </p:txBody>
          </p:sp>
          <p:sp>
            <p:nvSpPr>
              <p:cNvPr id="53316" name="Rectangle 68" descr="PE03255_"/>
              <p:cNvSpPr>
                <a:spLocks noChangeArrowheads="1"/>
              </p:cNvSpPr>
              <p:nvPr/>
            </p:nvSpPr>
            <p:spPr bwMode="auto">
              <a:xfrm>
                <a:off x="3602" y="-32"/>
                <a:ext cx="567" cy="12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5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53317" name="Picture 69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2160" y="2256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318" name="Picture 70" descr="打开书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416" y="2135"/>
              <a:ext cx="480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3319" name="Line 71"/>
          <p:cNvSpPr>
            <a:spLocks noChangeShapeType="1"/>
          </p:cNvSpPr>
          <p:nvPr/>
        </p:nvSpPr>
        <p:spPr bwMode="auto">
          <a:xfrm>
            <a:off x="6659563" y="35734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320" name="Rectangle 72" descr="绿色大理石"/>
          <p:cNvSpPr>
            <a:spLocks noChangeArrowheads="1"/>
          </p:cNvSpPr>
          <p:nvPr/>
        </p:nvSpPr>
        <p:spPr bwMode="auto">
          <a:xfrm>
            <a:off x="4716463" y="350043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53321" name="Rectangle 73" descr="绿色大理石"/>
          <p:cNvSpPr>
            <a:spLocks noChangeArrowheads="1"/>
          </p:cNvSpPr>
          <p:nvPr/>
        </p:nvSpPr>
        <p:spPr bwMode="auto">
          <a:xfrm>
            <a:off x="4794250" y="458152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53322" name="Rectangle 74" descr="绿色大理石"/>
          <p:cNvSpPr>
            <a:spLocks noChangeArrowheads="1"/>
          </p:cNvSpPr>
          <p:nvPr/>
        </p:nvSpPr>
        <p:spPr bwMode="auto">
          <a:xfrm>
            <a:off x="7524750" y="45815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3323" name="Rectangle 75" descr="绿色大理石"/>
          <p:cNvSpPr>
            <a:spLocks noChangeArrowheads="1"/>
          </p:cNvSpPr>
          <p:nvPr/>
        </p:nvSpPr>
        <p:spPr bwMode="auto">
          <a:xfrm>
            <a:off x="7524750" y="357346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53324" name="Rectangle 76" descr="绿色大理石"/>
          <p:cNvSpPr>
            <a:spLocks noChangeArrowheads="1"/>
          </p:cNvSpPr>
          <p:nvPr/>
        </p:nvSpPr>
        <p:spPr bwMode="auto">
          <a:xfrm>
            <a:off x="4140200" y="3141663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53325" name="Rectangle 77" descr="绿色大理石"/>
          <p:cNvSpPr>
            <a:spLocks noChangeArrowheads="1"/>
          </p:cNvSpPr>
          <p:nvPr/>
        </p:nvSpPr>
        <p:spPr bwMode="auto">
          <a:xfrm>
            <a:off x="8172450" y="31416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8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en-US" altLang="zh-CN" sz="2800" b="1">
                <a:latin typeface="Times New Roman" panose="02020603050405020304" pitchFamily="18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76825" y="0"/>
            <a:ext cx="2808288" cy="476250"/>
          </a:xfrm>
          <a:noFill/>
        </p:spPr>
        <p:txBody>
          <a:bodyPr>
            <a:normAutofit fontScale="90000"/>
          </a:bodyPr>
          <a:lstStyle/>
          <a:p>
            <a:r>
              <a:rPr lang="zh-CN" altLang="en-US" sz="4000" i="1">
                <a:solidFill>
                  <a:srgbClr val="FF0000"/>
                </a:solidFill>
                <a:ea typeface="隶书" panose="02010509060101010101" pitchFamily="49" charset="-122"/>
              </a:rPr>
              <a:t>知识的应用</a:t>
            </a:r>
          </a:p>
        </p:txBody>
      </p:sp>
      <p:graphicFrame>
        <p:nvGraphicFramePr>
          <p:cNvPr id="104493" name="Object 45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2708275"/>
          <a:ext cx="26654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6" imgW="1333500" imgH="342900" progId="Equation.DSMT4">
                  <p:embed/>
                </p:oleObj>
              </mc:Choice>
              <mc:Fallback>
                <p:oleObj name="Equation" r:id="rId6" imgW="1333500" imgH="342900" progId="Equation.DSMT4">
                  <p:embed/>
                  <p:pic>
                    <p:nvPicPr>
                      <p:cNvPr id="0" name="图片 204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708275"/>
                        <a:ext cx="266541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00" name="Object 5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00788" y="1628775"/>
          <a:ext cx="20161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8" imgW="1003300" imgH="342900" progId="Equation.DSMT4">
                  <p:embed/>
                </p:oleObj>
              </mc:Choice>
              <mc:Fallback>
                <p:oleObj name="Equation" r:id="rId8" imgW="1003300" imgH="342900" progId="Equation.DSMT4">
                  <p:embed/>
                  <p:pic>
                    <p:nvPicPr>
                      <p:cNvPr id="0" name="图片 20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628775"/>
                        <a:ext cx="2016125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51" name="Rectangle 3"/>
          <p:cNvSpPr>
            <a:spLocks noGrp="1" noChangeArrowheads="1"/>
          </p:cNvSpPr>
          <p:nvPr/>
        </p:nvSpPr>
        <p:spPr bwMode="auto">
          <a:xfrm>
            <a:off x="-323850" y="620713"/>
            <a:ext cx="91440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2. MN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是一面长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10m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的墙，用长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24m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的篱笆，围成一个一面是墙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中间隔着一道篱笆的矩形花圃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ABCD,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已知花圃的设计面积为</a:t>
            </a:r>
            <a:r>
              <a:rPr kumimoji="1" lang="en-US" altLang="zh-CN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45m</a:t>
            </a:r>
            <a:r>
              <a:rPr kumimoji="1" lang="en-US" altLang="zh-CN" sz="2400" b="1" baseline="30000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kumimoji="1" lang="zh-CN" altLang="en-US" sz="2400" b="1">
                <a:solidFill>
                  <a:schemeClr val="accent2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，花圃的宽应当是多少？</a:t>
            </a:r>
          </a:p>
        </p:txBody>
      </p:sp>
      <p:grpSp>
        <p:nvGrpSpPr>
          <p:cNvPr id="104461" name="Group 13"/>
          <p:cNvGrpSpPr/>
          <p:nvPr/>
        </p:nvGrpSpPr>
        <p:grpSpPr bwMode="auto">
          <a:xfrm>
            <a:off x="1187450" y="0"/>
            <a:ext cx="3671888" cy="762000"/>
            <a:chOff x="2160" y="2064"/>
            <a:chExt cx="2736" cy="6811"/>
          </a:xfrm>
        </p:grpSpPr>
        <p:grpSp>
          <p:nvGrpSpPr>
            <p:cNvPr id="104462" name="Group 14"/>
            <p:cNvGrpSpPr/>
            <p:nvPr/>
          </p:nvGrpSpPr>
          <p:grpSpPr bwMode="auto">
            <a:xfrm>
              <a:off x="2160" y="2064"/>
              <a:ext cx="2351" cy="6811"/>
              <a:chOff x="1920" y="-32"/>
              <a:chExt cx="2249" cy="4864"/>
            </a:xfrm>
          </p:grpSpPr>
          <p:sp>
            <p:nvSpPr>
              <p:cNvPr id="104463" name="Rectangle 15"/>
              <p:cNvSpPr>
                <a:spLocks noChangeArrowheads="1"/>
              </p:cNvSpPr>
              <p:nvPr/>
            </p:nvSpPr>
            <p:spPr bwMode="auto">
              <a:xfrm>
                <a:off x="1920" y="59"/>
                <a:ext cx="2112" cy="3942"/>
              </a:xfrm>
              <a:prstGeom prst="rect">
                <a:avLst/>
              </a:prstGeom>
              <a:gradFill rotWithShape="0">
                <a:gsLst>
                  <a:gs pos="0">
                    <a:srgbClr val="FFCC99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38100">
                <a:solidFill>
                  <a:srgbClr val="CC0000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kumimoji="1" lang="en-US" altLang="zh-CN" sz="32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    </a:t>
                </a:r>
                <a:r>
                  <a:rPr kumimoji="1" lang="zh-CN" altLang="en-US" sz="2400" b="1">
                    <a:latin typeface="Times New Roman" panose="02020603050405020304" pitchFamily="18" charset="0"/>
                    <a:ea typeface="隶书" panose="02010509060101010101" pitchFamily="49" charset="-122"/>
                  </a:rPr>
                  <a:t>例题欣赏</a:t>
                </a:r>
              </a:p>
            </p:txBody>
          </p:sp>
          <p:sp>
            <p:nvSpPr>
              <p:cNvPr id="104464" name="Rectangle 16" descr="PE03255_"/>
              <p:cNvSpPr>
                <a:spLocks noChangeArrowheads="1"/>
              </p:cNvSpPr>
              <p:nvPr/>
            </p:nvSpPr>
            <p:spPr bwMode="auto">
              <a:xfrm>
                <a:off x="3602" y="-32"/>
                <a:ext cx="567" cy="48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10"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CC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zh-CN" sz="4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ea typeface="BatangChe" pitchFamily="49" charset="-127"/>
                  </a:rPr>
                  <a:t>☞</a:t>
                </a:r>
              </a:p>
            </p:txBody>
          </p:sp>
        </p:grpSp>
        <p:pic>
          <p:nvPicPr>
            <p:cNvPr id="104465" name="Picture 17" descr="gif003[1]">
              <a:hlinkClick r:id="" action="ppaction://hlinkshowjump?jump=lastslide"/>
            </p:cNvPr>
            <p:cNvPicPr>
              <a:picLocks noChangeAspect="1" noChangeArrowheads="1" noCrop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2160" y="2256"/>
              <a:ext cx="336" cy="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66" name="Picture 18" descr="打开书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4416" y="2135"/>
              <a:ext cx="480" cy="4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474" name="Group 26"/>
          <p:cNvGrpSpPr/>
          <p:nvPr/>
        </p:nvGrpSpPr>
        <p:grpSpPr bwMode="auto">
          <a:xfrm>
            <a:off x="4670425" y="2852738"/>
            <a:ext cx="4473575" cy="2052637"/>
            <a:chOff x="2608" y="1824"/>
            <a:chExt cx="2818" cy="1293"/>
          </a:xfrm>
        </p:grpSpPr>
        <p:grpSp>
          <p:nvGrpSpPr>
            <p:cNvPr id="104452" name="Group 4"/>
            <p:cNvGrpSpPr/>
            <p:nvPr/>
          </p:nvGrpSpPr>
          <p:grpSpPr bwMode="auto">
            <a:xfrm>
              <a:off x="2928" y="1824"/>
              <a:ext cx="2160" cy="1200"/>
              <a:chOff x="2928" y="1680"/>
              <a:chExt cx="2160" cy="1200"/>
            </a:xfrm>
          </p:grpSpPr>
          <p:sp>
            <p:nvSpPr>
              <p:cNvPr id="104453" name="Rectangle 5"/>
              <p:cNvSpPr>
                <a:spLocks noChangeArrowheads="1"/>
              </p:cNvSpPr>
              <p:nvPr/>
            </p:nvSpPr>
            <p:spPr bwMode="auto">
              <a:xfrm>
                <a:off x="3168" y="2112"/>
                <a:ext cx="1632" cy="76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454" name="Rectangle 6" descr="沙滩"/>
              <p:cNvSpPr>
                <a:spLocks noChangeArrowheads="1"/>
              </p:cNvSpPr>
              <p:nvPr/>
            </p:nvSpPr>
            <p:spPr bwMode="auto">
              <a:xfrm>
                <a:off x="2928" y="1931"/>
                <a:ext cx="2160" cy="192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4455" name="Text Box 7"/>
              <p:cNvSpPr txBox="1">
                <a:spLocks noChangeArrowheads="1"/>
              </p:cNvSpPr>
              <p:nvPr/>
            </p:nvSpPr>
            <p:spPr bwMode="auto">
              <a:xfrm>
                <a:off x="3696" y="1680"/>
                <a:ext cx="5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10m</a:t>
                </a:r>
              </a:p>
            </p:txBody>
          </p:sp>
          <p:sp>
            <p:nvSpPr>
              <p:cNvPr id="104456" name="Line 8"/>
              <p:cNvSpPr>
                <a:spLocks noChangeShapeType="1"/>
              </p:cNvSpPr>
              <p:nvPr/>
            </p:nvSpPr>
            <p:spPr bwMode="auto">
              <a:xfrm flipV="1">
                <a:off x="2928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4457" name="Line 9"/>
              <p:cNvSpPr>
                <a:spLocks noChangeShapeType="1"/>
              </p:cNvSpPr>
              <p:nvPr/>
            </p:nvSpPr>
            <p:spPr bwMode="auto">
              <a:xfrm flipH="1" flipV="1">
                <a:off x="5086" y="1772"/>
                <a:ext cx="2" cy="2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4458" name="Line 10"/>
              <p:cNvSpPr>
                <a:spLocks noChangeShapeType="1"/>
              </p:cNvSpPr>
              <p:nvPr/>
            </p:nvSpPr>
            <p:spPr bwMode="auto">
              <a:xfrm>
                <a:off x="4176" y="18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4459" name="Line 11"/>
              <p:cNvSpPr>
                <a:spLocks noChangeShapeType="1"/>
              </p:cNvSpPr>
              <p:nvPr/>
            </p:nvSpPr>
            <p:spPr bwMode="auto">
              <a:xfrm flipH="1" flipV="1">
                <a:off x="2932" y="1818"/>
                <a:ext cx="764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04460" name="Text Box 12"/>
              <p:cNvSpPr txBox="1">
                <a:spLocks noChangeArrowheads="1"/>
              </p:cNvSpPr>
              <p:nvPr/>
            </p:nvSpPr>
            <p:spPr bwMode="auto">
              <a:xfrm>
                <a:off x="3604" y="2304"/>
                <a:ext cx="66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 </a:t>
                </a:r>
                <a:endParaRPr kumimoji="1" lang="en-US" altLang="zh-CN" sz="2400" baseline="300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04467" name="Line 19"/>
            <p:cNvSpPr>
              <a:spLocks noChangeShapeType="1"/>
            </p:cNvSpPr>
            <p:nvPr/>
          </p:nvSpPr>
          <p:spPr bwMode="auto">
            <a:xfrm>
              <a:off x="4195" y="2251"/>
              <a:ext cx="0" cy="7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468" name="Rectangle 20" descr="绿色大理石"/>
            <p:cNvSpPr>
              <a:spLocks noChangeArrowheads="1"/>
            </p:cNvSpPr>
            <p:nvPr/>
          </p:nvSpPr>
          <p:spPr bwMode="auto">
            <a:xfrm>
              <a:off x="2971" y="2205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4469" name="Rectangle 21" descr="绿色大理石"/>
            <p:cNvSpPr>
              <a:spLocks noChangeArrowheads="1"/>
            </p:cNvSpPr>
            <p:nvPr/>
          </p:nvSpPr>
          <p:spPr bwMode="auto">
            <a:xfrm>
              <a:off x="3020" y="288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04470" name="Rectangle 22" descr="绿色大理石"/>
            <p:cNvSpPr>
              <a:spLocks noChangeArrowheads="1"/>
            </p:cNvSpPr>
            <p:nvPr/>
          </p:nvSpPr>
          <p:spPr bwMode="auto">
            <a:xfrm>
              <a:off x="4740" y="288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4471" name="Rectangle 23" descr="绿色大理石"/>
            <p:cNvSpPr>
              <a:spLocks noChangeArrowheads="1"/>
            </p:cNvSpPr>
            <p:nvPr/>
          </p:nvSpPr>
          <p:spPr bwMode="auto">
            <a:xfrm>
              <a:off x="4740" y="2251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b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04472" name="Rectangle 24" descr="绿色大理石"/>
            <p:cNvSpPr>
              <a:spLocks noChangeArrowheads="1"/>
            </p:cNvSpPr>
            <p:nvPr/>
          </p:nvSpPr>
          <p:spPr bwMode="auto">
            <a:xfrm>
              <a:off x="2608" y="1979"/>
              <a:ext cx="3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04473" name="Rectangle 25" descr="绿色大理石"/>
            <p:cNvSpPr>
              <a:spLocks noChangeArrowheads="1"/>
            </p:cNvSpPr>
            <p:nvPr/>
          </p:nvSpPr>
          <p:spPr bwMode="auto">
            <a:xfrm>
              <a:off x="5148" y="1979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14"/>
                    <a:srcRect/>
                    <a:tile tx="0" ty="0" sx="100000" sy="100000" flip="none" algn="tl"/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algn="ctr">
                <a:spcBef>
                  <a:spcPct val="20000"/>
                </a:spcBef>
              </a:pPr>
              <a:r>
                <a:rPr kumimoji="1" lang="en-US" altLang="zh-CN" sz="2800" b="1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04475" name="Rectangle 27"/>
          <p:cNvSpPr>
            <a:spLocks noGrp="1" noChangeArrowheads="1"/>
          </p:cNvSpPr>
          <p:nvPr/>
        </p:nvSpPr>
        <p:spPr bwMode="auto">
          <a:xfrm>
            <a:off x="0" y="1700213"/>
            <a:ext cx="8820150" cy="108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>
                <a:latin typeface="Times New Roman" panose="02020603050405020304" pitchFamily="18" charset="0"/>
              </a:rPr>
              <a:t>:</a:t>
            </a:r>
            <a:r>
              <a:rPr kumimoji="1" lang="en-US" altLang="zh-CN" sz="2800" b="1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kumimoji="1" lang="zh-CN" altLang="en-US" sz="2800" b="1">
                <a:latin typeface="Times New Roman" panose="02020603050405020304" pitchFamily="18" charset="0"/>
              </a:rPr>
              <a:t>设花圃的宽为</a:t>
            </a:r>
            <a:r>
              <a:rPr kumimoji="1" lang="en-US" altLang="zh-CN" sz="2800" b="1">
                <a:latin typeface="Times New Roman" panose="02020603050405020304" pitchFamily="18" charset="0"/>
              </a:rPr>
              <a:t>xm,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那么它的长是</a:t>
            </a:r>
            <a:r>
              <a:rPr kumimoji="1" lang="zh-CN" altLang="en-US" sz="2800" b="1" u="sng">
                <a:latin typeface="Times New Roman" panose="02020603050405020304" pitchFamily="18" charset="0"/>
              </a:rPr>
              <a:t> </a:t>
            </a:r>
            <a:r>
              <a:rPr kumimoji="1" lang="zh-CN" altLang="zh-CN" sz="2800" b="1" u="sng">
                <a:latin typeface="Times New Roman" panose="02020603050405020304" pitchFamily="18" charset="0"/>
              </a:rPr>
              <a:t>＿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zh-CN" altLang="zh-CN" sz="2800" b="1" u="sng">
                <a:latin typeface="Times New Roman" panose="02020603050405020304" pitchFamily="18" charset="0"/>
              </a:rPr>
              <a:t>＿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zh-CN" altLang="zh-CN" sz="2800" b="1" u="sng">
                <a:latin typeface="Times New Roman" panose="02020603050405020304" pitchFamily="18" charset="0"/>
              </a:rPr>
              <a:t>＿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zh-CN" altLang="zh-CN" sz="2800" b="1" u="sng">
                <a:latin typeface="Times New Roman" panose="02020603050405020304" pitchFamily="18" charset="0"/>
              </a:rPr>
              <a:t>＿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2800" b="1">
                <a:latin typeface="Times New Roman" panose="02020603050405020304" pitchFamily="18" charset="0"/>
              </a:rPr>
              <a:t>根据题意得方</a:t>
            </a:r>
            <a:r>
              <a:rPr kumimoji="1" lang="zh-CN" altLang="en-US" sz="2800" b="1" u="sng">
                <a:latin typeface="Times New Roman" panose="02020603050405020304" pitchFamily="18" charset="0"/>
              </a:rPr>
              <a:t>程</a:t>
            </a: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endParaRPr kumimoji="1" lang="zh-CN" altLang="en-US" sz="2800" b="1" u="sng">
              <a:latin typeface="Times New Roman" panose="02020603050405020304" pitchFamily="18" charset="0"/>
            </a:endParaRPr>
          </a:p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kumimoji="1" lang="zh-CN" altLang="en-US" sz="2800" b="1" u="sng">
                <a:latin typeface="Times New Roman" panose="02020603050405020304" pitchFamily="18" charset="0"/>
              </a:rPr>
              <a:t>                                       </a:t>
            </a:r>
            <a:r>
              <a:rPr kumimoji="1" lang="en-US" altLang="zh-CN" sz="2800" b="1" u="sng">
                <a:latin typeface="Times New Roman" panose="02020603050405020304" pitchFamily="18" charset="0"/>
              </a:rPr>
              <a:t>.                                           </a:t>
            </a:r>
          </a:p>
        </p:txBody>
      </p:sp>
      <p:graphicFrame>
        <p:nvGraphicFramePr>
          <p:cNvPr id="104477" name="Object 29"/>
          <p:cNvGraphicFramePr>
            <a:graphicFrameLocks noChangeAspect="1"/>
          </p:cNvGraphicFramePr>
          <p:nvPr/>
        </p:nvGraphicFramePr>
        <p:xfrm>
          <a:off x="250825" y="3500438"/>
          <a:ext cx="2484438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15" imgW="1511300" imgH="292100" progId="Equation.DSMT4">
                  <p:embed/>
                </p:oleObj>
              </mc:Choice>
              <mc:Fallback>
                <p:oleObj name="Equation" r:id="rId15" imgW="1511300" imgH="292100" progId="Equation.DSMT4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3500438"/>
                        <a:ext cx="2484438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78" name="Object 30"/>
          <p:cNvGraphicFramePr>
            <a:graphicFrameLocks noChangeAspect="1"/>
          </p:cNvGraphicFramePr>
          <p:nvPr/>
        </p:nvGraphicFramePr>
        <p:xfrm>
          <a:off x="2771775" y="4149725"/>
          <a:ext cx="194468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7" imgW="1206500" imgH="304800" progId="Equation.DSMT4">
                  <p:embed/>
                </p:oleObj>
              </mc:Choice>
              <mc:Fallback>
                <p:oleObj name="Equation" r:id="rId17" imgW="1206500" imgH="304800" progId="Equation.DSMT4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149725"/>
                        <a:ext cx="194468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90" name="Object 42"/>
          <p:cNvGraphicFramePr>
            <a:graphicFrameLocks noChangeAspect="1"/>
          </p:cNvGraphicFramePr>
          <p:nvPr/>
        </p:nvGraphicFramePr>
        <p:xfrm>
          <a:off x="179388" y="4221163"/>
          <a:ext cx="23050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19" imgW="1333500" imgH="292100" progId="Equation.3">
                  <p:embed/>
                </p:oleObj>
              </mc:Choice>
              <mc:Fallback>
                <p:oleObj name="Equation" r:id="rId19" imgW="1333500" imgH="2921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4221163"/>
                        <a:ext cx="230505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92" name="Object 44"/>
          <p:cNvGraphicFramePr>
            <a:graphicFrameLocks noChangeAspect="1"/>
          </p:cNvGraphicFramePr>
          <p:nvPr/>
        </p:nvGraphicFramePr>
        <p:xfrm>
          <a:off x="250825" y="5445125"/>
          <a:ext cx="36734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21" imgW="1968500" imgH="266700" progId="Equation.DSMT4">
                  <p:embed/>
                </p:oleObj>
              </mc:Choice>
              <mc:Fallback>
                <p:oleObj name="Equation" r:id="rId21" imgW="1968500" imgH="266700" progId="Equation.DSMT4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445125"/>
                        <a:ext cx="36734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03" name="Rectangle 55" descr="绿色大理石"/>
          <p:cNvSpPr>
            <a:spLocks noChangeArrowheads="1"/>
          </p:cNvSpPr>
          <p:nvPr/>
        </p:nvSpPr>
        <p:spPr bwMode="auto">
          <a:xfrm>
            <a:off x="177800" y="4776788"/>
            <a:ext cx="2328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根据题意，舍去</a:t>
            </a:r>
          </a:p>
        </p:txBody>
      </p:sp>
      <p:graphicFrame>
        <p:nvGraphicFramePr>
          <p:cNvPr id="104504" name="Object 5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16238" y="4652963"/>
          <a:ext cx="1079500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23" imgW="508000" imgH="304800" progId="Equation.DSMT4">
                  <p:embed/>
                </p:oleObj>
              </mc:Choice>
              <mc:Fallback>
                <p:oleObj name="Equation" r:id="rId23" imgW="508000" imgH="304800" progId="Equation.DSMT4">
                  <p:embed/>
                  <p:pic>
                    <p:nvPicPr>
                      <p:cNvPr id="0" name="图片 205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652963"/>
                        <a:ext cx="1079500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5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4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4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4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4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5" grpId="0" autoUpdateAnimBg="0"/>
      <p:bldP spid="1045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419600" y="1052513"/>
            <a:ext cx="4724400" cy="685800"/>
          </a:xfrm>
          <a:noFill/>
        </p:spPr>
        <p:txBody>
          <a:bodyPr>
            <a:normAutofit fontScale="90000"/>
          </a:bodyPr>
          <a:lstStyle/>
          <a:p>
            <a:r>
              <a:rPr lang="zh-CN" altLang="en-US">
                <a:solidFill>
                  <a:schemeClr val="tx1"/>
                </a:solidFill>
                <a:ea typeface="隶书" panose="02010509060101010101" pitchFamily="49" charset="-122"/>
              </a:rPr>
              <a:t>回味无穷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2349500"/>
            <a:ext cx="8101013" cy="2006600"/>
          </a:xfrm>
          <a:noFill/>
        </p:spPr>
        <p:txBody>
          <a:bodyPr>
            <a:normAutofit fontScale="92500" lnSpcReduction="10000"/>
          </a:bodyPr>
          <a:lstStyle/>
          <a:p>
            <a:pPr eaLnBrk="0" hangingPunct="0">
              <a:spcBef>
                <a:spcPct val="0"/>
              </a:spcBef>
            </a:pP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本节课通过对例题的解析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,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你复习了哪些旧知识呢？</a:t>
            </a:r>
          </a:p>
          <a:p>
            <a:pPr eaLnBrk="0" hangingPunct="0">
              <a:spcBef>
                <a:spcPct val="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列方程解应用题步骤</a:t>
            </a:r>
            <a:r>
              <a:rPr lang="en-US" altLang="zh-CN" sz="36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: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一审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二设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三列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四解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五验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;</a:t>
            </a:r>
            <a:r>
              <a:rPr lang="zh-CN" altLang="en-US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六答</a:t>
            </a:r>
            <a:r>
              <a:rPr lang="en-US" altLang="zh-CN" sz="3600" b="1" dirty="0"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</a:p>
        </p:txBody>
      </p:sp>
      <p:grpSp>
        <p:nvGrpSpPr>
          <p:cNvPr id="103428" name="Group 4"/>
          <p:cNvGrpSpPr/>
          <p:nvPr/>
        </p:nvGrpSpPr>
        <p:grpSpPr bwMode="auto">
          <a:xfrm>
            <a:off x="1187450" y="333375"/>
            <a:ext cx="2819400" cy="930275"/>
            <a:chOff x="480" y="2592"/>
            <a:chExt cx="1776" cy="586"/>
          </a:xfrm>
        </p:grpSpPr>
        <p:grpSp>
          <p:nvGrpSpPr>
            <p:cNvPr id="103429" name="Group 5"/>
            <p:cNvGrpSpPr/>
            <p:nvPr/>
          </p:nvGrpSpPr>
          <p:grpSpPr bwMode="auto">
            <a:xfrm>
              <a:off x="480" y="2592"/>
              <a:ext cx="1680" cy="586"/>
              <a:chOff x="672" y="3439"/>
              <a:chExt cx="4176" cy="593"/>
            </a:xfrm>
          </p:grpSpPr>
          <p:sp>
            <p:nvSpPr>
              <p:cNvPr id="103430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3431" name="Text Box 7"/>
              <p:cNvSpPr txBox="1">
                <a:spLocks noChangeArrowheads="1"/>
              </p:cNvSpPr>
              <p:nvPr/>
            </p:nvSpPr>
            <p:spPr bwMode="auto">
              <a:xfrm>
                <a:off x="719" y="3439"/>
                <a:ext cx="4129" cy="3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pic>
          <p:nvPicPr>
            <p:cNvPr id="103432" name="Picture 8" descr="打开书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736"/>
              <a:ext cx="396" cy="3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528" y="2736"/>
              <a:ext cx="17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小结       拓展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5800" y="304800"/>
            <a:ext cx="4419600" cy="1143000"/>
          </a:xfrm>
          <a:noFill/>
        </p:spPr>
        <p:txBody>
          <a:bodyPr/>
          <a:lstStyle/>
          <a:p>
            <a:r>
              <a:rPr lang="zh-CN" altLang="en-US" i="1">
                <a:solidFill>
                  <a:srgbClr val="FF0000"/>
                </a:solidFill>
                <a:ea typeface="隶书" panose="02010509060101010101" pitchFamily="49" charset="-122"/>
              </a:rPr>
              <a:t>知识的升华</a:t>
            </a:r>
          </a:p>
        </p:txBody>
      </p:sp>
      <p:grpSp>
        <p:nvGrpSpPr>
          <p:cNvPr id="110595" name="Group 3"/>
          <p:cNvGrpSpPr/>
          <p:nvPr/>
        </p:nvGrpSpPr>
        <p:grpSpPr bwMode="auto">
          <a:xfrm>
            <a:off x="304800" y="228600"/>
            <a:ext cx="2590800" cy="1295400"/>
            <a:chOff x="816" y="2880"/>
            <a:chExt cx="1896" cy="960"/>
          </a:xfrm>
        </p:grpSpPr>
        <p:pic>
          <p:nvPicPr>
            <p:cNvPr id="110596" name="Picture 4" descr="AG00029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632" y="2935"/>
              <a:ext cx="1080" cy="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10597" name="Group 5"/>
            <p:cNvGrpSpPr/>
            <p:nvPr/>
          </p:nvGrpSpPr>
          <p:grpSpPr bwMode="auto">
            <a:xfrm>
              <a:off x="816" y="2880"/>
              <a:ext cx="816" cy="960"/>
              <a:chOff x="672" y="3504"/>
              <a:chExt cx="4176" cy="528"/>
            </a:xfrm>
          </p:grpSpPr>
          <p:sp>
            <p:nvSpPr>
              <p:cNvPr id="110598" name="AutoShape 6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080" cy="528"/>
              </a:xfrm>
              <a:prstGeom prst="horizontalScroll">
                <a:avLst>
                  <a:gd name="adj" fmla="val 12500"/>
                </a:avLst>
              </a:prstGeom>
              <a:gradFill rotWithShape="0">
                <a:gsLst>
                  <a:gs pos="0">
                    <a:srgbClr val="FFEDED"/>
                  </a:gs>
                  <a:gs pos="100000">
                    <a:srgbClr val="FFFFFF"/>
                  </a:gs>
                </a:gsLst>
                <a:path path="rect">
                  <a:fillToRect r="100000" b="100000"/>
                </a:path>
              </a:gradFill>
              <a:ln w="9525">
                <a:solidFill>
                  <a:srgbClr val="000099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10599" name="Text Box 7"/>
              <p:cNvSpPr txBox="1">
                <a:spLocks noChangeArrowheads="1"/>
              </p:cNvSpPr>
              <p:nvPr/>
            </p:nvSpPr>
            <p:spPr bwMode="auto">
              <a:xfrm>
                <a:off x="718" y="3507"/>
                <a:ext cx="4130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EDED"/>
                        </a:gs>
                        <a:gs pos="100000">
                          <a:srgbClr val="FFFFFF"/>
                        </a:gs>
                      </a:gsLst>
                      <a:path path="rect">
                        <a:fillToRect r="100000" b="100000"/>
                      </a:path>
                    </a:gra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algn="ctr" eaLnBrk="0" hangingPunct="0"/>
                <a:endParaRPr lang="zh-CN" altLang="zh-CN" sz="3200" b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幼圆" panose="02010509060101010101" pitchFamily="49" charset="-122"/>
                </a:endParaRPr>
              </a:p>
            </p:txBody>
          </p:sp>
        </p:grpSp>
        <p:sp>
          <p:nvSpPr>
            <p:cNvPr id="110600" name="Text Box 8"/>
            <p:cNvSpPr txBox="1">
              <a:spLocks noChangeArrowheads="1"/>
            </p:cNvSpPr>
            <p:nvPr/>
          </p:nvSpPr>
          <p:spPr bwMode="auto">
            <a:xfrm>
              <a:off x="912" y="2995"/>
              <a:ext cx="672" cy="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独立</a:t>
              </a:r>
            </a:p>
            <a:p>
              <a:pPr eaLnBrk="0" hangingPunct="0"/>
              <a:r>
                <a:rPr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作业</a:t>
              </a:r>
            </a:p>
          </p:txBody>
        </p:sp>
      </p:grpSp>
      <p:sp>
        <p:nvSpPr>
          <p:cNvPr id="110601" name="Rectangle 9"/>
          <p:cNvSpPr>
            <a:spLocks noGrp="1" noChangeArrowheads="1"/>
          </p:cNvSpPr>
          <p:nvPr/>
        </p:nvSpPr>
        <p:spPr bwMode="auto">
          <a:xfrm>
            <a:off x="0" y="15240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1.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某农场要建一个长方形的养鸡场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鸡场的一边靠墙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墙长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25m),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另外三边用木栏围成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木栏长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40m.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10602" name="Rectangle 10"/>
          <p:cNvSpPr>
            <a:spLocks noGrp="1" noChangeArrowheads="1"/>
          </p:cNvSpPr>
          <p:nvPr/>
        </p:nvSpPr>
        <p:spPr bwMode="auto">
          <a:xfrm>
            <a:off x="76200" y="2514600"/>
            <a:ext cx="4191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鸡场的面积能达到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180m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?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10603" name="Rectangle 11"/>
          <p:cNvSpPr>
            <a:spLocks noGrp="1" noChangeArrowheads="1"/>
          </p:cNvSpPr>
          <p:nvPr/>
        </p:nvSpPr>
        <p:spPr bwMode="auto">
          <a:xfrm>
            <a:off x="76200" y="3581400"/>
            <a:ext cx="419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鸡场的面积能达到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200m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?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10604" name="Rectangle 12"/>
          <p:cNvSpPr>
            <a:spLocks noGrp="1" noChangeArrowheads="1"/>
          </p:cNvSpPr>
          <p:nvPr/>
        </p:nvSpPr>
        <p:spPr bwMode="auto">
          <a:xfrm>
            <a:off x="76200" y="4572000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(3)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鸡场的面积能达到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250m</a:t>
            </a:r>
            <a:r>
              <a:rPr kumimoji="1" lang="en-US" altLang="zh-CN" sz="2800" b="1" baseline="300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吗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?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110605" name="Rectangle 13"/>
          <p:cNvSpPr>
            <a:spLocks noGrp="1" noChangeArrowheads="1"/>
          </p:cNvSpPr>
          <p:nvPr/>
        </p:nvSpPr>
        <p:spPr bwMode="auto">
          <a:xfrm>
            <a:off x="152400" y="5562600"/>
            <a:ext cx="876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0" hangingPunct="0">
              <a:buClr>
                <a:schemeClr val="tx2"/>
              </a:buClr>
              <a:buFont typeface="Wingdings" panose="05000000000000000000" pitchFamily="2" charset="2"/>
              <a:buChar char="w"/>
            </a:pPr>
            <a:r>
              <a:rPr kumimoji="1"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如果能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请给出设计方案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;</a:t>
            </a:r>
            <a:r>
              <a:rPr kumimoji="1"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如果不能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kumimoji="1" lang="zh-CN" altLang="en-US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请说明理由</a:t>
            </a:r>
            <a:r>
              <a:rPr kumimoji="1" lang="en-US" altLang="zh-CN" sz="28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kumimoji="1" lang="en-US" altLang="zh-CN" sz="3200" dirty="0">
              <a:latin typeface="Times New Roman" panose="02020603050405020304" pitchFamily="18" charset="0"/>
            </a:endParaRPr>
          </a:p>
        </p:txBody>
      </p:sp>
      <p:grpSp>
        <p:nvGrpSpPr>
          <p:cNvPr id="110606" name="Group 14"/>
          <p:cNvGrpSpPr/>
          <p:nvPr/>
        </p:nvGrpSpPr>
        <p:grpSpPr bwMode="auto">
          <a:xfrm>
            <a:off x="4648200" y="2895600"/>
            <a:ext cx="3429000" cy="1905000"/>
            <a:chOff x="2928" y="1680"/>
            <a:chExt cx="2160" cy="1200"/>
          </a:xfrm>
        </p:grpSpPr>
        <p:sp>
          <p:nvSpPr>
            <p:cNvPr id="110607" name="Rectangle 15"/>
            <p:cNvSpPr>
              <a:spLocks noChangeArrowheads="1"/>
            </p:cNvSpPr>
            <p:nvPr/>
          </p:nvSpPr>
          <p:spPr bwMode="auto">
            <a:xfrm>
              <a:off x="3168" y="2112"/>
              <a:ext cx="1632" cy="7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608" name="Rectangle 16" descr="沙滩"/>
            <p:cNvSpPr>
              <a:spLocks noChangeArrowheads="1"/>
            </p:cNvSpPr>
            <p:nvPr/>
          </p:nvSpPr>
          <p:spPr bwMode="auto">
            <a:xfrm>
              <a:off x="2928" y="1931"/>
              <a:ext cx="2160" cy="192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0609" name="Text Box 17"/>
            <p:cNvSpPr txBox="1">
              <a:spLocks noChangeArrowheads="1"/>
            </p:cNvSpPr>
            <p:nvPr/>
          </p:nvSpPr>
          <p:spPr bwMode="auto">
            <a:xfrm>
              <a:off x="3696" y="168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25m</a:t>
              </a:r>
            </a:p>
          </p:txBody>
        </p:sp>
        <p:sp>
          <p:nvSpPr>
            <p:cNvPr id="110610" name="Line 18"/>
            <p:cNvSpPr>
              <a:spLocks noChangeShapeType="1"/>
            </p:cNvSpPr>
            <p:nvPr/>
          </p:nvSpPr>
          <p:spPr bwMode="auto">
            <a:xfrm flipV="1">
              <a:off x="2928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0611" name="Line 19"/>
            <p:cNvSpPr>
              <a:spLocks noChangeShapeType="1"/>
            </p:cNvSpPr>
            <p:nvPr/>
          </p:nvSpPr>
          <p:spPr bwMode="auto">
            <a:xfrm flipH="1" flipV="1">
              <a:off x="5086" y="1772"/>
              <a:ext cx="2" cy="2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0612" name="Line 20"/>
            <p:cNvSpPr>
              <a:spLocks noChangeShapeType="1"/>
            </p:cNvSpPr>
            <p:nvPr/>
          </p:nvSpPr>
          <p:spPr bwMode="auto">
            <a:xfrm>
              <a:off x="4176" y="182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0613" name="Line 21"/>
            <p:cNvSpPr>
              <a:spLocks noChangeShapeType="1"/>
            </p:cNvSpPr>
            <p:nvPr/>
          </p:nvSpPr>
          <p:spPr bwMode="auto">
            <a:xfrm flipH="1" flipV="1">
              <a:off x="2932" y="1818"/>
              <a:ext cx="764" cy="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0614" name="Text Box 22"/>
            <p:cNvSpPr txBox="1">
              <a:spLocks noChangeArrowheads="1"/>
            </p:cNvSpPr>
            <p:nvPr/>
          </p:nvSpPr>
          <p:spPr bwMode="auto">
            <a:xfrm>
              <a:off x="3604" y="2304"/>
              <a:ext cx="6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 </a:t>
              </a:r>
              <a:endParaRPr kumimoji="1" lang="en-US" altLang="zh-CN" sz="2400" baseline="30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06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1" grpId="0" autoUpdateAnimBg="0"/>
      <p:bldP spid="110602" grpId="0" autoUpdateAnimBg="0"/>
      <p:bldP spid="110603" grpId="0" autoUpdateAnimBg="0"/>
      <p:bldP spid="110604" grpId="0" autoUpdateAnimBg="0"/>
      <p:bldP spid="110605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全屏显示(4:3)</PresentationFormat>
  <Paragraphs>135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BatangChe</vt:lpstr>
      <vt:lpstr>黑体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我是最棒的设计师</vt:lpstr>
      <vt:lpstr>PowerPoint 演示文稿</vt:lpstr>
      <vt:lpstr>花边有多宽</vt:lpstr>
      <vt:lpstr>一元二次方程的应用</vt:lpstr>
      <vt:lpstr>知识的升华</vt:lpstr>
      <vt:lpstr>知识的应用</vt:lpstr>
      <vt:lpstr>回味无穷</vt:lpstr>
      <vt:lpstr>知识的升华</vt:lpstr>
      <vt:lpstr>知识的升华</vt:lpstr>
      <vt:lpstr>知识的升华</vt:lpstr>
      <vt:lpstr>知识的升华</vt:lpstr>
      <vt:lpstr>知识的升华</vt:lpstr>
      <vt:lpstr>知识的升华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2017-08-28T01:52:00Z</dcterms:created>
  <dcterms:modified xsi:type="dcterms:W3CDTF">2023-01-16T14:33:18Z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37ED4ADF8C8C4902861526B543B5B2B3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