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90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89" r:id="rId2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30" d="100"/>
          <a:sy n="130" d="100"/>
        </p:scale>
        <p:origin x="-1074" y="-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EDD8F86-2D09-4E4C-8571-BA3A080B3D7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F869ED3-776C-4106-9502-1489B69F348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CD5C6D8-8B94-499D-ADE9-7881414B2522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F97E696-AE68-499A-AABE-538162A7F701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9F09965-ACBD-4523-BE4B-F72EE2AA0DB8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CAE2758-EB9D-4D8B-8BAE-1A7C8009127F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48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6540733-E9A4-4831-8B43-5A23C1A8B957}" type="slidenum">
              <a:rPr lang="zh-CN"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68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5A5CE1C-1F73-4913-A379-E1DFEEB04AE2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89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E7F18BC-975D-4DA1-B0D8-2B3B4C99F0C1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09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3CC9459-911E-4172-9496-D9CA43C98E3B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30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E07D867-34E4-429F-B66D-FB7A4D3EA0D5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9787779-4E1F-4DBC-8AD5-8528B9388145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70CF0A5-25EF-4E63-9263-5DE9801DED3F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71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ADDED7-3419-483F-8739-335C20F8FCB9}" type="slidenum">
              <a:rPr lang="zh-CN" altLang="en-US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91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B2B6743-C2C5-47D6-8D3F-43DC2C0D67F3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51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477A6FE-B501-48FE-A4A9-68DDEFA077EA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3F7EF9-9A52-4A55-9B09-1A38EA8867E6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F437CA2-8F62-49C7-A627-6D9E053CF92D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76018C2-2319-423F-A0E0-D6AFDC35B819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90C470-EB37-41B8-9777-0C354AE19FE2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17757D9-1C1F-4864-8F4B-E83AA70EA899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DFB412F-1A3B-42EA-A760-3BB0DC60CD81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36A5A90-7388-4B4C-BAD7-8EAAC2B3483B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5E6C1-7887-4F1E-86D9-AB94AAFE6E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831A3-B201-434E-A020-017503A247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1C4572CF-8747-45A8-A5CC-CCD247FAC8D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48B3-10C1-41E3-9F8B-D126583A35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F2D6B-5E59-4B67-8B7B-681109EF10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4FAFD6CD-F841-43D3-8E6A-F60934EE32C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5463D3C4-7C81-4C6D-850D-31491CDEE9A1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YR3-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565" y="539204"/>
            <a:ext cx="2102644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2543434" y="1275606"/>
            <a:ext cx="6444271" cy="8023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6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600" b="1" kern="100" dirty="0" smtClean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6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Morals </a:t>
            </a:r>
            <a:r>
              <a:rPr lang="en-US" altLang="zh-CN" sz="3600" b="1" dirty="0">
                <a:latin typeface="+mn-lt"/>
                <a:ea typeface="+mn-ea"/>
                <a:cs typeface="+mn-ea"/>
                <a:sym typeface="+mn-lt"/>
              </a:rPr>
              <a:t>and </a:t>
            </a:r>
            <a:r>
              <a:rPr lang="en-US" altLang="zh-CN" sz="3600" b="1" dirty="0" smtClean="0">
                <a:latin typeface="+mn-lt"/>
                <a:ea typeface="+mn-ea"/>
                <a:cs typeface="+mn-ea"/>
                <a:sym typeface="+mn-lt"/>
              </a:rPr>
              <a:t>Virtues</a:t>
            </a:r>
            <a:endParaRPr lang="en-US" altLang="zh-CN" sz="3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73856" y="3003798"/>
            <a:ext cx="8428435" cy="47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000" b="1" kern="100" dirty="0">
                <a:latin typeface="+mn-lt"/>
                <a:ea typeface="+mn-ea"/>
                <a:cs typeface="+mn-ea"/>
                <a:sym typeface="+mn-lt"/>
              </a:rPr>
              <a:t>Section Ⅳ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000" b="1" kern="100" dirty="0">
                <a:latin typeface="+mn-lt"/>
                <a:ea typeface="+mn-ea"/>
                <a:cs typeface="+mn-ea"/>
                <a:sym typeface="+mn-lt"/>
              </a:rPr>
              <a:t>Discovering Useful Structures</a:t>
            </a:r>
            <a:r>
              <a:rPr lang="en-US" altLang="zh-CN" sz="2000" kern="100" dirty="0"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sz="2000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sz="2000" kern="100" dirty="0">
                <a:latin typeface="+mn-lt"/>
                <a:ea typeface="+mn-ea"/>
                <a:cs typeface="+mn-ea"/>
                <a:sym typeface="+mn-lt"/>
              </a:rPr>
              <a:t>形式</a:t>
            </a:r>
            <a:r>
              <a:rPr lang="en-US" altLang="zh-CN" sz="2000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87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状语。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7028" y="1059657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时间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18303" y="1059657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原因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69825" y="1059657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条件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9347" y="1468041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结果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07562" y="1465660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让步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66241" y="1481138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伴随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1722" y="1874044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方式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411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形式作结果状语，是随着谓语动词的发生而产生的自然结果，而不定式作结果状语时常表示出乎意料的结果，有时前面可以加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only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hurried to school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only to find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it was Sunday.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我匆忙赶到学校，结果发现是星期天。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形式作状语时，相当于与之对应的状语从句，但是当作伴随状语及结果状语时，可转化为并列谓语。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三、动词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形式作状语注意事项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形式的时态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5" name="矩形 11"/>
          <p:cNvSpPr>
            <a:spLocks noChangeArrowheads="1"/>
          </p:cNvSpPr>
          <p:nvPr/>
        </p:nvSpPr>
        <p:spPr bwMode="auto">
          <a:xfrm>
            <a:off x="413147" y="1504951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形式作状语时，要注意其时间性，是用一般式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(doing)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，还是用完成式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(having done)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459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Walking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the street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met an old friend of mine.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我正在大街上行走时，遇到了一位老朋友。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(walking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和谓语动词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同时发生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Having finished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letter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went to post it.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他写完信后就把它寄了出去。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(having finished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是先发生的，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是后发生的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2805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54819" y="3237310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当动词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形式的动作与谓语动词的动作同时发生时，用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式。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当动词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形式的动作先发生，而谓语动词的动作后发生时，用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式。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31750" y="3165873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一般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36612" y="3592116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完成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形式的语态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483" name="矩形 11"/>
          <p:cNvSpPr>
            <a:spLocks noChangeArrowheads="1"/>
          </p:cNvSpPr>
          <p:nvPr/>
        </p:nvSpPr>
        <p:spPr bwMode="auto">
          <a:xfrm>
            <a:off x="454819" y="1338262"/>
            <a:ext cx="8428435" cy="209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Having been shown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around the factory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they were very happy.(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现在分词的被动式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被领着参观了工厂后，他们很高兴。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Having finished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his homework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went to bed.(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现在分词的主动式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完成了作业后，他上床睡觉。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3020616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54819" y="3452813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使用动词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形式的主动式还是被动式，这主要取决于动词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形式和句子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之间的关系。句子的主语就是动词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形式的逻辑主语。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91722" y="3808810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主语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1"/>
          <p:cNvSpPr>
            <a:spLocks noChangeArrowheads="1"/>
          </p:cNvSpPr>
          <p:nvPr/>
        </p:nvSpPr>
        <p:spPr bwMode="auto">
          <a:xfrm>
            <a:off x="251222" y="735807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形式的否定式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507" name="矩形 11"/>
          <p:cNvSpPr>
            <a:spLocks noChangeArrowheads="1"/>
          </p:cNvSpPr>
          <p:nvPr/>
        </p:nvSpPr>
        <p:spPr bwMode="auto">
          <a:xfrm>
            <a:off x="454819" y="1546622"/>
            <a:ext cx="8428435" cy="126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Not knowing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this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didn’t come.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他不知道这件事，所以没来。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Not having made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full preparations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put off the sports meeting.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因为没有做好充分的准备，我们把运动会延期了。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251222" y="283249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54819" y="3264694"/>
            <a:ext cx="8428435" cy="43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形式的否定式为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；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having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.-ed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88079" y="3219450"/>
            <a:ext cx="51520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not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09798" y="3219450"/>
            <a:ext cx="51520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not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1"/>
          <p:cNvSpPr>
            <a:spLocks noChangeArrowheads="1"/>
          </p:cNvSpPr>
          <p:nvPr/>
        </p:nvSpPr>
        <p:spPr bwMode="auto">
          <a:xfrm>
            <a:off x="251222" y="627460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形式作评注性状语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531" name="矩形 11"/>
          <p:cNvSpPr>
            <a:spLocks noChangeArrowheads="1"/>
          </p:cNvSpPr>
          <p:nvPr/>
        </p:nvSpPr>
        <p:spPr bwMode="auto">
          <a:xfrm>
            <a:off x="454819" y="1466851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Judging from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his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behaviour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must be mad.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从他的行为来判断，他一定是疯了。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2320529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98872" y="2752725"/>
            <a:ext cx="8261747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有些动词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形式在句中没有逻辑主语，它们往往作为句子的评注性状语来修饰整个句子，表明说话者的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等。例如：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generally speaking“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一般来说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judging by/from...“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判断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taking everything into consideration“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从全盘考虑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17236" y="3112294"/>
            <a:ext cx="1292662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态度、观点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独立主格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555" name="矩形 11"/>
          <p:cNvSpPr>
            <a:spLocks noChangeArrowheads="1"/>
          </p:cNvSpPr>
          <p:nvPr/>
        </p:nvSpPr>
        <p:spPr bwMode="auto">
          <a:xfrm>
            <a:off x="454819" y="1520428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The rain having stopped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went on marching.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雨过之后，我们继续前进。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238482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54819" y="2817019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形式作状语，有时它也可以有自己独立的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，这种结构称为独立主格结构，通常用来表示伴随的动作或情况，也可以表示时间、原因或条件。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16172" y="2777729"/>
            <a:ext cx="600164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主语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1"/>
          <p:cNvSpPr>
            <a:spLocks noChangeArrowheads="1"/>
          </p:cNvSpPr>
          <p:nvPr/>
        </p:nvSpPr>
        <p:spPr bwMode="auto">
          <a:xfrm>
            <a:off x="415528" y="802482"/>
            <a:ext cx="8099822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同义句转换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①As time passes by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will have a better and better life.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→With  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will have a better and better life.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②I saw that they were coming across the street.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 saw _______________________ the street.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5619" y="1556148"/>
            <a:ext cx="1879297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time passing by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67176" y="2401491"/>
            <a:ext cx="237462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them coming across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375047" y="926307"/>
            <a:ext cx="8180784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③I stood on the bridge and watched boats were passing by.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 stood on the bridge and watched 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④I felt that someone was patting me on the shoulder.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 felt _______________________me on the shoulder.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⑤I heard that Mary sang a song in the next room last night.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 heard ________________________ in the next room last night.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75492" y="1275160"/>
            <a:ext cx="1997855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boats passing by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19451" y="2085975"/>
            <a:ext cx="202837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someone patting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52679" y="2942035"/>
            <a:ext cx="2051267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Mary sing a song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思维导图-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081" y="1168004"/>
            <a:ext cx="6425804" cy="53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 descr="YR3-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7166" y="1762125"/>
            <a:ext cx="50958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1"/>
          <p:cNvSpPr>
            <a:spLocks noChangeArrowheads="1"/>
          </p:cNvSpPr>
          <p:nvPr/>
        </p:nvSpPr>
        <p:spPr bwMode="auto">
          <a:xfrm>
            <a:off x="375047" y="573882"/>
            <a:ext cx="8180784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同义句转换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①It rained heavily and it caused great damage.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→It rained heavily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②After he had eaten his dinner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boy rushed out.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boy rushed out.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③The boy sat in front of the farm house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cut the branches.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→The boy sat in front of the farm house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④As I did not know how to get there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had to ask the way.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→__________________________________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had to ask the way.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7603" y="1329929"/>
            <a:ext cx="2599045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causing great damage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6699" y="2164557"/>
            <a:ext cx="2767104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eaten his dinner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23256" y="3003948"/>
            <a:ext cx="2422779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cutting the branches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5190" y="3805238"/>
            <a:ext cx="3501215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Not knowing how to get there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1"/>
          <p:cNvSpPr>
            <a:spLocks noChangeArrowheads="1"/>
          </p:cNvSpPr>
          <p:nvPr/>
        </p:nvSpPr>
        <p:spPr bwMode="auto">
          <a:xfrm>
            <a:off x="414338" y="951310"/>
            <a:ext cx="8261747" cy="25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①________________(work) for three hours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took a rest.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②Tom came  ____________ (dash) into the room with some film tickets in his hand.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③____________ (spend) all his money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boy had to give his mother a call.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④____________(see) nobody at home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decided to leave them a note.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1819" y="1321594"/>
            <a:ext cx="180318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worked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64650" y="1709738"/>
            <a:ext cx="1015343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dashing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4393" y="2141935"/>
            <a:ext cx="1602042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spent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93727" y="2543175"/>
            <a:ext cx="885499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Seeing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"/>
          <p:cNvSpPr>
            <a:spLocks noChangeArrowheads="1"/>
          </p:cNvSpPr>
          <p:nvPr/>
        </p:nvSpPr>
        <p:spPr bwMode="auto">
          <a:xfrm>
            <a:off x="359569" y="817960"/>
            <a:ext cx="8262938" cy="33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单句语法填空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①____________(judge) from his accent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must be from the south.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②_________________(tell) many times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still couldn’t understand it.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③The lecture  ___________________ (give)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 lively question-and-answer session followed.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④____________(take) everything into consideration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result is better than expected.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⑤The weather  ____________(be) hot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had to stay at home.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5417" y="1168004"/>
            <a:ext cx="1018549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Judging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2144" y="1594248"/>
            <a:ext cx="2048959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been told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06387" y="2013348"/>
            <a:ext cx="2176045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having been given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2898" y="2833688"/>
            <a:ext cx="849528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Taking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34528" y="3211116"/>
            <a:ext cx="768480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being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6" descr="语法整体突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223" y="627460"/>
            <a:ext cx="8560594" cy="54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251222" y="1275160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一、动词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形式作宾语补足语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20" name="矩形 11"/>
          <p:cNvSpPr>
            <a:spLocks noChangeArrowheads="1"/>
          </p:cNvSpPr>
          <p:nvPr/>
        </p:nvSpPr>
        <p:spPr bwMode="auto">
          <a:xfrm>
            <a:off x="251222" y="1735932"/>
            <a:ext cx="8428434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形式作宾语补足语时，与宾语之间是主谓关系，即宾语是其逻辑上的主语。它主要用于以下两类动词后作宾语补足语。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197644" y="2578894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01241" y="3011091"/>
            <a:ext cx="8428434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When we returned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found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stranger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standing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in front of the house.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我们回来的时候，发现一个陌生人站在房子前。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Suddenly we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heard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someone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knocking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gently on the window.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忽然我们听见有人在轻轻地敲窗户。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51222" y="465535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454819" y="897732"/>
            <a:ext cx="8428435" cy="380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词组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，如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see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hear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feel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smell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watch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find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listen to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look at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notice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observe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在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see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hear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feel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watch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等感官动词后，既可用动词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形式作宾语补足语，也可用省略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的不定式作宾语补足语。用动词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形式时，表示动作正在进行；用省略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的不定式时，表示动作经过从开始到结束的全过程。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saw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boy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getting on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bus.(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表示动作正在进行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我看见一个男孩在上公共汽车。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saw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 boy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get on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bus.(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表示动作完成了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我看见一个男孩上了公共汽车。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35576" y="853679"/>
            <a:ext cx="1754326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感觉和心理状态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454819" y="1113234"/>
            <a:ext cx="8428435" cy="84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kept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fire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burning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all night long.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我们让火整夜燃烧着。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won’t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have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you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running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about in the room.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我不允许你在房间里跑来跑去。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51222" y="1977629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54819" y="2409825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表示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的使役动词，常见的有：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have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keep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get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leave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等。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15720" y="2361010"/>
            <a:ext cx="1061829" cy="44050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指使意义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1" name="矩形 11"/>
          <p:cNvSpPr>
            <a:spLocks noChangeArrowheads="1"/>
          </p:cNvSpPr>
          <p:nvPr/>
        </p:nvSpPr>
        <p:spPr bwMode="auto">
          <a:xfrm>
            <a:off x="454819" y="1113235"/>
            <a:ext cx="8428435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couldn’t do my homework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with the noise going on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由于噪音不断，我没法做家庭作业。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With so many people looking 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felt nervous.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这么多人看着她，她感到很紧张。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11"/>
          <p:cNvSpPr>
            <a:spLocks noChangeArrowheads="1"/>
          </p:cNvSpPr>
          <p:nvPr/>
        </p:nvSpPr>
        <p:spPr bwMode="auto">
          <a:xfrm>
            <a:off x="228600" y="2842023"/>
            <a:ext cx="8428435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432197" y="3274219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用于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复合结构中。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99865" y="3219450"/>
            <a:ext cx="611386" cy="43582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1"/>
          <p:cNvSpPr>
            <a:spLocks noChangeArrowheads="1"/>
          </p:cNvSpPr>
          <p:nvPr/>
        </p:nvSpPr>
        <p:spPr bwMode="auto">
          <a:xfrm>
            <a:off x="251222" y="529828"/>
            <a:ext cx="8428434" cy="85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二、动词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形式作状语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5" name="矩形 11"/>
          <p:cNvSpPr>
            <a:spLocks noChangeArrowheads="1"/>
          </p:cNvSpPr>
          <p:nvPr/>
        </p:nvSpPr>
        <p:spPr bwMode="auto">
          <a:xfrm>
            <a:off x="454819" y="1413272"/>
            <a:ext cx="8428435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Hearing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news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couldn’t help laughing.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When he heard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news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couldn’t help laughing.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一听到那个消息，他禁不住大笑起来。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Not knowing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 address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had better telephone her to come over.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As I don’t know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her address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 had better telephone her to come over.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由于不知道她的地址，我还是打电话让她过来为好。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334566" y="411510"/>
            <a:ext cx="8261747" cy="459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Working hard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you’ll surely succeed.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If you work hard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you’ll surely succeed.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如果努力工作，你就一定会成功。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④The child slipped and fell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hitting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his head against the door.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The child slipped and fell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and hit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his head against the door.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那个男孩滑了一跤，摔倒了，头撞到了门上。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Having been told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many times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still didn’t learn these rules by heart.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Although he had been told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many times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 still didn’t learn these rules by heart.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尽管被告知了很多次，他还是没把这些规定记住。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415528" y="976313"/>
            <a:ext cx="8099822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⑥Morris lay on the grass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staring 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sky for a long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Morris lay on the grass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and stared at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sky for a long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莫里斯躺在草地上，长时间地望着天空。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⑦He came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running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back to tell me the news.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他跑回来告诉我这个消息。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1oergvi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1413</Words>
  <Application>Microsoft Office PowerPoint</Application>
  <PresentationFormat>全屏显示(16:9)</PresentationFormat>
  <Paragraphs>183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2023-01-16T14:33:24Z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AE4537AE5B8D4010A2331FD593075532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