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98" r:id="rId3"/>
    <p:sldId id="330" r:id="rId4"/>
    <p:sldId id="331" r:id="rId5"/>
    <p:sldId id="332" r:id="rId6"/>
    <p:sldId id="333" r:id="rId7"/>
    <p:sldId id="334" r:id="rId8"/>
    <p:sldId id="299" r:id="rId9"/>
    <p:sldId id="314" r:id="rId10"/>
    <p:sldId id="350" r:id="rId11"/>
    <p:sldId id="302" r:id="rId12"/>
    <p:sldId id="303" r:id="rId13"/>
    <p:sldId id="308" r:id="rId14"/>
    <p:sldId id="325" r:id="rId15"/>
    <p:sldId id="326" r:id="rId16"/>
    <p:sldId id="311" r:id="rId17"/>
    <p:sldId id="327" r:id="rId18"/>
    <p:sldId id="328" r:id="rId19"/>
    <p:sldId id="336" r:id="rId20"/>
    <p:sldId id="337" r:id="rId21"/>
    <p:sldId id="329" r:id="rId22"/>
    <p:sldId id="313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99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99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99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99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99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FF99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FF99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FF99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FF99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ACCBFE"/>
    <a:srgbClr val="CCECFF"/>
    <a:srgbClr val="FFFF99"/>
    <a:srgbClr val="99CCFF"/>
    <a:srgbClr val="0000FF"/>
    <a:srgbClr val="FF99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073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B1DE7-0F77-4760-93BE-4386A83411F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D1CC3-16D6-4449-BE96-8A72FAC0E6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D1CC3-16D6-4449-BE96-8A72FAC0E65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期占位符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42BD7D-60D2-4939-9C3F-B78C403CC6B2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099" name="页脚占位符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100" name="灯片编号占位符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C67909-7736-44E4-BBD5-96895A62D46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defRPr sz="4000" b="1"/>
            </a:lvl1pPr>
          </a:lstStyle>
          <a:p>
            <a:pPr lvl="0"/>
            <a:r>
              <a:rPr lang="zh-CN" altLang="en-US" noProof="0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2488" y="3717925"/>
            <a:ext cx="6400800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000"/>
            </a:lvl1pPr>
          </a:lstStyle>
          <a:p>
            <a:pPr lvl="0"/>
            <a:r>
              <a:rPr lang="zh-CN" altLang="en-US" noProof="0" smtClean="0">
                <a:sym typeface="Calibri" panose="020F0502020204030204" pitchFamily="34" charset="0"/>
              </a:rPr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59E3D-BE98-4FAF-8536-79DDB31F258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457BD-5EBA-4398-B8F8-0D1A5609C1E7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89AC8-621D-492A-B563-50C97729A107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DBBF1-9285-4A8E-B33E-A4B2566FD9B4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14FA0-0758-44F7-A2B4-FFA569F7EB4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E4482-AF62-4179-9568-37C6142F0E41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1728E-83D9-4BB9-A873-A785531CAD3B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6974E-738F-4EFC-A8C5-996A317E064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23588-43F6-4F31-8D25-9993D5B2855A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3076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077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078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907E1BAD-DF08-4668-B1A3-9801ABA16C2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9144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464171" y="836712"/>
            <a:ext cx="6337300" cy="3023741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7200" b="1" spc="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走进军营</a:t>
            </a:r>
          </a:p>
          <a:p>
            <a:pPr algn="ctr">
              <a:lnSpc>
                <a:spcPct val="150000"/>
              </a:lnSpc>
            </a:pPr>
            <a:r>
              <a:rPr lang="en-US" altLang="zh-CN" sz="36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sz="3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位置与方向</a:t>
            </a:r>
          </a:p>
        </p:txBody>
      </p:sp>
      <p:sp>
        <p:nvSpPr>
          <p:cNvPr id="6" name="矩形 5"/>
          <p:cNvSpPr/>
          <p:nvPr/>
        </p:nvSpPr>
        <p:spPr>
          <a:xfrm>
            <a:off x="2848886" y="52292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716463" y="4797425"/>
            <a:ext cx="30353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418013" y="3246438"/>
            <a:ext cx="2027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16425" y="3246438"/>
            <a:ext cx="311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pic>
        <p:nvPicPr>
          <p:cNvPr id="17413" name="Picture 5" descr="QQ图片20150823153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765175"/>
            <a:ext cx="5053012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27088" y="5013325"/>
            <a:ext cx="72183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</a:rPr>
              <a:t>小强的位置用数对表示是（3,2），</a:t>
            </a:r>
          </a:p>
          <a:p>
            <a:r>
              <a:rPr lang="zh-CN" altLang="en-US" sz="3600" dirty="0">
                <a:solidFill>
                  <a:schemeClr val="tx1"/>
                </a:solidFill>
              </a:rPr>
              <a:t>你能在图上标出他的位置吗？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grpSp>
        <p:nvGrpSpPr>
          <p:cNvPr id="18434" name="Group 2"/>
          <p:cNvGrpSpPr/>
          <p:nvPr/>
        </p:nvGrpSpPr>
        <p:grpSpPr bwMode="auto">
          <a:xfrm>
            <a:off x="355600" y="1701800"/>
            <a:ext cx="8223250" cy="3635375"/>
            <a:chOff x="0" y="0"/>
            <a:chExt cx="5180" cy="2290"/>
          </a:xfrm>
        </p:grpSpPr>
        <p:grpSp>
          <p:nvGrpSpPr>
            <p:cNvPr id="18435" name="Group 3"/>
            <p:cNvGrpSpPr/>
            <p:nvPr/>
          </p:nvGrpSpPr>
          <p:grpSpPr bwMode="auto">
            <a:xfrm>
              <a:off x="669" y="0"/>
              <a:ext cx="4491" cy="1978"/>
              <a:chOff x="0" y="0"/>
              <a:chExt cx="5010" cy="2206"/>
            </a:xfrm>
          </p:grpSpPr>
          <p:grpSp>
            <p:nvGrpSpPr>
              <p:cNvPr id="18436" name="Group 4"/>
              <p:cNvGrpSpPr/>
              <p:nvPr/>
            </p:nvGrpSpPr>
            <p:grpSpPr bwMode="auto">
              <a:xfrm>
                <a:off x="0" y="0"/>
                <a:ext cx="5010" cy="2206"/>
                <a:chOff x="0" y="0"/>
                <a:chExt cx="5010" cy="2206"/>
              </a:xfrm>
            </p:grpSpPr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auto">
                <a:xfrm>
                  <a:off x="0" y="441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auto">
                <a:xfrm>
                  <a:off x="0" y="882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auto">
                <a:xfrm>
                  <a:off x="0" y="1323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auto">
                <a:xfrm>
                  <a:off x="0" y="1764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auto">
                <a:xfrm>
                  <a:off x="0" y="2206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43" name="Group 11"/>
              <p:cNvGrpSpPr/>
              <p:nvPr/>
            </p:nvGrpSpPr>
            <p:grpSpPr bwMode="auto">
              <a:xfrm>
                <a:off x="4" y="0"/>
                <a:ext cx="5005" cy="2204"/>
                <a:chOff x="0" y="0"/>
                <a:chExt cx="5005" cy="2204"/>
              </a:xfrm>
            </p:grpSpPr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auto">
                <a:xfrm>
                  <a:off x="999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auto">
                <a:xfrm>
                  <a:off x="1998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auto">
                <a:xfrm>
                  <a:off x="2997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auto">
                <a:xfrm>
                  <a:off x="3996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auto">
                <a:xfrm>
                  <a:off x="4996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8450" name="Group 18"/>
            <p:cNvGrpSpPr/>
            <p:nvPr/>
          </p:nvGrpSpPr>
          <p:grpSpPr bwMode="auto">
            <a:xfrm>
              <a:off x="0" y="37"/>
              <a:ext cx="5180" cy="2253"/>
              <a:chOff x="0" y="0"/>
              <a:chExt cx="5180" cy="2253"/>
            </a:xfrm>
          </p:grpSpPr>
          <p:grpSp>
            <p:nvGrpSpPr>
              <p:cNvPr id="18451" name="Group 19"/>
              <p:cNvGrpSpPr/>
              <p:nvPr/>
            </p:nvGrpSpPr>
            <p:grpSpPr bwMode="auto">
              <a:xfrm>
                <a:off x="660" y="50"/>
                <a:ext cx="4520" cy="1819"/>
                <a:chOff x="0" y="0"/>
                <a:chExt cx="4520" cy="1819"/>
              </a:xfrm>
            </p:grpSpPr>
            <p:grpSp>
              <p:nvGrpSpPr>
                <p:cNvPr id="18452" name="Group 20"/>
                <p:cNvGrpSpPr/>
                <p:nvPr/>
              </p:nvGrpSpPr>
              <p:grpSpPr bwMode="auto">
                <a:xfrm>
                  <a:off x="0" y="0"/>
                  <a:ext cx="4520" cy="250"/>
                  <a:chOff x="0" y="0"/>
                  <a:chExt cx="4520" cy="250"/>
                </a:xfrm>
              </p:grpSpPr>
              <p:sp>
                <p:nvSpPr>
                  <p:cNvPr id="1845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六年级一班</a:t>
                    </a:r>
                  </a:p>
                </p:txBody>
              </p:sp>
              <p:sp>
                <p:nvSpPr>
                  <p:cNvPr id="18454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六年级二班</a:t>
                    </a:r>
                  </a:p>
                </p:txBody>
              </p:sp>
              <p:sp>
                <p:nvSpPr>
                  <p:cNvPr id="1845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六年级三班</a:t>
                    </a:r>
                  </a:p>
                </p:txBody>
              </p:sp>
              <p:sp>
                <p:nvSpPr>
                  <p:cNvPr id="18456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六年级四班</a:t>
                    </a:r>
                  </a:p>
                </p:txBody>
              </p:sp>
              <p:sp>
                <p:nvSpPr>
                  <p:cNvPr id="18457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六年级五班</a:t>
                    </a:r>
                  </a:p>
                </p:txBody>
              </p:sp>
            </p:grpSp>
            <p:grpSp>
              <p:nvGrpSpPr>
                <p:cNvPr id="18458" name="Group 26"/>
                <p:cNvGrpSpPr/>
                <p:nvPr/>
              </p:nvGrpSpPr>
              <p:grpSpPr bwMode="auto">
                <a:xfrm>
                  <a:off x="0" y="392"/>
                  <a:ext cx="4520" cy="250"/>
                  <a:chOff x="0" y="0"/>
                  <a:chExt cx="4520" cy="250"/>
                </a:xfrm>
              </p:grpSpPr>
              <p:sp>
                <p:nvSpPr>
                  <p:cNvPr id="18459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五年级一班</a:t>
                    </a:r>
                  </a:p>
                </p:txBody>
              </p:sp>
              <p:sp>
                <p:nvSpPr>
                  <p:cNvPr id="18460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五年级二班</a:t>
                    </a:r>
                  </a:p>
                </p:txBody>
              </p:sp>
              <p:sp>
                <p:nvSpPr>
                  <p:cNvPr id="18461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五年级三班</a:t>
                    </a:r>
                  </a:p>
                </p:txBody>
              </p:sp>
              <p:sp>
                <p:nvSpPr>
                  <p:cNvPr id="18462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五年级四班</a:t>
                    </a:r>
                  </a:p>
                </p:txBody>
              </p:sp>
              <p:sp>
                <p:nvSpPr>
                  <p:cNvPr id="18463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五年级五班</a:t>
                    </a:r>
                  </a:p>
                </p:txBody>
              </p:sp>
            </p:grpSp>
            <p:grpSp>
              <p:nvGrpSpPr>
                <p:cNvPr id="18464" name="Group 32"/>
                <p:cNvGrpSpPr/>
                <p:nvPr/>
              </p:nvGrpSpPr>
              <p:grpSpPr bwMode="auto">
                <a:xfrm>
                  <a:off x="0" y="784"/>
                  <a:ext cx="4520" cy="250"/>
                  <a:chOff x="0" y="0"/>
                  <a:chExt cx="4520" cy="250"/>
                </a:xfrm>
              </p:grpSpPr>
              <p:sp>
                <p:nvSpPr>
                  <p:cNvPr id="18465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四年级一班</a:t>
                    </a:r>
                  </a:p>
                </p:txBody>
              </p:sp>
              <p:sp>
                <p:nvSpPr>
                  <p:cNvPr id="18466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四年级二班</a:t>
                    </a:r>
                  </a:p>
                </p:txBody>
              </p:sp>
              <p:sp>
                <p:nvSpPr>
                  <p:cNvPr id="1846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四年级三班</a:t>
                    </a:r>
                  </a:p>
                </p:txBody>
              </p:sp>
              <p:sp>
                <p:nvSpPr>
                  <p:cNvPr id="18468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四年级四班</a:t>
                    </a:r>
                  </a:p>
                </p:txBody>
              </p:sp>
              <p:sp>
                <p:nvSpPr>
                  <p:cNvPr id="18469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四年级五班</a:t>
                    </a:r>
                  </a:p>
                </p:txBody>
              </p:sp>
            </p:grpSp>
            <p:grpSp>
              <p:nvGrpSpPr>
                <p:cNvPr id="18470" name="Group 38"/>
                <p:cNvGrpSpPr/>
                <p:nvPr/>
              </p:nvGrpSpPr>
              <p:grpSpPr bwMode="auto">
                <a:xfrm>
                  <a:off x="0" y="1176"/>
                  <a:ext cx="4520" cy="250"/>
                  <a:chOff x="0" y="0"/>
                  <a:chExt cx="4520" cy="250"/>
                </a:xfrm>
              </p:grpSpPr>
              <p:sp>
                <p:nvSpPr>
                  <p:cNvPr id="18471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三年级一班</a:t>
                    </a:r>
                  </a:p>
                </p:txBody>
              </p:sp>
              <p:sp>
                <p:nvSpPr>
                  <p:cNvPr id="1847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三年级二班</a:t>
                    </a:r>
                  </a:p>
                </p:txBody>
              </p:sp>
              <p:sp>
                <p:nvSpPr>
                  <p:cNvPr id="1847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二年级三班</a:t>
                    </a:r>
                  </a:p>
                </p:txBody>
              </p:sp>
              <p:sp>
                <p:nvSpPr>
                  <p:cNvPr id="18474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三年级三班</a:t>
                    </a:r>
                  </a:p>
                </p:txBody>
              </p:sp>
              <p:sp>
                <p:nvSpPr>
                  <p:cNvPr id="18475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三年级四班</a:t>
                    </a:r>
                  </a:p>
                </p:txBody>
              </p:sp>
            </p:grpSp>
            <p:grpSp>
              <p:nvGrpSpPr>
                <p:cNvPr id="18476" name="Group 44"/>
                <p:cNvGrpSpPr/>
                <p:nvPr/>
              </p:nvGrpSpPr>
              <p:grpSpPr bwMode="auto">
                <a:xfrm>
                  <a:off x="0" y="1569"/>
                  <a:ext cx="4520" cy="250"/>
                  <a:chOff x="0" y="0"/>
                  <a:chExt cx="4520" cy="250"/>
                </a:xfrm>
              </p:grpSpPr>
              <p:sp>
                <p:nvSpPr>
                  <p:cNvPr id="18477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二年级一班</a:t>
                    </a:r>
                  </a:p>
                </p:txBody>
              </p:sp>
              <p:sp>
                <p:nvSpPr>
                  <p:cNvPr id="18478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一年级一班</a:t>
                    </a:r>
                  </a:p>
                </p:txBody>
              </p:sp>
              <p:sp>
                <p:nvSpPr>
                  <p:cNvPr id="18479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一年级二班</a:t>
                    </a:r>
                  </a:p>
                </p:txBody>
              </p:sp>
              <p:sp>
                <p:nvSpPr>
                  <p:cNvPr id="18480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一年级三班</a:t>
                    </a:r>
                  </a:p>
                </p:txBody>
              </p:sp>
              <p:sp>
                <p:nvSpPr>
                  <p:cNvPr id="1848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二年级二班</a:t>
                    </a:r>
                  </a:p>
                </p:txBody>
              </p:sp>
            </p:grpSp>
          </p:grpSp>
          <p:grpSp>
            <p:nvGrpSpPr>
              <p:cNvPr id="18482" name="Group 50"/>
              <p:cNvGrpSpPr/>
              <p:nvPr/>
            </p:nvGrpSpPr>
            <p:grpSpPr bwMode="auto">
              <a:xfrm>
                <a:off x="790" y="1926"/>
                <a:ext cx="4301" cy="327"/>
                <a:chOff x="0" y="0"/>
                <a:chExt cx="4301" cy="327"/>
              </a:xfrm>
            </p:grpSpPr>
            <p:sp>
              <p:nvSpPr>
                <p:cNvPr id="1848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71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  <p:sp>
              <p:nvSpPr>
                <p:cNvPr id="1848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881" y="0"/>
                  <a:ext cx="721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2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  <p:sp>
              <p:nvSpPr>
                <p:cNvPr id="1848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772" y="0"/>
                  <a:ext cx="71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3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  <p:sp>
              <p:nvSpPr>
                <p:cNvPr id="1848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653" y="0"/>
                  <a:ext cx="74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4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  <p:sp>
              <p:nvSpPr>
                <p:cNvPr id="1848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571" y="0"/>
                  <a:ext cx="73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5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</p:grpSp>
          <p:grpSp>
            <p:nvGrpSpPr>
              <p:cNvPr id="18488" name="Group 56"/>
              <p:cNvGrpSpPr/>
              <p:nvPr/>
            </p:nvGrpSpPr>
            <p:grpSpPr bwMode="auto">
              <a:xfrm>
                <a:off x="0" y="0"/>
                <a:ext cx="761" cy="1890"/>
                <a:chOff x="0" y="0"/>
                <a:chExt cx="761" cy="1890"/>
              </a:xfrm>
            </p:grpSpPr>
            <p:sp>
              <p:nvSpPr>
                <p:cNvPr id="1848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7" y="1563"/>
                  <a:ext cx="71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  <p:sp>
              <p:nvSpPr>
                <p:cNvPr id="1849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0" y="1172"/>
                  <a:ext cx="721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2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  <p:sp>
              <p:nvSpPr>
                <p:cNvPr id="1849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3" y="781"/>
                  <a:ext cx="71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3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  <p:sp>
              <p:nvSpPr>
                <p:cNvPr id="18492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3" y="390"/>
                  <a:ext cx="74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4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  <p:sp>
              <p:nvSpPr>
                <p:cNvPr id="18493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" y="0"/>
                  <a:ext cx="73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5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</p:grpSp>
        </p:grpSp>
      </p:grp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1428750" y="1728788"/>
            <a:ext cx="7077075" cy="577850"/>
          </a:xfrm>
          <a:prstGeom prst="rect">
            <a:avLst/>
          </a:pr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1497013" y="374650"/>
            <a:ext cx="6832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下面是某校集合时各个班级在礼堂里的位置图。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1571625" y="5249863"/>
            <a:ext cx="6524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）表示某班位置的数对是</a:t>
            </a:r>
            <a:b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（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），可能是哪个班？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grpSp>
        <p:nvGrpSpPr>
          <p:cNvPr id="19458" name="Group 2"/>
          <p:cNvGrpSpPr/>
          <p:nvPr/>
        </p:nvGrpSpPr>
        <p:grpSpPr bwMode="auto">
          <a:xfrm>
            <a:off x="355600" y="1701800"/>
            <a:ext cx="8223250" cy="3635375"/>
            <a:chOff x="0" y="0"/>
            <a:chExt cx="5180" cy="2290"/>
          </a:xfrm>
        </p:grpSpPr>
        <p:grpSp>
          <p:nvGrpSpPr>
            <p:cNvPr id="19459" name="Group 3"/>
            <p:cNvGrpSpPr/>
            <p:nvPr/>
          </p:nvGrpSpPr>
          <p:grpSpPr bwMode="auto">
            <a:xfrm>
              <a:off x="669" y="0"/>
              <a:ext cx="4491" cy="1978"/>
              <a:chOff x="0" y="0"/>
              <a:chExt cx="5010" cy="2206"/>
            </a:xfrm>
          </p:grpSpPr>
          <p:grpSp>
            <p:nvGrpSpPr>
              <p:cNvPr id="19460" name="Group 4"/>
              <p:cNvGrpSpPr/>
              <p:nvPr/>
            </p:nvGrpSpPr>
            <p:grpSpPr bwMode="auto">
              <a:xfrm>
                <a:off x="0" y="0"/>
                <a:ext cx="5010" cy="2206"/>
                <a:chOff x="0" y="0"/>
                <a:chExt cx="5010" cy="2206"/>
              </a:xfrm>
            </p:grpSpPr>
            <p:sp>
              <p:nvSpPr>
                <p:cNvPr id="19461" name="Line 5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2" name="Line 6"/>
                <p:cNvSpPr>
                  <a:spLocks noChangeShapeType="1"/>
                </p:cNvSpPr>
                <p:nvPr/>
              </p:nvSpPr>
              <p:spPr bwMode="auto">
                <a:xfrm>
                  <a:off x="0" y="441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3" name="Line 7"/>
                <p:cNvSpPr>
                  <a:spLocks noChangeShapeType="1"/>
                </p:cNvSpPr>
                <p:nvPr/>
              </p:nvSpPr>
              <p:spPr bwMode="auto">
                <a:xfrm>
                  <a:off x="0" y="882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4" name="Line 8"/>
                <p:cNvSpPr>
                  <a:spLocks noChangeShapeType="1"/>
                </p:cNvSpPr>
                <p:nvPr/>
              </p:nvSpPr>
              <p:spPr bwMode="auto">
                <a:xfrm>
                  <a:off x="0" y="1323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5" name="Line 9"/>
                <p:cNvSpPr>
                  <a:spLocks noChangeShapeType="1"/>
                </p:cNvSpPr>
                <p:nvPr/>
              </p:nvSpPr>
              <p:spPr bwMode="auto">
                <a:xfrm>
                  <a:off x="0" y="1764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6" name="Line 10"/>
                <p:cNvSpPr>
                  <a:spLocks noChangeShapeType="1"/>
                </p:cNvSpPr>
                <p:nvPr/>
              </p:nvSpPr>
              <p:spPr bwMode="auto">
                <a:xfrm>
                  <a:off x="0" y="2206"/>
                  <a:ext cx="50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9467" name="Group 11"/>
              <p:cNvGrpSpPr/>
              <p:nvPr/>
            </p:nvGrpSpPr>
            <p:grpSpPr bwMode="auto">
              <a:xfrm>
                <a:off x="4" y="0"/>
                <a:ext cx="5005" cy="2204"/>
                <a:chOff x="0" y="0"/>
                <a:chExt cx="5005" cy="2204"/>
              </a:xfrm>
            </p:grpSpPr>
            <p:sp>
              <p:nvSpPr>
                <p:cNvPr id="19468" name="Line 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9" name="Line 13"/>
                <p:cNvSpPr>
                  <a:spLocks noChangeShapeType="1"/>
                </p:cNvSpPr>
                <p:nvPr/>
              </p:nvSpPr>
              <p:spPr bwMode="auto">
                <a:xfrm>
                  <a:off x="999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0" name="Line 14"/>
                <p:cNvSpPr>
                  <a:spLocks noChangeShapeType="1"/>
                </p:cNvSpPr>
                <p:nvPr/>
              </p:nvSpPr>
              <p:spPr bwMode="auto">
                <a:xfrm>
                  <a:off x="1998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1" name="Line 15"/>
                <p:cNvSpPr>
                  <a:spLocks noChangeShapeType="1"/>
                </p:cNvSpPr>
                <p:nvPr/>
              </p:nvSpPr>
              <p:spPr bwMode="auto">
                <a:xfrm>
                  <a:off x="2997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2" name="Line 16"/>
                <p:cNvSpPr>
                  <a:spLocks noChangeShapeType="1"/>
                </p:cNvSpPr>
                <p:nvPr/>
              </p:nvSpPr>
              <p:spPr bwMode="auto">
                <a:xfrm>
                  <a:off x="3996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3" name="Line 17"/>
                <p:cNvSpPr>
                  <a:spLocks noChangeShapeType="1"/>
                </p:cNvSpPr>
                <p:nvPr/>
              </p:nvSpPr>
              <p:spPr bwMode="auto">
                <a:xfrm>
                  <a:off x="4996" y="0"/>
                  <a:ext cx="9" cy="22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9474" name="Group 18"/>
            <p:cNvGrpSpPr/>
            <p:nvPr/>
          </p:nvGrpSpPr>
          <p:grpSpPr bwMode="auto">
            <a:xfrm>
              <a:off x="0" y="37"/>
              <a:ext cx="5180" cy="2253"/>
              <a:chOff x="0" y="0"/>
              <a:chExt cx="5180" cy="2253"/>
            </a:xfrm>
          </p:grpSpPr>
          <p:grpSp>
            <p:nvGrpSpPr>
              <p:cNvPr id="19475" name="Group 19"/>
              <p:cNvGrpSpPr/>
              <p:nvPr/>
            </p:nvGrpSpPr>
            <p:grpSpPr bwMode="auto">
              <a:xfrm>
                <a:off x="660" y="50"/>
                <a:ext cx="4520" cy="1819"/>
                <a:chOff x="0" y="0"/>
                <a:chExt cx="4520" cy="1819"/>
              </a:xfrm>
            </p:grpSpPr>
            <p:grpSp>
              <p:nvGrpSpPr>
                <p:cNvPr id="19476" name="Group 20"/>
                <p:cNvGrpSpPr/>
                <p:nvPr/>
              </p:nvGrpSpPr>
              <p:grpSpPr bwMode="auto">
                <a:xfrm>
                  <a:off x="0" y="0"/>
                  <a:ext cx="4520" cy="250"/>
                  <a:chOff x="0" y="0"/>
                  <a:chExt cx="4520" cy="250"/>
                </a:xfrm>
              </p:grpSpPr>
              <p:sp>
                <p:nvSpPr>
                  <p:cNvPr id="19477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六年级一班</a:t>
                    </a:r>
                  </a:p>
                </p:txBody>
              </p:sp>
              <p:sp>
                <p:nvSpPr>
                  <p:cNvPr id="1947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六年级二班</a:t>
                    </a:r>
                  </a:p>
                </p:txBody>
              </p:sp>
              <p:sp>
                <p:nvSpPr>
                  <p:cNvPr id="1947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六年级三班</a:t>
                    </a:r>
                  </a:p>
                </p:txBody>
              </p:sp>
              <p:sp>
                <p:nvSpPr>
                  <p:cNvPr id="19480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六年级四班</a:t>
                    </a:r>
                  </a:p>
                </p:txBody>
              </p:sp>
              <p:sp>
                <p:nvSpPr>
                  <p:cNvPr id="1948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六年级五班</a:t>
                    </a:r>
                  </a:p>
                </p:txBody>
              </p:sp>
            </p:grpSp>
            <p:grpSp>
              <p:nvGrpSpPr>
                <p:cNvPr id="19482" name="Group 26"/>
                <p:cNvGrpSpPr/>
                <p:nvPr/>
              </p:nvGrpSpPr>
              <p:grpSpPr bwMode="auto">
                <a:xfrm>
                  <a:off x="0" y="392"/>
                  <a:ext cx="4520" cy="250"/>
                  <a:chOff x="0" y="0"/>
                  <a:chExt cx="4520" cy="250"/>
                </a:xfrm>
              </p:grpSpPr>
              <p:sp>
                <p:nvSpPr>
                  <p:cNvPr id="1948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五年级一班</a:t>
                    </a:r>
                  </a:p>
                </p:txBody>
              </p:sp>
              <p:sp>
                <p:nvSpPr>
                  <p:cNvPr id="19484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五年级二班</a:t>
                    </a:r>
                  </a:p>
                </p:txBody>
              </p:sp>
              <p:sp>
                <p:nvSpPr>
                  <p:cNvPr id="19485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五年级三班</a:t>
                    </a:r>
                  </a:p>
                </p:txBody>
              </p:sp>
              <p:sp>
                <p:nvSpPr>
                  <p:cNvPr id="19486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五年级四班</a:t>
                    </a:r>
                  </a:p>
                </p:txBody>
              </p:sp>
              <p:sp>
                <p:nvSpPr>
                  <p:cNvPr id="19487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五年级五班</a:t>
                    </a:r>
                  </a:p>
                </p:txBody>
              </p:sp>
            </p:grpSp>
            <p:grpSp>
              <p:nvGrpSpPr>
                <p:cNvPr id="19488" name="Group 32"/>
                <p:cNvGrpSpPr/>
                <p:nvPr/>
              </p:nvGrpSpPr>
              <p:grpSpPr bwMode="auto">
                <a:xfrm>
                  <a:off x="0" y="784"/>
                  <a:ext cx="4520" cy="250"/>
                  <a:chOff x="0" y="0"/>
                  <a:chExt cx="4520" cy="250"/>
                </a:xfrm>
              </p:grpSpPr>
              <p:sp>
                <p:nvSpPr>
                  <p:cNvPr id="1948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四年级一班</a:t>
                    </a:r>
                  </a:p>
                </p:txBody>
              </p:sp>
              <p:sp>
                <p:nvSpPr>
                  <p:cNvPr id="1949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四年级二班</a:t>
                    </a:r>
                  </a:p>
                </p:txBody>
              </p:sp>
              <p:sp>
                <p:nvSpPr>
                  <p:cNvPr id="1949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四年级三班</a:t>
                    </a:r>
                  </a:p>
                </p:txBody>
              </p:sp>
              <p:sp>
                <p:nvSpPr>
                  <p:cNvPr id="1949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四年级四班</a:t>
                    </a:r>
                  </a:p>
                </p:txBody>
              </p:sp>
              <p:sp>
                <p:nvSpPr>
                  <p:cNvPr id="19493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四年级五班</a:t>
                    </a:r>
                  </a:p>
                </p:txBody>
              </p:sp>
            </p:grpSp>
            <p:grpSp>
              <p:nvGrpSpPr>
                <p:cNvPr id="19494" name="Group 38"/>
                <p:cNvGrpSpPr/>
                <p:nvPr/>
              </p:nvGrpSpPr>
              <p:grpSpPr bwMode="auto">
                <a:xfrm>
                  <a:off x="0" y="1176"/>
                  <a:ext cx="4520" cy="250"/>
                  <a:chOff x="0" y="0"/>
                  <a:chExt cx="4520" cy="250"/>
                </a:xfrm>
              </p:grpSpPr>
              <p:sp>
                <p:nvSpPr>
                  <p:cNvPr id="1949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三年级一班</a:t>
                    </a:r>
                  </a:p>
                </p:txBody>
              </p:sp>
              <p:sp>
                <p:nvSpPr>
                  <p:cNvPr id="19496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三年级二班</a:t>
                    </a:r>
                  </a:p>
                </p:txBody>
              </p:sp>
              <p:sp>
                <p:nvSpPr>
                  <p:cNvPr id="19497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二年级三班</a:t>
                    </a:r>
                  </a:p>
                </p:txBody>
              </p:sp>
              <p:sp>
                <p:nvSpPr>
                  <p:cNvPr id="1949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三年级三班</a:t>
                    </a:r>
                  </a:p>
                </p:txBody>
              </p:sp>
              <p:sp>
                <p:nvSpPr>
                  <p:cNvPr id="19499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三年级四班</a:t>
                    </a:r>
                  </a:p>
                </p:txBody>
              </p:sp>
            </p:grpSp>
            <p:grpSp>
              <p:nvGrpSpPr>
                <p:cNvPr id="19500" name="Group 44"/>
                <p:cNvGrpSpPr/>
                <p:nvPr/>
              </p:nvGrpSpPr>
              <p:grpSpPr bwMode="auto">
                <a:xfrm>
                  <a:off x="0" y="1569"/>
                  <a:ext cx="4520" cy="250"/>
                  <a:chOff x="0" y="0"/>
                  <a:chExt cx="4520" cy="250"/>
                </a:xfrm>
              </p:grpSpPr>
              <p:sp>
                <p:nvSpPr>
                  <p:cNvPr id="19501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二年级一班</a:t>
                    </a:r>
                  </a:p>
                </p:txBody>
              </p:sp>
              <p:sp>
                <p:nvSpPr>
                  <p:cNvPr id="19502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3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一年级一班</a:t>
                    </a:r>
                  </a:p>
                </p:txBody>
              </p:sp>
              <p:sp>
                <p:nvSpPr>
                  <p:cNvPr id="19503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一年级二班</a:t>
                    </a:r>
                  </a:p>
                </p:txBody>
              </p:sp>
              <p:sp>
                <p:nvSpPr>
                  <p:cNvPr id="19504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8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一年级三班</a:t>
                    </a:r>
                  </a:p>
                </p:txBody>
              </p:sp>
              <p:sp>
                <p:nvSpPr>
                  <p:cNvPr id="19505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0"/>
                    <a:ext cx="950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000">
                        <a:solidFill>
                          <a:schemeClr val="tx1"/>
                        </a:solidFill>
                        <a:ea typeface="黑体" panose="02010609060101010101" pitchFamily="49" charset="-122"/>
                      </a:rPr>
                      <a:t>二年级二班</a:t>
                    </a:r>
                  </a:p>
                </p:txBody>
              </p:sp>
            </p:grpSp>
          </p:grpSp>
          <p:grpSp>
            <p:nvGrpSpPr>
              <p:cNvPr id="19506" name="Group 50"/>
              <p:cNvGrpSpPr/>
              <p:nvPr/>
            </p:nvGrpSpPr>
            <p:grpSpPr bwMode="auto">
              <a:xfrm>
                <a:off x="790" y="1926"/>
                <a:ext cx="4301" cy="327"/>
                <a:chOff x="0" y="0"/>
                <a:chExt cx="4301" cy="327"/>
              </a:xfrm>
            </p:grpSpPr>
            <p:sp>
              <p:nvSpPr>
                <p:cNvPr id="19507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71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  <p:sp>
              <p:nvSpPr>
                <p:cNvPr id="1950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881" y="0"/>
                  <a:ext cx="721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2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  <p:sp>
              <p:nvSpPr>
                <p:cNvPr id="1950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772" y="0"/>
                  <a:ext cx="71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3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  <p:sp>
              <p:nvSpPr>
                <p:cNvPr id="1951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653" y="0"/>
                  <a:ext cx="74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4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  <p:sp>
              <p:nvSpPr>
                <p:cNvPr id="1951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571" y="0"/>
                  <a:ext cx="73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5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列</a:t>
                  </a:r>
                </a:p>
              </p:txBody>
            </p:sp>
          </p:grpSp>
          <p:grpSp>
            <p:nvGrpSpPr>
              <p:cNvPr id="19512" name="Group 56"/>
              <p:cNvGrpSpPr/>
              <p:nvPr/>
            </p:nvGrpSpPr>
            <p:grpSpPr bwMode="auto">
              <a:xfrm>
                <a:off x="0" y="0"/>
                <a:ext cx="761" cy="1890"/>
                <a:chOff x="0" y="0"/>
                <a:chExt cx="761" cy="1890"/>
              </a:xfrm>
            </p:grpSpPr>
            <p:sp>
              <p:nvSpPr>
                <p:cNvPr id="1951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7" y="1563"/>
                  <a:ext cx="71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  <p:sp>
              <p:nvSpPr>
                <p:cNvPr id="1951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0" y="1172"/>
                  <a:ext cx="721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2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  <p:sp>
              <p:nvSpPr>
                <p:cNvPr id="1951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3" y="781"/>
                  <a:ext cx="71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3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  <p:sp>
              <p:nvSpPr>
                <p:cNvPr id="1951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3" y="390"/>
                  <a:ext cx="74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4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  <p:sp>
              <p:nvSpPr>
                <p:cNvPr id="1951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" y="0"/>
                  <a:ext cx="73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第</a:t>
                  </a:r>
                  <a:r>
                    <a:rPr lang="en-US" altLang="zh-CN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5</a:t>
                  </a:r>
                  <a:r>
                    <a:rPr lang="zh-CN" altLang="en-US" sz="2800" b="1">
                      <a:solidFill>
                        <a:srgbClr val="CC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行</a:t>
                  </a:r>
                </a:p>
              </p:txBody>
            </p:sp>
          </p:grpSp>
        </p:grpSp>
      </p:grp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7137400" y="1714500"/>
            <a:ext cx="1381125" cy="3103563"/>
          </a:xfrm>
          <a:prstGeom prst="rect">
            <a:avLst/>
          </a:pr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519" name="Text Box 63"/>
          <p:cNvSpPr txBox="1">
            <a:spLocks noChangeArrowheads="1"/>
          </p:cNvSpPr>
          <p:nvPr/>
        </p:nvSpPr>
        <p:spPr bwMode="auto">
          <a:xfrm>
            <a:off x="1497013" y="374650"/>
            <a:ext cx="6832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下面是某校集合时各个班级在礼堂里的位置图。</a:t>
            </a:r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1457325" y="5240338"/>
            <a:ext cx="6829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）表示某班位置的数对是</a:t>
            </a:r>
            <a:b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（</a:t>
            </a: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），可能是哪个班？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20484" name="Picture 4" descr="自主练习题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25" y="266700"/>
            <a:ext cx="8250238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1" descr="2000000000000000011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0"/>
            <a:ext cx="6643688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353146" y="4725144"/>
            <a:ext cx="61436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600" b="1" dirty="0">
                <a:solidFill>
                  <a:srgbClr val="66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怎样用数对表示石榴王和石榴仙子在石榴园中的位置？</a:t>
            </a:r>
            <a:endParaRPr lang="en-US" sz="3600" b="1" dirty="0">
              <a:solidFill>
                <a:srgbClr val="66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b="1" dirty="0">
              <a:solidFill>
                <a:srgbClr val="66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979613" y="1125538"/>
            <a:ext cx="5724525" cy="101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79613" y="1125538"/>
            <a:ext cx="5724525" cy="503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979613" y="2128838"/>
            <a:ext cx="5724525" cy="50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979613" y="2636838"/>
            <a:ext cx="5724525" cy="504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979613" y="3573463"/>
            <a:ext cx="5724525" cy="4587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 rot="5400000">
            <a:off x="323057" y="1850231"/>
            <a:ext cx="3840162" cy="517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 rot="5400000">
            <a:off x="840582" y="1850231"/>
            <a:ext cx="3840162" cy="517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 rot="5400000">
            <a:off x="1877220" y="1850231"/>
            <a:ext cx="3840162" cy="517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 rot="5400000">
            <a:off x="1358107" y="1850231"/>
            <a:ext cx="3840162" cy="517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 rot="5400000">
            <a:off x="2418557" y="1837531"/>
            <a:ext cx="3816350" cy="519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 rot="5400000">
            <a:off x="3431382" y="1850231"/>
            <a:ext cx="3840162" cy="517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 rot="5400000">
            <a:off x="2913857" y="1850231"/>
            <a:ext cx="3840162" cy="517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 rot="5400000">
            <a:off x="3948113" y="1851025"/>
            <a:ext cx="3840162" cy="515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 rot="5400000">
            <a:off x="4464845" y="1850231"/>
            <a:ext cx="3840162" cy="517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 rot="5400000">
            <a:off x="4983957" y="1850231"/>
            <a:ext cx="3840162" cy="517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 rot="5400000">
            <a:off x="5516563" y="1835150"/>
            <a:ext cx="3840162" cy="547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633538" y="3948113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193925" y="3948113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670175" y="3948113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187700" y="3948113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705225" y="3948113"/>
            <a:ext cx="519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224338" y="3948113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4741863" y="3948113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260975" y="3948113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5778500" y="3948113"/>
            <a:ext cx="515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183313" y="3948113"/>
            <a:ext cx="862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757988" y="3948113"/>
            <a:ext cx="776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1477963" y="4289425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1476375" y="3643313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1476375" y="3284538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1476375" y="2781300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1476375" y="2276475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1476375" y="1773238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179388" y="4868863"/>
            <a:ext cx="8713787" cy="2014537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、标出点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 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）、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）、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）、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 </a:t>
            </a:r>
            <a:r>
              <a:rPr lang="en-US" sz="2800" b="1" dirty="0">
                <a:solidFill>
                  <a:srgbClr val="0000FF"/>
                </a:solidFill>
              </a:rPr>
              <a:t>E</a:t>
            </a:r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sz="2800" b="1" dirty="0">
                <a:solidFill>
                  <a:srgbClr val="0000FF"/>
                </a:solidFill>
              </a:rPr>
              <a:t>7</a:t>
            </a:r>
            <a:r>
              <a:rPr lang="zh-CN" altLang="en-US" sz="2800" b="1" dirty="0">
                <a:solidFill>
                  <a:srgbClr val="0000FF"/>
                </a:solidFill>
              </a:rPr>
              <a:t>， </a:t>
            </a:r>
            <a:r>
              <a:rPr lang="en-US" sz="2800" b="1" dirty="0">
                <a:solidFill>
                  <a:srgbClr val="0000FF"/>
                </a:solidFill>
              </a:rPr>
              <a:t>2 </a:t>
            </a:r>
            <a:r>
              <a:rPr lang="zh-CN" altLang="en-US" sz="2800" b="1" dirty="0">
                <a:solidFill>
                  <a:srgbClr val="0000FF"/>
                </a:solidFill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</a:rPr>
              <a:t>、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顺次连结</a:t>
            </a:r>
            <a:r>
              <a:rPr 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A-B-C-D-E-A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看看围成的是什么图形？你将得到此礼物。</a:t>
            </a:r>
          </a:p>
        </p:txBody>
      </p:sp>
      <p:sp>
        <p:nvSpPr>
          <p:cNvPr id="22564" name="AutoShape 36"/>
          <p:cNvSpPr>
            <a:spLocks noChangeArrowheads="1"/>
          </p:cNvSpPr>
          <p:nvPr/>
        </p:nvSpPr>
        <p:spPr bwMode="auto">
          <a:xfrm>
            <a:off x="0" y="260350"/>
            <a:ext cx="1368425" cy="5032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ea typeface="隶书" panose="02010509060101010101" pitchFamily="49" charset="-122"/>
              </a:rPr>
              <a:t>小活动</a:t>
            </a: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1979613" y="188913"/>
            <a:ext cx="5719762" cy="431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1476375" y="1268413"/>
            <a:ext cx="51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1476375" y="765175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1476375" y="260350"/>
            <a:ext cx="503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2916238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4140200" y="333375"/>
            <a:ext cx="503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2484438" y="3068638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2572" name="Oval 44"/>
          <p:cNvSpPr>
            <a:spLocks noChangeArrowheads="1"/>
          </p:cNvSpPr>
          <p:nvPr/>
        </p:nvSpPr>
        <p:spPr bwMode="auto">
          <a:xfrm>
            <a:off x="2411413" y="1557338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73" name="Oval 45"/>
          <p:cNvSpPr>
            <a:spLocks noChangeArrowheads="1"/>
          </p:cNvSpPr>
          <p:nvPr/>
        </p:nvSpPr>
        <p:spPr bwMode="auto">
          <a:xfrm>
            <a:off x="3975100" y="47625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5435600" y="148431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5003800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5724525" y="1268413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1908175" y="1052513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5219700" y="3213100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 flipH="1">
            <a:off x="2987675" y="620713"/>
            <a:ext cx="1079500" cy="29527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H="1">
            <a:off x="2987675" y="1628775"/>
            <a:ext cx="2592388" cy="19431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 flipH="1" flipV="1">
            <a:off x="2484438" y="1628775"/>
            <a:ext cx="30956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 flipH="1" flipV="1">
            <a:off x="2484438" y="1628775"/>
            <a:ext cx="2663825" cy="19446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>
            <a:off x="4067175" y="620713"/>
            <a:ext cx="1081088" cy="29527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" grpId="0" animBg="1"/>
      <p:bldP spid="22570" grpId="0" autoUpdateAnimBg="0"/>
      <p:bldP spid="22571" grpId="0" autoUpdateAnimBg="0"/>
      <p:bldP spid="22572" grpId="0" animBg="1"/>
      <p:bldP spid="22573" grpId="0" animBg="1"/>
      <p:bldP spid="22574" grpId="0" animBg="1"/>
      <p:bldP spid="22575" grpId="0" animBg="1"/>
      <p:bldP spid="22577" grpId="0" autoUpdateAnimBg="0"/>
      <p:bldP spid="22578" grpId="0" autoUpdateAnimBg="0"/>
      <p:bldP spid="22579" grpId="0" animBg="1"/>
      <p:bldP spid="22580" grpId="0" animBg="1"/>
      <p:bldP spid="22581" grpId="0" animBg="1"/>
      <p:bldP spid="22582" grpId="0" animBg="1"/>
      <p:bldP spid="225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23556" name="Picture 4" descr="自主练习题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296863"/>
            <a:ext cx="8502650" cy="587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/>
          <p:nvPr/>
        </p:nvGrpSpPr>
        <p:grpSpPr bwMode="auto">
          <a:xfrm>
            <a:off x="971550" y="2349500"/>
            <a:ext cx="6192838" cy="3384550"/>
            <a:chOff x="0" y="0"/>
            <a:chExt cx="3901" cy="2132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771" y="1497"/>
              <a:ext cx="27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1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列</a:t>
              </a:r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1361" y="1497"/>
              <a:ext cx="27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列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1950" y="1497"/>
              <a:ext cx="27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3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列</a:t>
              </a: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2495" y="1497"/>
              <a:ext cx="27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4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列</a:t>
              </a: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3039" y="1497"/>
              <a:ext cx="27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5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列</a:t>
              </a: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3629" y="1498"/>
              <a:ext cx="27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6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列</a:t>
              </a: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0" y="1293"/>
              <a:ext cx="9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1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行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0" y="953"/>
              <a:ext cx="9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行</a:t>
              </a: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0" y="635"/>
              <a:ext cx="9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3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行</a:t>
              </a: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9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5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行</a:t>
              </a: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0" y="318"/>
              <a:ext cx="9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第</a:t>
              </a:r>
              <a:r>
                <a:rPr lang="en-US" sz="2000">
                  <a:latin typeface="楷体_GB2312" pitchFamily="1" charset="-122"/>
                  <a:ea typeface="楷体_GB2312" pitchFamily="1" charset="-122"/>
                </a:rPr>
                <a:t>4</a:t>
              </a:r>
              <a:r>
                <a:rPr lang="zh-CN" altLang="en-US" sz="2000">
                  <a:latin typeface="楷体_GB2312" pitchFamily="1" charset="-122"/>
                  <a:ea typeface="楷体_GB2312" pitchFamily="1" charset="-122"/>
                </a:rPr>
                <a:t>行</a:t>
              </a:r>
            </a:p>
          </p:txBody>
        </p:sp>
      </p:grp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195513" y="44116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8080"/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195513" y="3835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195513" y="33321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6600CC"/>
                </a:solidFill>
                <a:latin typeface="Arial Black" panose="020B0A04020102020204" pitchFamily="34" charset="0"/>
              </a:rPr>
              <a:t>U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181225" y="28384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195513" y="23352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P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132138" y="3835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FF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3132138" y="33321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latin typeface="Arial Black" panose="020B0A04020102020204" pitchFamily="34" charset="0"/>
              </a:rPr>
              <a:t>d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132138" y="23352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CC00"/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068763" y="44116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4068763" y="3835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 Black" panose="020B0A04020102020204" pitchFamily="34" charset="0"/>
              </a:rPr>
              <a:t>Q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4068763" y="33321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996600"/>
                </a:solidFill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4054475" y="28384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  <a:latin typeface="Arial Black" panose="020B0A04020102020204" pitchFamily="34" charset="0"/>
              </a:rPr>
              <a:t>F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068763" y="23352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 Black" panose="020B0A04020102020204" pitchFamily="34" charset="0"/>
              </a:rPr>
              <a:t>J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5795963" y="33321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99"/>
                </a:solidFill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4932363" y="3835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6600"/>
                </a:solidFill>
                <a:latin typeface="Arial Black" panose="020B0A04020102020204" pitchFamily="34" charset="0"/>
              </a:rPr>
              <a:t>K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4932363" y="33321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CC"/>
                </a:solidFill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918075" y="28384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 Black" panose="020B0A04020102020204" pitchFamily="34" charset="0"/>
              </a:rPr>
              <a:t>V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932363" y="23352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5810250" y="44116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CC00"/>
                </a:solidFill>
                <a:latin typeface="Arial Black" panose="020B0A04020102020204" pitchFamily="34" charset="0"/>
              </a:rPr>
              <a:t>S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5810250" y="3835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663300"/>
                </a:solidFill>
                <a:latin typeface="Arial Black" panose="020B0A04020102020204" pitchFamily="34" charset="0"/>
              </a:rPr>
              <a:t>W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5795963" y="28384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66"/>
                </a:solidFill>
                <a:latin typeface="Arial Black" panose="020B0A04020102020204" pitchFamily="34" charset="0"/>
              </a:rPr>
              <a:t>R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5810250" y="23352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66"/>
                </a:solidFill>
                <a:latin typeface="Arial Black" panose="020B0A04020102020204" pitchFamily="34" charset="0"/>
              </a:rPr>
              <a:t>Y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6732588" y="44116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996633"/>
                </a:solidFill>
                <a:latin typeface="Arial Black" panose="020B0A04020102020204" pitchFamily="34" charset="0"/>
              </a:rPr>
              <a:t>L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6732588" y="3835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3366CC"/>
                </a:solidFill>
                <a:latin typeface="Arial Black" panose="020B0A04020102020204" pitchFamily="34" charset="0"/>
              </a:rPr>
              <a:t>Z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6732588" y="33321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993300"/>
                </a:solidFill>
                <a:latin typeface="Arial Black" panose="020B0A04020102020204" pitchFamily="34" charset="0"/>
              </a:rPr>
              <a:t>X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6718300" y="28384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 Black" panose="020B0A04020102020204" pitchFamily="34" charset="0"/>
              </a:rPr>
              <a:t>!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6732588" y="23352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34925" y="44450"/>
            <a:ext cx="1657350" cy="519113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50000">
                <a:srgbClr val="CC99FF"/>
              </a:gs>
              <a:gs pos="100000">
                <a:srgbClr val="FF33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ea typeface="黑体" panose="02010609060101010101" pitchFamily="49" charset="-122"/>
              </a:rPr>
              <a:t>猜谜游戏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044575" y="765175"/>
            <a:ext cx="64801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根据（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），（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1,1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），（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4,5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），（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4,3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），（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5,3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），（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2,1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），（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），（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6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 b="1" dirty="0">
                <a:solidFill>
                  <a:srgbClr val="0070C0"/>
                </a:solidFill>
                <a:latin typeface="楷体_GB2312" pitchFamily="1" charset="-122"/>
                <a:ea typeface="楷体_GB2312" pitchFamily="1" charset="-122"/>
              </a:rPr>
              <a:t>）这些数对找出相应的字母，你就知道谜底了。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3132138" y="44370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660066"/>
                </a:solidFill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2928938" y="0"/>
            <a:ext cx="2936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会说话的字母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8.67362E-19 C -0.04133 -0.03727 -0.08265 -0.0743 -0.05591 -0.12361 C -0.02917 -0.17291 0.1243 -0.26736 0.16041 -0.2960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C 0.09114 -0.06898 0.18246 -0.13773 0.23628 -0.20046 C 0.2901 -0.26319 0.30642 -0.31968 0.32291 -0.37616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-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139 C 0.02049 0.00278 0.04896 0.00741 0.05972 -0.00555 C 0.07083 -0.01782 0.06406 -0.04606 0.05764 -0.07338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C 0.0592 -0.00069 0.11875 -0.00092 0.14184 -0.03727 C 0.16528 -0.07361 0.15191 -0.14652 0.13872 -0.21875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C 0.05364 -0.01805 0.10746 -0.03611 0.12066 -0.07245 C 0.13385 -0.10879 0.10607 -0.16389 0.07829 -0.21875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0.00232 C 0.09218 0.00649 0.16857 0.01065 0.24079 -0.025 C 0.31302 -0.06064 0.42222 -0.15231 0.44965 -0.21134 C 0.47708 -0.27037 0.44132 -0.32523 0.40555 -0.37986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0625 C 0.22552 0.02408 0.43524 0.05463 0.50711 0.01713 C 0.57899 -0.02037 0.45677 -0.19213 0.4467 -0.23171 C 0.43663 -0.27129 0.44166 -0.24583 0.4467 -0.22014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6.66667E-6 C 0.05174 -0.0331 0.10365 -0.06597 0.12205 -0.09212 C 0.14045 -0.11828 0.12535 -0.13749 0.11042 -0.15671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utoUpdateAnimBg="0"/>
      <p:bldP spid="24595" grpId="0" autoUpdateAnimBg="0"/>
      <p:bldP spid="24596" grpId="0" autoUpdateAnimBg="0"/>
      <p:bldP spid="24603" grpId="0" autoUpdateAnimBg="0"/>
      <p:bldP spid="24605" grpId="0" autoUpdateAnimBg="0"/>
      <p:bldP spid="24607" grpId="0" autoUpdateAnimBg="0"/>
      <p:bldP spid="24615" grpId="0" autoUpdateAnimBg="0"/>
      <p:bldP spid="246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06475" y="1293813"/>
            <a:ext cx="6157913" cy="962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06475" y="2236788"/>
            <a:ext cx="6157913" cy="95885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06475" y="3176588"/>
            <a:ext cx="6157913" cy="960437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006475" y="4119563"/>
            <a:ext cx="6157913" cy="9620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 rot="5400000">
            <a:off x="-554038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 rot="5400000">
            <a:off x="132556" y="2828132"/>
            <a:ext cx="3806825" cy="687388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 rot="5400000">
            <a:off x="1508125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 rot="5400000">
            <a:off x="819150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 rot="5400000">
            <a:off x="2195513" y="2827338"/>
            <a:ext cx="3806825" cy="688975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 rot="5400000">
            <a:off x="3569494" y="2828132"/>
            <a:ext cx="3806825" cy="687387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 rot="5400000">
            <a:off x="2882900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 rot="5400000">
            <a:off x="4255294" y="2829719"/>
            <a:ext cx="3806825" cy="684213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 rot="5400000">
            <a:off x="4940300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5615" name="Group 15"/>
          <p:cNvGrpSpPr/>
          <p:nvPr/>
        </p:nvGrpSpPr>
        <p:grpSpPr bwMode="auto">
          <a:xfrm>
            <a:off x="1423988" y="5013325"/>
            <a:ext cx="7827962" cy="642938"/>
            <a:chOff x="0" y="0"/>
            <a:chExt cx="3717" cy="271"/>
          </a:xfrm>
        </p:grpSpPr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0" y="0"/>
              <a:ext cx="3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353" y="0"/>
              <a:ext cx="3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653" y="0"/>
              <a:ext cx="3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979" y="0"/>
              <a:ext cx="3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1305" y="0"/>
              <a:ext cx="327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1632" y="0"/>
              <a:ext cx="3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6</a:t>
              </a:r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1958" y="0"/>
              <a:ext cx="3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2285" y="0"/>
              <a:ext cx="3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2611" y="0"/>
              <a:ext cx="32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2866" y="0"/>
              <a:ext cx="54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</a:endParaRPr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3228" y="0"/>
              <a:ext cx="48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5627" name="Group 27"/>
          <p:cNvGrpSpPr/>
          <p:nvPr/>
        </p:nvGrpSpPr>
        <p:grpSpPr bwMode="auto">
          <a:xfrm>
            <a:off x="498475" y="188913"/>
            <a:ext cx="688975" cy="5041900"/>
            <a:chOff x="0" y="0"/>
            <a:chExt cx="327" cy="2283"/>
          </a:xfrm>
        </p:grpSpPr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1" y="1993"/>
              <a:ext cx="32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</a:endParaRPr>
            </a:p>
          </p:txBody>
        </p:sp>
        <p:sp>
          <p:nvSpPr>
            <p:cNvPr id="25629" name="Text Box 29"/>
            <p:cNvSpPr txBox="1">
              <a:spLocks noChangeArrowheads="1"/>
            </p:cNvSpPr>
            <p:nvPr/>
          </p:nvSpPr>
          <p:spPr bwMode="auto">
            <a:xfrm>
              <a:off x="0" y="1586"/>
              <a:ext cx="32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</a:endParaRPr>
            </a:p>
          </p:txBody>
        </p:sp>
        <p:sp>
          <p:nvSpPr>
            <p:cNvPr id="25630" name="Text Box 30"/>
            <p:cNvSpPr txBox="1">
              <a:spLocks noChangeArrowheads="1"/>
            </p:cNvSpPr>
            <p:nvPr/>
          </p:nvSpPr>
          <p:spPr bwMode="auto">
            <a:xfrm>
              <a:off x="0" y="1191"/>
              <a:ext cx="3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0" y="794"/>
              <a:ext cx="32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0" y="397"/>
              <a:ext cx="32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25633" name="Text Box 33"/>
            <p:cNvSpPr txBox="1">
              <a:spLocks noChangeArrowheads="1"/>
            </p:cNvSpPr>
            <p:nvPr/>
          </p:nvSpPr>
          <p:spPr bwMode="auto">
            <a:xfrm>
              <a:off x="0" y="0"/>
              <a:ext cx="32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</a:endParaRPr>
            </a:p>
          </p:txBody>
        </p:sp>
      </p:grp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39750" y="3860800"/>
            <a:ext cx="360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1763713" y="34290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乐</a:t>
            </a: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6588125" y="24209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是</a:t>
            </a: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2484438" y="14843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穷</a:t>
            </a: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1116013" y="1484313"/>
            <a:ext cx="541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赞</a:t>
            </a: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3779838" y="42926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好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4500563" y="14843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数</a:t>
            </a: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6588125" y="43068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学</a:t>
            </a:r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1763713" y="14843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学</a:t>
            </a:r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3203575" y="14986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无</a:t>
            </a:r>
          </a:p>
        </p:txBody>
      </p:sp>
      <p:sp>
        <p:nvSpPr>
          <p:cNvPr id="25644" name="Rectangle 44"/>
          <p:cNvSpPr>
            <a:spLocks noChangeArrowheads="1"/>
          </p:cNvSpPr>
          <p:nvPr/>
        </p:nvSpPr>
        <p:spPr bwMode="auto">
          <a:xfrm>
            <a:off x="1042988" y="24209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3300"/>
                </a:solidFill>
                <a:ea typeface="黑体" panose="02010609060101010101" pitchFamily="49" charset="-122"/>
              </a:rPr>
              <a:t>例</a:t>
            </a:r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1835150" y="24209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3300"/>
                </a:solidFill>
                <a:ea typeface="黑体" panose="02010609060101010101" pitchFamily="49" charset="-122"/>
              </a:rPr>
              <a:t>否</a:t>
            </a:r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2555875" y="24209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重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116013" y="342900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棵</a:t>
            </a:r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2484438" y="429260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法</a:t>
            </a:r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3851275" y="1484313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心</a:t>
            </a:r>
          </a:p>
        </p:txBody>
      </p:sp>
      <p:sp>
        <p:nvSpPr>
          <p:cNvPr id="25650" name="Rectangle 50"/>
          <p:cNvSpPr>
            <a:spLocks noChangeArrowheads="1"/>
          </p:cNvSpPr>
          <p:nvPr/>
        </p:nvSpPr>
        <p:spPr bwMode="auto">
          <a:xfrm>
            <a:off x="5219700" y="14843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其</a:t>
            </a:r>
          </a:p>
        </p:txBody>
      </p:sp>
      <p:sp>
        <p:nvSpPr>
          <p:cNvPr id="25651" name="Rectangle 51"/>
          <p:cNvSpPr>
            <a:spLocks noChangeArrowheads="1"/>
          </p:cNvSpPr>
          <p:nvPr/>
        </p:nvSpPr>
        <p:spPr bwMode="auto">
          <a:xfrm>
            <a:off x="4572000" y="24209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送</a:t>
            </a: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3132138" y="24209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无</a:t>
            </a:r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3924300" y="24209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快</a:t>
            </a: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1116013" y="429260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难</a:t>
            </a:r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3132138" y="429260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象</a:t>
            </a:r>
          </a:p>
        </p:txBody>
      </p:sp>
      <p:sp>
        <p:nvSpPr>
          <p:cNvPr id="25656" name="Rectangle 56"/>
          <p:cNvSpPr>
            <a:spLocks noChangeArrowheads="1"/>
          </p:cNvSpPr>
          <p:nvPr/>
        </p:nvSpPr>
        <p:spPr bwMode="auto">
          <a:xfrm>
            <a:off x="1763713" y="429260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甲</a:t>
            </a:r>
          </a:p>
        </p:txBody>
      </p:sp>
      <p:sp>
        <p:nvSpPr>
          <p:cNvPr id="25657" name="Rectangle 57"/>
          <p:cNvSpPr>
            <a:spLocks noChangeArrowheads="1"/>
          </p:cNvSpPr>
          <p:nvPr/>
        </p:nvSpPr>
        <p:spPr bwMode="auto">
          <a:xfrm>
            <a:off x="6588125" y="15573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</a:rPr>
              <a:t>连</a:t>
            </a:r>
          </a:p>
        </p:txBody>
      </p:sp>
      <p:sp>
        <p:nvSpPr>
          <p:cNvPr id="25658" name="Rectangle 58"/>
          <p:cNvSpPr>
            <a:spLocks noChangeArrowheads="1"/>
          </p:cNvSpPr>
          <p:nvPr/>
        </p:nvSpPr>
        <p:spPr bwMode="auto">
          <a:xfrm>
            <a:off x="5940425" y="15573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哦</a:t>
            </a:r>
          </a:p>
        </p:txBody>
      </p:sp>
      <p:sp>
        <p:nvSpPr>
          <p:cNvPr id="25659" name="Rectangle 59"/>
          <p:cNvSpPr>
            <a:spLocks noChangeArrowheads="1"/>
          </p:cNvSpPr>
          <p:nvPr/>
        </p:nvSpPr>
        <p:spPr bwMode="auto">
          <a:xfrm>
            <a:off x="5940425" y="3429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但</a:t>
            </a:r>
          </a:p>
        </p:txBody>
      </p:sp>
      <p:sp>
        <p:nvSpPr>
          <p:cNvPr id="25660" name="Rectangle 60"/>
          <p:cNvSpPr>
            <a:spLocks noChangeArrowheads="1"/>
          </p:cNvSpPr>
          <p:nvPr/>
        </p:nvSpPr>
        <p:spPr bwMode="auto">
          <a:xfrm>
            <a:off x="5148263" y="42926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懂</a:t>
            </a:r>
          </a:p>
        </p:txBody>
      </p:sp>
      <p:sp>
        <p:nvSpPr>
          <p:cNvPr id="25661" name="Rectangle 61"/>
          <p:cNvSpPr>
            <a:spLocks noChangeArrowheads="1"/>
          </p:cNvSpPr>
          <p:nvPr/>
        </p:nvSpPr>
        <p:spPr bwMode="auto">
          <a:xfrm>
            <a:off x="5292725" y="24209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峨</a:t>
            </a:r>
          </a:p>
        </p:txBody>
      </p:sp>
      <p:sp>
        <p:nvSpPr>
          <p:cNvPr id="25662" name="Rectangle 62"/>
          <p:cNvSpPr>
            <a:spLocks noChangeArrowheads="1"/>
          </p:cNvSpPr>
          <p:nvPr/>
        </p:nvSpPr>
        <p:spPr bwMode="auto">
          <a:xfrm>
            <a:off x="5940425" y="24209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南</a:t>
            </a:r>
          </a:p>
        </p:txBody>
      </p:sp>
      <p:sp>
        <p:nvSpPr>
          <p:cNvPr id="25663" name="Rectangle 63"/>
          <p:cNvSpPr>
            <a:spLocks noChangeArrowheads="1"/>
          </p:cNvSpPr>
          <p:nvPr/>
        </p:nvSpPr>
        <p:spPr bwMode="auto">
          <a:xfrm>
            <a:off x="3132138" y="342900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押</a:t>
            </a:r>
          </a:p>
        </p:txBody>
      </p:sp>
      <p:sp>
        <p:nvSpPr>
          <p:cNvPr id="25664" name="Rectangle 64"/>
          <p:cNvSpPr>
            <a:spLocks noChangeArrowheads="1"/>
          </p:cNvSpPr>
          <p:nvPr/>
        </p:nvSpPr>
        <p:spPr bwMode="auto">
          <a:xfrm>
            <a:off x="3851275" y="3429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让</a:t>
            </a:r>
          </a:p>
        </p:txBody>
      </p:sp>
      <p:sp>
        <p:nvSpPr>
          <p:cNvPr id="25665" name="Rectangle 65"/>
          <p:cNvSpPr>
            <a:spLocks noChangeArrowheads="1"/>
          </p:cNvSpPr>
          <p:nvPr/>
        </p:nvSpPr>
        <p:spPr bwMode="auto">
          <a:xfrm>
            <a:off x="4572000" y="3429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中</a:t>
            </a:r>
          </a:p>
        </p:txBody>
      </p:sp>
      <p:sp>
        <p:nvSpPr>
          <p:cNvPr id="25666" name="Rectangle 66"/>
          <p:cNvSpPr>
            <a:spLocks noChangeArrowheads="1"/>
          </p:cNvSpPr>
          <p:nvPr/>
        </p:nvSpPr>
        <p:spPr bwMode="auto">
          <a:xfrm>
            <a:off x="5219700" y="3429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家</a:t>
            </a:r>
          </a:p>
        </p:txBody>
      </p:sp>
      <p:sp>
        <p:nvSpPr>
          <p:cNvPr id="25667" name="Rectangle 67"/>
          <p:cNvSpPr>
            <a:spLocks noChangeArrowheads="1"/>
          </p:cNvSpPr>
          <p:nvPr/>
        </p:nvSpPr>
        <p:spPr bwMode="auto">
          <a:xfrm>
            <a:off x="6588125" y="3429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福</a:t>
            </a:r>
          </a:p>
        </p:txBody>
      </p:sp>
      <p:sp>
        <p:nvSpPr>
          <p:cNvPr id="25668" name="Rectangle 68"/>
          <p:cNvSpPr>
            <a:spLocks noChangeArrowheads="1"/>
          </p:cNvSpPr>
          <p:nvPr/>
        </p:nvSpPr>
        <p:spPr bwMode="auto">
          <a:xfrm>
            <a:off x="4500563" y="429260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考</a:t>
            </a:r>
          </a:p>
        </p:txBody>
      </p:sp>
      <p:sp>
        <p:nvSpPr>
          <p:cNvPr id="25669" name="Rectangle 69"/>
          <p:cNvSpPr>
            <a:spLocks noChangeArrowheads="1"/>
          </p:cNvSpPr>
          <p:nvPr/>
        </p:nvSpPr>
        <p:spPr bwMode="auto">
          <a:xfrm>
            <a:off x="5867400" y="42926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乐</a:t>
            </a:r>
          </a:p>
        </p:txBody>
      </p:sp>
      <p:sp>
        <p:nvSpPr>
          <p:cNvPr id="25670" name="Rectangle 70"/>
          <p:cNvSpPr>
            <a:spLocks noChangeArrowheads="1"/>
          </p:cNvSpPr>
          <p:nvPr/>
        </p:nvSpPr>
        <p:spPr bwMode="auto">
          <a:xfrm>
            <a:off x="2411413" y="342900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阴</a:t>
            </a:r>
          </a:p>
        </p:txBody>
      </p:sp>
      <p:sp>
        <p:nvSpPr>
          <p:cNvPr id="25671" name="AutoShape 71"/>
          <p:cNvSpPr>
            <a:spLocks noChangeArrowheads="1"/>
          </p:cNvSpPr>
          <p:nvPr/>
        </p:nvSpPr>
        <p:spPr bwMode="auto">
          <a:xfrm>
            <a:off x="250825" y="5661025"/>
            <a:ext cx="8569325" cy="6096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80808"/>
                </a:solidFill>
                <a:ea typeface="黑体" panose="02010609060101010101" pitchFamily="49" charset="-122"/>
              </a:rPr>
              <a:t>(2,4)  (5,1)  (6,4)  (9,1)  (7,4)  (2,2 )  (4,3)  (3,4)</a:t>
            </a:r>
          </a:p>
        </p:txBody>
      </p:sp>
      <p:sp>
        <p:nvSpPr>
          <p:cNvPr id="25672" name="AutoShape 72"/>
          <p:cNvSpPr>
            <a:spLocks noChangeArrowheads="1"/>
          </p:cNvSpPr>
          <p:nvPr/>
        </p:nvSpPr>
        <p:spPr bwMode="auto">
          <a:xfrm>
            <a:off x="1692275" y="260350"/>
            <a:ext cx="5256213" cy="6477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2EDE0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rgbClr val="003300"/>
                </a:solidFill>
                <a:ea typeface="黑体" panose="02010609060101010101" pitchFamily="49" charset="-122"/>
              </a:rPr>
              <a:t>老师赠言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787775" y="5094288"/>
            <a:ext cx="16557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2147888" y="48783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2154238" y="408622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184400" y="32337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170113" y="22367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170113" y="126841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162175" y="3714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147888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084513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092575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27613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964238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900863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96888" y="4951413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96888" y="4060825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96888" y="3141663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96888" y="2179638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96888" y="1276350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96888" y="371475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3121025" y="48783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3127375" y="408622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3157538" y="32337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3143250" y="22367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3143250" y="126841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3135313" y="3714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4092575" y="48783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098925" y="408622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4129088" y="32337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5" name="Oval 29"/>
          <p:cNvSpPr>
            <a:spLocks noChangeArrowheads="1"/>
          </p:cNvSpPr>
          <p:nvPr/>
        </p:nvSpPr>
        <p:spPr bwMode="auto">
          <a:xfrm>
            <a:off x="4114800" y="22367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>
            <a:off x="4114800" y="126841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4106863" y="3714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8" name="Oval 32"/>
          <p:cNvSpPr>
            <a:spLocks noChangeArrowheads="1"/>
          </p:cNvSpPr>
          <p:nvPr/>
        </p:nvSpPr>
        <p:spPr bwMode="auto">
          <a:xfrm>
            <a:off x="5065713" y="48926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9" name="Oval 33"/>
          <p:cNvSpPr>
            <a:spLocks noChangeArrowheads="1"/>
          </p:cNvSpPr>
          <p:nvPr/>
        </p:nvSpPr>
        <p:spPr bwMode="auto">
          <a:xfrm>
            <a:off x="5072063" y="410051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0" name="Oval 34"/>
          <p:cNvSpPr>
            <a:spLocks noChangeArrowheads="1"/>
          </p:cNvSpPr>
          <p:nvPr/>
        </p:nvSpPr>
        <p:spPr bwMode="auto">
          <a:xfrm>
            <a:off x="5102225" y="3248025"/>
            <a:ext cx="431800" cy="431800"/>
          </a:xfrm>
          <a:prstGeom prst="ellipse">
            <a:avLst/>
          </a:prstGeom>
          <a:solidFill>
            <a:srgbClr val="FF990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>
            <a:off x="5087938" y="22510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5087938" y="1282700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3" name="Oval 37"/>
          <p:cNvSpPr>
            <a:spLocks noChangeArrowheads="1"/>
          </p:cNvSpPr>
          <p:nvPr/>
        </p:nvSpPr>
        <p:spPr bwMode="auto">
          <a:xfrm>
            <a:off x="5080000" y="38576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6008688" y="4921250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6015038" y="41290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6045200" y="3276600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>
            <a:off x="6030913" y="2279650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8" name="Oval 42"/>
          <p:cNvSpPr>
            <a:spLocks noChangeArrowheads="1"/>
          </p:cNvSpPr>
          <p:nvPr/>
        </p:nvSpPr>
        <p:spPr bwMode="auto">
          <a:xfrm>
            <a:off x="6030913" y="13112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>
            <a:off x="6022975" y="4143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0" name="Oval 44"/>
          <p:cNvSpPr>
            <a:spLocks noChangeArrowheads="1"/>
          </p:cNvSpPr>
          <p:nvPr/>
        </p:nvSpPr>
        <p:spPr bwMode="auto">
          <a:xfrm>
            <a:off x="6894513" y="49355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1" name="Oval 45"/>
          <p:cNvSpPr>
            <a:spLocks noChangeArrowheads="1"/>
          </p:cNvSpPr>
          <p:nvPr/>
        </p:nvSpPr>
        <p:spPr bwMode="auto">
          <a:xfrm>
            <a:off x="6900863" y="41433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2" name="Oval 46"/>
          <p:cNvSpPr>
            <a:spLocks noChangeArrowheads="1"/>
          </p:cNvSpPr>
          <p:nvPr/>
        </p:nvSpPr>
        <p:spPr bwMode="auto">
          <a:xfrm>
            <a:off x="6931025" y="32908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6916738" y="22939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>
            <a:off x="6916738" y="132556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6908800" y="42862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013000000098431227836091094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Line 3"/>
          <p:cNvSpPr>
            <a:spLocks noChangeShapeType="1"/>
          </p:cNvSpPr>
          <p:nvPr/>
        </p:nvSpPr>
        <p:spPr bwMode="auto">
          <a:xfrm flipV="1">
            <a:off x="5529263" y="2728913"/>
            <a:ext cx="3048000" cy="142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635375" y="4005263"/>
            <a:ext cx="4695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需要视频文件请联系邮箱</a:t>
            </a:r>
            <a:r>
              <a:rPr lang="en-US" altLang="zh-CN">
                <a:solidFill>
                  <a:schemeClr val="tx1"/>
                </a:solidFill>
              </a:rPr>
              <a:t>6882880@163.com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/>
          </p:cNvSpPr>
          <p:nvPr/>
        </p:nvSpPr>
        <p:spPr bwMode="auto">
          <a:xfrm>
            <a:off x="441325" y="1484784"/>
            <a:ext cx="8375650" cy="2003921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4800" b="1" kern="1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学好数学</a:t>
            </a:r>
            <a:r>
              <a:rPr lang="en-US" altLang="zh-CN" sz="4800" b="1" kern="1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4800" b="1" kern="1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其乐无穷</a:t>
            </a:r>
            <a:r>
              <a:rPr lang="en-US" altLang="zh-CN" sz="4800" b="1" kern="1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!</a:t>
            </a:r>
            <a:endParaRPr lang="zh-CN" altLang="en-US" sz="4800" b="1" kern="1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07763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229600" cy="352839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思考：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老师分别站在教室的前面和后面观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36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察，表示你的位置的数对是一样的吗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？ </a:t>
            </a:r>
            <a:endParaRPr lang="zh-CN" altLang="en-US" sz="36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693738"/>
            <a:ext cx="81375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4356100" y="2565400"/>
            <a:ext cx="720725" cy="503238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zh-CN" altLang="en-US">
                <a:solidFill>
                  <a:schemeClr val="tx1"/>
                </a:solidFill>
              </a:rPr>
              <a:t>小强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4284663" y="3429000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060700" y="1773238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276600" y="1412875"/>
            <a:ext cx="790575" cy="360363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zh-CN" altLang="en-US">
                <a:solidFill>
                  <a:schemeClr val="tx1"/>
                </a:solidFill>
              </a:rPr>
              <a:t>小刚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661150" y="4221163"/>
            <a:ext cx="503238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516688" y="3500438"/>
            <a:ext cx="792162" cy="360362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zh-CN" altLang="en-US">
                <a:solidFill>
                  <a:schemeClr val="tx1"/>
                </a:solidFill>
              </a:rPr>
              <a:t>小芳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4213" y="5805488"/>
            <a:ext cx="3230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chemeClr val="tx1"/>
                </a:solidFill>
              </a:rPr>
              <a:t>小强在第三列第二行。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339975" y="6237288"/>
            <a:ext cx="3230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chemeClr val="tx1"/>
                </a:solidFill>
              </a:rPr>
              <a:t>小刚在第二列第四行</a:t>
            </a:r>
            <a:r>
              <a:rPr lang="zh-CN" altLang="en-US" sz="240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860925" y="5805488"/>
            <a:ext cx="322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chemeClr val="tx1"/>
                </a:solidFill>
              </a:rPr>
              <a:t>小芳在第五列第一行</a:t>
            </a:r>
            <a:r>
              <a:rPr lang="zh-CN" altLang="en-US" sz="2400">
                <a:solidFill>
                  <a:schemeClr val="tx1"/>
                </a:solidFill>
              </a:rPr>
              <a:t>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bldLvl="0" autoUpdateAnimBg="0"/>
      <p:bldP spid="10250" grpId="0" bldLvl="0" autoUpdateAnimBg="0"/>
      <p:bldP spid="10251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49288"/>
            <a:ext cx="823595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10"/>
          <p:cNvSpPr txBox="1">
            <a:spLocks noChangeArrowheads="1"/>
          </p:cNvSpPr>
          <p:nvPr/>
        </p:nvSpPr>
        <p:spPr bwMode="auto">
          <a:xfrm>
            <a:off x="2857500" y="5572125"/>
            <a:ext cx="5857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5400" b="1">
                <a:solidFill>
                  <a:srgbClr val="C00000"/>
                </a:solidFill>
              </a:rPr>
              <a:t>小强 ：（</a:t>
            </a:r>
            <a:r>
              <a:rPr lang="en-US" sz="5400" b="1">
                <a:solidFill>
                  <a:srgbClr val="C00000"/>
                </a:solidFill>
              </a:rPr>
              <a:t>3</a:t>
            </a:r>
            <a:r>
              <a:rPr lang="zh-CN" altLang="en-US" sz="5400" b="1">
                <a:solidFill>
                  <a:srgbClr val="C00000"/>
                </a:solidFill>
              </a:rPr>
              <a:t>，</a:t>
            </a:r>
            <a:r>
              <a:rPr lang="en-US" sz="5400" b="1">
                <a:solidFill>
                  <a:srgbClr val="C00000"/>
                </a:solidFill>
              </a:rPr>
              <a:t>2</a:t>
            </a:r>
            <a:r>
              <a:rPr lang="zh-CN" altLang="en-US" sz="5400" b="1">
                <a:solidFill>
                  <a:srgbClr val="C00000"/>
                </a:solidFill>
              </a:rPr>
              <a:t>）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716463" y="2349500"/>
            <a:ext cx="720725" cy="503238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zh-CN" altLang="en-US">
                <a:solidFill>
                  <a:schemeClr val="tx1"/>
                </a:solidFill>
              </a:rPr>
              <a:t>小强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211638" y="2565400"/>
            <a:ext cx="504825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620713"/>
            <a:ext cx="82772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圆角矩形标注 3"/>
          <p:cNvSpPr>
            <a:spLocks noChangeArrowheads="1"/>
          </p:cNvSpPr>
          <p:nvPr/>
        </p:nvSpPr>
        <p:spPr bwMode="auto">
          <a:xfrm>
            <a:off x="3492500" y="1196975"/>
            <a:ext cx="784225" cy="500063"/>
          </a:xfrm>
          <a:prstGeom prst="wedgeRoundRectCallout">
            <a:avLst>
              <a:gd name="adj1" fmla="val -50204"/>
              <a:gd name="adj2" fmla="val 9952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</a:rPr>
              <a:t>小刚</a:t>
            </a:r>
          </a:p>
        </p:txBody>
      </p:sp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2857500" y="5572125"/>
            <a:ext cx="5857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5400" b="1">
                <a:solidFill>
                  <a:srgbClr val="C00000"/>
                </a:solidFill>
              </a:rPr>
              <a:t>小刚 ：（</a:t>
            </a:r>
            <a:r>
              <a:rPr lang="en-US" sz="5400" b="1">
                <a:solidFill>
                  <a:srgbClr val="C00000"/>
                </a:solidFill>
              </a:rPr>
              <a:t>2</a:t>
            </a:r>
            <a:r>
              <a:rPr lang="zh-CN" altLang="en-US" sz="5400" b="1">
                <a:solidFill>
                  <a:srgbClr val="C00000"/>
                </a:solidFill>
              </a:rPr>
              <a:t>，</a:t>
            </a:r>
            <a:r>
              <a:rPr lang="en-US" sz="5400" b="1">
                <a:solidFill>
                  <a:srgbClr val="C00000"/>
                </a:solidFill>
              </a:rPr>
              <a:t>4</a:t>
            </a:r>
            <a:r>
              <a:rPr lang="zh-CN" altLang="en-US" sz="5400" b="1">
                <a:solidFill>
                  <a:srgbClr val="C00000"/>
                </a:solidFill>
              </a:rPr>
              <a:t>）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2987675" y="1773238"/>
            <a:ext cx="504825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nimBg="1" autoUpdateAnimBg="0"/>
      <p:bldP spid="12292" grpId="0" autoUpdateAnimBg="0"/>
      <p:bldP spid="122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649288"/>
            <a:ext cx="81629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圆角矩形标注 5"/>
          <p:cNvSpPr>
            <a:spLocks noChangeArrowheads="1"/>
          </p:cNvSpPr>
          <p:nvPr/>
        </p:nvSpPr>
        <p:spPr bwMode="auto">
          <a:xfrm>
            <a:off x="7235825" y="3429000"/>
            <a:ext cx="787400" cy="501650"/>
          </a:xfrm>
          <a:prstGeom prst="wedgeRoundRectCallout">
            <a:avLst>
              <a:gd name="adj1" fmla="val -60833"/>
              <a:gd name="adj2" fmla="val 8132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</a:rPr>
              <a:t>小芳</a:t>
            </a:r>
          </a:p>
        </p:txBody>
      </p:sp>
      <p:sp>
        <p:nvSpPr>
          <p:cNvPr id="13316" name="TextBox 10"/>
          <p:cNvSpPr txBox="1">
            <a:spLocks noChangeArrowheads="1"/>
          </p:cNvSpPr>
          <p:nvPr/>
        </p:nvSpPr>
        <p:spPr bwMode="auto">
          <a:xfrm>
            <a:off x="2857500" y="5572125"/>
            <a:ext cx="5429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5400" b="1">
                <a:solidFill>
                  <a:schemeClr val="hlink"/>
                </a:solidFill>
              </a:rPr>
              <a:t>小芳：（</a:t>
            </a:r>
            <a:r>
              <a:rPr lang="en-US" sz="5400" b="1">
                <a:solidFill>
                  <a:schemeClr val="hlink"/>
                </a:solidFill>
              </a:rPr>
              <a:t>5</a:t>
            </a:r>
            <a:r>
              <a:rPr lang="zh-CN" altLang="en-US" sz="5400" b="1">
                <a:solidFill>
                  <a:schemeClr val="hlink"/>
                </a:solidFill>
              </a:rPr>
              <a:t>，</a:t>
            </a:r>
            <a:r>
              <a:rPr lang="en-US" sz="5400" b="1">
                <a:solidFill>
                  <a:schemeClr val="hlink"/>
                </a:solidFill>
              </a:rPr>
              <a:t>1</a:t>
            </a:r>
            <a:r>
              <a:rPr lang="zh-CN" altLang="en-US" sz="5400" b="1">
                <a:solidFill>
                  <a:schemeClr val="hlink"/>
                </a:solidFill>
              </a:rPr>
              <a:t>）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6661150" y="4149725"/>
            <a:ext cx="503238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nimBg="1" autoUpdateAnimBg="0"/>
      <p:bldP spid="13316" grpId="0" autoUpdateAnimBg="0"/>
      <p:bldP spid="133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649288"/>
            <a:ext cx="8193088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圆角矩形标注 6"/>
          <p:cNvSpPr>
            <a:spLocks noChangeArrowheads="1"/>
          </p:cNvSpPr>
          <p:nvPr/>
        </p:nvSpPr>
        <p:spPr bwMode="auto">
          <a:xfrm>
            <a:off x="2143125" y="500063"/>
            <a:ext cx="785813" cy="500062"/>
          </a:xfrm>
          <a:prstGeom prst="wedgeRoundRectCallout">
            <a:avLst>
              <a:gd name="adj1" fmla="val -62546"/>
              <a:gd name="adj2" fmla="val 54435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</a:rPr>
              <a:t>小青</a:t>
            </a:r>
          </a:p>
        </p:txBody>
      </p:sp>
      <p:sp>
        <p:nvSpPr>
          <p:cNvPr id="14340" name="圆角矩形标注 8"/>
          <p:cNvSpPr>
            <a:spLocks noChangeArrowheads="1"/>
          </p:cNvSpPr>
          <p:nvPr/>
        </p:nvSpPr>
        <p:spPr bwMode="auto">
          <a:xfrm>
            <a:off x="6948488" y="333375"/>
            <a:ext cx="785812" cy="500063"/>
          </a:xfrm>
          <a:prstGeom prst="wedgeRoundRectCallout">
            <a:avLst>
              <a:gd name="adj1" fmla="val -62546"/>
              <a:gd name="adj2" fmla="val 54435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</a:rPr>
              <a:t>小明</a:t>
            </a:r>
          </a:p>
        </p:txBody>
      </p:sp>
      <p:sp>
        <p:nvSpPr>
          <p:cNvPr id="14341" name="圆角矩形标注 9"/>
          <p:cNvSpPr>
            <a:spLocks noChangeArrowheads="1"/>
          </p:cNvSpPr>
          <p:nvPr/>
        </p:nvSpPr>
        <p:spPr bwMode="auto">
          <a:xfrm>
            <a:off x="8388350" y="1270000"/>
            <a:ext cx="785813" cy="500063"/>
          </a:xfrm>
          <a:prstGeom prst="wedgeRoundRectCallout">
            <a:avLst>
              <a:gd name="adj1" fmla="val -62546"/>
              <a:gd name="adj2" fmla="val 54435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</a:rPr>
              <a:t>小华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732588" y="909638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7956550" y="1773238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1835150" y="981075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5805488"/>
            <a:ext cx="272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chemeClr val="hlink"/>
                </a:solidFill>
              </a:rPr>
              <a:t>小明：（</a:t>
            </a:r>
            <a:r>
              <a:rPr lang="en-US" sz="2800" b="1">
                <a:solidFill>
                  <a:schemeClr val="hlink"/>
                </a:solidFill>
              </a:rPr>
              <a:t>5</a:t>
            </a:r>
            <a:r>
              <a:rPr lang="zh-CN" altLang="en-US" sz="2800" b="1">
                <a:solidFill>
                  <a:schemeClr val="hlink"/>
                </a:solidFill>
              </a:rPr>
              <a:t>，</a:t>
            </a:r>
            <a:r>
              <a:rPr lang="en-US" sz="2800" b="1">
                <a:solidFill>
                  <a:schemeClr val="hlink"/>
                </a:solidFill>
              </a:rPr>
              <a:t>5</a:t>
            </a:r>
            <a:r>
              <a:rPr lang="zh-CN" altLang="en-US" sz="2800" b="1">
                <a:solidFill>
                  <a:schemeClr val="hlink"/>
                </a:solidFill>
              </a:rPr>
              <a:t>）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03575" y="5876925"/>
            <a:ext cx="272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chemeClr val="hlink"/>
                </a:solidFill>
              </a:rPr>
              <a:t>小华：（</a:t>
            </a:r>
            <a:r>
              <a:rPr lang="en-US" sz="2800" b="1">
                <a:solidFill>
                  <a:schemeClr val="hlink"/>
                </a:solidFill>
              </a:rPr>
              <a:t>6</a:t>
            </a:r>
            <a:r>
              <a:rPr lang="zh-CN" altLang="en-US" sz="2800" b="1">
                <a:solidFill>
                  <a:schemeClr val="hlink"/>
                </a:solidFill>
              </a:rPr>
              <a:t>，</a:t>
            </a:r>
            <a:r>
              <a:rPr lang="en-US" sz="2800" b="1">
                <a:solidFill>
                  <a:schemeClr val="hlink"/>
                </a:solidFill>
              </a:rPr>
              <a:t>4</a:t>
            </a:r>
            <a:r>
              <a:rPr lang="zh-CN" altLang="en-US" sz="2800" b="1">
                <a:solidFill>
                  <a:schemeClr val="hlink"/>
                </a:solidFill>
              </a:rPr>
              <a:t>）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300788" y="5805488"/>
            <a:ext cx="272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chemeClr val="hlink"/>
                </a:solidFill>
              </a:rPr>
              <a:t>小青：（</a:t>
            </a:r>
            <a:r>
              <a:rPr lang="en-US" sz="2800" b="1">
                <a:solidFill>
                  <a:schemeClr val="hlink"/>
                </a:solidFill>
              </a:rPr>
              <a:t>1</a:t>
            </a:r>
            <a:r>
              <a:rPr lang="zh-CN" altLang="en-US" sz="2800" b="1">
                <a:solidFill>
                  <a:schemeClr val="hlink"/>
                </a:solidFill>
              </a:rPr>
              <a:t>，</a:t>
            </a:r>
            <a:r>
              <a:rPr lang="en-US" sz="2800" b="1">
                <a:solidFill>
                  <a:schemeClr val="hlink"/>
                </a:solidFill>
              </a:rPr>
              <a:t>5</a:t>
            </a:r>
            <a:r>
              <a:rPr lang="zh-CN" altLang="en-US" sz="2800" b="1">
                <a:solidFill>
                  <a:schemeClr val="hlink"/>
                </a:solidFill>
              </a:rPr>
              <a:t>）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502650" y="64912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>
                <a:solidFill>
                  <a:schemeClr val="tx1"/>
                </a:solidFill>
              </a:rPr>
              <a:t>游戏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bldLvl="0" animBg="1" autoUpdateAnimBg="0"/>
      <p:bldP spid="14341" grpId="0" bldLvl="0" animBg="1" autoUpdateAnimBg="0"/>
      <p:bldP spid="14342" grpId="0" animBg="1"/>
      <p:bldP spid="14343" grpId="0" animBg="1"/>
      <p:bldP spid="143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147888" y="4878388"/>
            <a:ext cx="431800" cy="431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2154238" y="408622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184400" y="32337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170113" y="22367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170113" y="126841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2162175" y="3714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47888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084513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092575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027613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964238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900863" y="5413375"/>
            <a:ext cx="43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0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96888" y="4951413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96888" y="4060825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96888" y="3141663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96888" y="2179638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96888" y="1276350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96888" y="371475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3133725" y="4806950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3127375" y="408622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3157538" y="32337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3143250" y="2236788"/>
            <a:ext cx="431800" cy="431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3143250" y="126841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3135313" y="3714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4092575" y="48783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4098925" y="4086225"/>
            <a:ext cx="431800" cy="431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4129088" y="32337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4114800" y="22367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0" name="Oval 30"/>
          <p:cNvSpPr>
            <a:spLocks noChangeArrowheads="1"/>
          </p:cNvSpPr>
          <p:nvPr/>
        </p:nvSpPr>
        <p:spPr bwMode="auto">
          <a:xfrm>
            <a:off x="4114800" y="126841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4106863" y="3714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5065713" y="48926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5072063" y="410051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5102225" y="3248025"/>
            <a:ext cx="431800" cy="431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5087938" y="22510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5087938" y="1282700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5080000" y="38576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8" name="Oval 38"/>
          <p:cNvSpPr>
            <a:spLocks noChangeArrowheads="1"/>
          </p:cNvSpPr>
          <p:nvPr/>
        </p:nvSpPr>
        <p:spPr bwMode="auto">
          <a:xfrm>
            <a:off x="6008688" y="4921250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6015038" y="41290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0" name="Oval 40"/>
          <p:cNvSpPr>
            <a:spLocks noChangeArrowheads="1"/>
          </p:cNvSpPr>
          <p:nvPr/>
        </p:nvSpPr>
        <p:spPr bwMode="auto">
          <a:xfrm>
            <a:off x="6045200" y="3276600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6030913" y="2279650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2" name="Oval 42"/>
          <p:cNvSpPr>
            <a:spLocks noChangeArrowheads="1"/>
          </p:cNvSpPr>
          <p:nvPr/>
        </p:nvSpPr>
        <p:spPr bwMode="auto">
          <a:xfrm>
            <a:off x="6030913" y="1311275"/>
            <a:ext cx="431800" cy="431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3" name="Oval 43"/>
          <p:cNvSpPr>
            <a:spLocks noChangeArrowheads="1"/>
          </p:cNvSpPr>
          <p:nvPr/>
        </p:nvSpPr>
        <p:spPr bwMode="auto">
          <a:xfrm>
            <a:off x="6022975" y="4143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4" name="Oval 44"/>
          <p:cNvSpPr>
            <a:spLocks noChangeArrowheads="1"/>
          </p:cNvSpPr>
          <p:nvPr/>
        </p:nvSpPr>
        <p:spPr bwMode="auto">
          <a:xfrm>
            <a:off x="6894513" y="49355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5" name="Oval 45"/>
          <p:cNvSpPr>
            <a:spLocks noChangeArrowheads="1"/>
          </p:cNvSpPr>
          <p:nvPr/>
        </p:nvSpPr>
        <p:spPr bwMode="auto">
          <a:xfrm>
            <a:off x="6900863" y="414337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6" name="Oval 46"/>
          <p:cNvSpPr>
            <a:spLocks noChangeArrowheads="1"/>
          </p:cNvSpPr>
          <p:nvPr/>
        </p:nvSpPr>
        <p:spPr bwMode="auto">
          <a:xfrm>
            <a:off x="6931025" y="329088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7" name="Oval 47"/>
          <p:cNvSpPr>
            <a:spLocks noChangeArrowheads="1"/>
          </p:cNvSpPr>
          <p:nvPr/>
        </p:nvSpPr>
        <p:spPr bwMode="auto">
          <a:xfrm>
            <a:off x="6916738" y="2293938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8" name="Oval 48"/>
          <p:cNvSpPr>
            <a:spLocks noChangeArrowheads="1"/>
          </p:cNvSpPr>
          <p:nvPr/>
        </p:nvSpPr>
        <p:spPr bwMode="auto">
          <a:xfrm>
            <a:off x="6916738" y="1325563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9" name="Oval 49"/>
          <p:cNvSpPr>
            <a:spLocks noChangeArrowheads="1"/>
          </p:cNvSpPr>
          <p:nvPr/>
        </p:nvSpPr>
        <p:spPr bwMode="auto">
          <a:xfrm>
            <a:off x="6908800" y="428625"/>
            <a:ext cx="431800" cy="431800"/>
          </a:xfrm>
          <a:prstGeom prst="ellipse">
            <a:avLst/>
          </a:prstGeom>
          <a:solidFill>
            <a:srgbClr val="FCB670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10" name="AutoShape 50"/>
          <p:cNvSpPr>
            <a:spLocks noChangeArrowheads="1"/>
          </p:cNvSpPr>
          <p:nvPr/>
        </p:nvSpPr>
        <p:spPr bwMode="auto">
          <a:xfrm>
            <a:off x="5341938" y="2801938"/>
            <a:ext cx="884237" cy="420687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</a:rPr>
              <a:t>李雪</a:t>
            </a:r>
          </a:p>
        </p:txBody>
      </p:sp>
      <p:sp>
        <p:nvSpPr>
          <p:cNvPr id="15411" name="AutoShape 51"/>
          <p:cNvSpPr>
            <a:spLocks noChangeArrowheads="1"/>
          </p:cNvSpPr>
          <p:nvPr/>
        </p:nvSpPr>
        <p:spPr bwMode="auto">
          <a:xfrm>
            <a:off x="2265363" y="4498975"/>
            <a:ext cx="884237" cy="420688"/>
          </a:xfrm>
          <a:prstGeom prst="wedgeEllipseCallout">
            <a:avLst>
              <a:gd name="adj1" fmla="val -43718"/>
              <a:gd name="adj2" fmla="val 7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</a:rPr>
              <a:t>王刚</a:t>
            </a:r>
          </a:p>
        </p:txBody>
      </p:sp>
      <p:sp>
        <p:nvSpPr>
          <p:cNvPr id="15412" name="AutoShape 52"/>
          <p:cNvSpPr>
            <a:spLocks noChangeArrowheads="1"/>
          </p:cNvSpPr>
          <p:nvPr/>
        </p:nvSpPr>
        <p:spPr bwMode="auto">
          <a:xfrm>
            <a:off x="3295650" y="1885950"/>
            <a:ext cx="884238" cy="420688"/>
          </a:xfrm>
          <a:prstGeom prst="wedgeEllipseCallout">
            <a:avLst>
              <a:gd name="adj1" fmla="val -43718"/>
              <a:gd name="adj2" fmla="val 7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</a:rPr>
              <a:t>赵磊</a:t>
            </a:r>
          </a:p>
        </p:txBody>
      </p:sp>
      <p:sp>
        <p:nvSpPr>
          <p:cNvPr id="15413" name="AutoShape 53"/>
          <p:cNvSpPr>
            <a:spLocks noChangeArrowheads="1"/>
          </p:cNvSpPr>
          <p:nvPr/>
        </p:nvSpPr>
        <p:spPr bwMode="auto">
          <a:xfrm>
            <a:off x="6213475" y="957263"/>
            <a:ext cx="884238" cy="420687"/>
          </a:xfrm>
          <a:prstGeom prst="wedgeEllipseCallout">
            <a:avLst>
              <a:gd name="adj1" fmla="val -43718"/>
              <a:gd name="adj2" fmla="val 7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</a:rPr>
              <a:t>张华</a:t>
            </a:r>
          </a:p>
        </p:txBody>
      </p:sp>
      <p:sp>
        <p:nvSpPr>
          <p:cNvPr id="15414" name="AutoShape 54"/>
          <p:cNvSpPr>
            <a:spLocks noChangeArrowheads="1"/>
          </p:cNvSpPr>
          <p:nvPr/>
        </p:nvSpPr>
        <p:spPr bwMode="auto">
          <a:xfrm>
            <a:off x="4267200" y="3729038"/>
            <a:ext cx="884238" cy="420687"/>
          </a:xfrm>
          <a:prstGeom prst="wedgeEllipseCallout">
            <a:avLst>
              <a:gd name="adj1" fmla="val -43718"/>
              <a:gd name="adj2" fmla="val 7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</a:rPr>
              <a:t>马鑫</a:t>
            </a:r>
          </a:p>
        </p:txBody>
      </p:sp>
      <p:sp>
        <p:nvSpPr>
          <p:cNvPr id="15415" name="AutoShape 55"/>
          <p:cNvSpPr>
            <a:spLocks noChangeArrowheads="1"/>
          </p:cNvSpPr>
          <p:nvPr/>
        </p:nvSpPr>
        <p:spPr bwMode="auto">
          <a:xfrm>
            <a:off x="2235200" y="4502150"/>
            <a:ext cx="1900238" cy="333375"/>
          </a:xfrm>
          <a:prstGeom prst="wedgeRoundRectCallout">
            <a:avLst>
              <a:gd name="adj1" fmla="val -47745"/>
              <a:gd name="adj2" fmla="val 10856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王刚 （</a:t>
            </a:r>
            <a:r>
              <a:rPr lang="en-US" altLang="zh-CN">
                <a:solidFill>
                  <a:schemeClr val="tx1"/>
                </a:solidFill>
              </a:rPr>
              <a:t>1</a:t>
            </a:r>
            <a:r>
              <a:rPr lang="zh-CN" altLang="en-US">
                <a:solidFill>
                  <a:schemeClr val="tx1"/>
                </a:solidFill>
              </a:rPr>
              <a:t>，</a:t>
            </a:r>
            <a:r>
              <a:rPr lang="en-US" altLang="zh-CN">
                <a:solidFill>
                  <a:schemeClr val="tx1"/>
                </a:solidFill>
              </a:rPr>
              <a:t>1</a:t>
            </a:r>
            <a:r>
              <a:rPr lang="zh-CN" altLang="en-US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5416" name="AutoShape 56"/>
          <p:cNvSpPr>
            <a:spLocks noChangeArrowheads="1"/>
          </p:cNvSpPr>
          <p:nvPr/>
        </p:nvSpPr>
        <p:spPr bwMode="auto">
          <a:xfrm>
            <a:off x="3221038" y="1846263"/>
            <a:ext cx="1812925" cy="333375"/>
          </a:xfrm>
          <a:prstGeom prst="wedgeRoundRectCallout">
            <a:avLst>
              <a:gd name="adj1" fmla="val -47634"/>
              <a:gd name="adj2" fmla="val 10856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赵磊 （</a:t>
            </a:r>
            <a:r>
              <a:rPr lang="en-US" altLang="zh-CN">
                <a:solidFill>
                  <a:schemeClr val="tx1"/>
                </a:solidFill>
              </a:rPr>
              <a:t>2</a:t>
            </a:r>
            <a:r>
              <a:rPr lang="zh-CN" altLang="en-US">
                <a:solidFill>
                  <a:schemeClr val="tx1"/>
                </a:solidFill>
              </a:rPr>
              <a:t>，</a:t>
            </a:r>
            <a:r>
              <a:rPr lang="en-US" altLang="zh-CN">
                <a:solidFill>
                  <a:schemeClr val="tx1"/>
                </a:solidFill>
              </a:rPr>
              <a:t>4</a:t>
            </a:r>
            <a:r>
              <a:rPr lang="zh-CN" altLang="en-US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5417" name="AutoShape 57"/>
          <p:cNvSpPr>
            <a:spLocks noChangeArrowheads="1"/>
          </p:cNvSpPr>
          <p:nvPr/>
        </p:nvSpPr>
        <p:spPr bwMode="auto">
          <a:xfrm>
            <a:off x="4178300" y="3733800"/>
            <a:ext cx="1855788" cy="333375"/>
          </a:xfrm>
          <a:prstGeom prst="wedgeRoundRectCallout">
            <a:avLst>
              <a:gd name="adj1" fmla="val -47690"/>
              <a:gd name="adj2" fmla="val 10856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马鑫 （</a:t>
            </a:r>
            <a:r>
              <a:rPr lang="en-US" altLang="zh-CN">
                <a:solidFill>
                  <a:schemeClr val="tx1"/>
                </a:solidFill>
              </a:rPr>
              <a:t>3</a:t>
            </a:r>
            <a:r>
              <a:rPr lang="zh-CN" altLang="en-US">
                <a:solidFill>
                  <a:schemeClr val="tx1"/>
                </a:solidFill>
              </a:rPr>
              <a:t>，</a:t>
            </a:r>
            <a:r>
              <a:rPr lang="en-US" altLang="zh-CN">
                <a:solidFill>
                  <a:schemeClr val="tx1"/>
                </a:solidFill>
              </a:rPr>
              <a:t>2</a:t>
            </a:r>
            <a:r>
              <a:rPr lang="zh-CN" altLang="en-US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5418" name="AutoShape 58"/>
          <p:cNvSpPr>
            <a:spLocks noChangeArrowheads="1"/>
          </p:cNvSpPr>
          <p:nvPr/>
        </p:nvSpPr>
        <p:spPr bwMode="auto">
          <a:xfrm>
            <a:off x="6108700" y="962025"/>
            <a:ext cx="1855788" cy="333375"/>
          </a:xfrm>
          <a:prstGeom prst="wedgeRoundRectCallout">
            <a:avLst>
              <a:gd name="adj1" fmla="val -53167"/>
              <a:gd name="adj2" fmla="val 10381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张华 （</a:t>
            </a:r>
            <a:r>
              <a:rPr lang="en-US" altLang="zh-CN">
                <a:solidFill>
                  <a:schemeClr val="tx1"/>
                </a:solidFill>
              </a:rPr>
              <a:t>5</a:t>
            </a:r>
            <a:r>
              <a:rPr lang="zh-CN" altLang="en-US">
                <a:solidFill>
                  <a:schemeClr val="tx1"/>
                </a:solidFill>
              </a:rPr>
              <a:t>，</a:t>
            </a:r>
            <a:r>
              <a:rPr lang="en-US" altLang="zh-CN">
                <a:solidFill>
                  <a:schemeClr val="tx1"/>
                </a:solidFill>
              </a:rPr>
              <a:t>5</a:t>
            </a:r>
            <a:r>
              <a:rPr lang="zh-CN" altLang="en-US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5419" name="AutoShape 59"/>
          <p:cNvSpPr>
            <a:spLocks noChangeArrowheads="1"/>
          </p:cNvSpPr>
          <p:nvPr/>
        </p:nvSpPr>
        <p:spPr bwMode="auto">
          <a:xfrm>
            <a:off x="2278063" y="942975"/>
            <a:ext cx="1598612" cy="377825"/>
          </a:xfrm>
          <a:prstGeom prst="wedgeEllipseCallout">
            <a:avLst>
              <a:gd name="adj1" fmla="val -45134"/>
              <a:gd name="adj2" fmla="val 70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（</a:t>
            </a:r>
            <a:r>
              <a:rPr lang="en-US" altLang="zh-CN">
                <a:solidFill>
                  <a:schemeClr val="tx1"/>
                </a:solidFill>
              </a:rPr>
              <a:t>1</a:t>
            </a:r>
            <a:r>
              <a:rPr lang="zh-CN" altLang="en-US">
                <a:solidFill>
                  <a:schemeClr val="tx1"/>
                </a:solidFill>
              </a:rPr>
              <a:t>，</a:t>
            </a:r>
            <a:r>
              <a:rPr lang="en-US" altLang="zh-CN">
                <a:solidFill>
                  <a:schemeClr val="tx1"/>
                </a:solidFill>
              </a:rPr>
              <a:t>5</a:t>
            </a:r>
            <a:r>
              <a:rPr lang="zh-CN" altLang="en-US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5420" name="AutoShape 60"/>
          <p:cNvSpPr>
            <a:spLocks noChangeArrowheads="1"/>
          </p:cNvSpPr>
          <p:nvPr/>
        </p:nvSpPr>
        <p:spPr bwMode="auto">
          <a:xfrm>
            <a:off x="7067550" y="3032125"/>
            <a:ext cx="1598613" cy="377825"/>
          </a:xfrm>
          <a:prstGeom prst="wedgeEllipseCallout">
            <a:avLst>
              <a:gd name="adj1" fmla="val -45134"/>
              <a:gd name="adj2" fmla="val 70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（</a:t>
            </a:r>
            <a:r>
              <a:rPr lang="en-US" altLang="zh-CN">
                <a:solidFill>
                  <a:schemeClr val="tx1"/>
                </a:solidFill>
              </a:rPr>
              <a:t>6</a:t>
            </a:r>
            <a:r>
              <a:rPr lang="zh-CN" altLang="en-US">
                <a:solidFill>
                  <a:schemeClr val="tx1"/>
                </a:solidFill>
              </a:rPr>
              <a:t>，</a:t>
            </a:r>
            <a:r>
              <a:rPr lang="en-US" altLang="zh-CN">
                <a:solidFill>
                  <a:schemeClr val="tx1"/>
                </a:solidFill>
              </a:rPr>
              <a:t>3</a:t>
            </a:r>
            <a:r>
              <a:rPr lang="zh-CN" altLang="en-US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5421" name="AutoShape 61"/>
          <p:cNvSpPr>
            <a:spLocks noChangeArrowheads="1"/>
          </p:cNvSpPr>
          <p:nvPr/>
        </p:nvSpPr>
        <p:spPr bwMode="auto">
          <a:xfrm>
            <a:off x="4237038" y="187325"/>
            <a:ext cx="1598612" cy="377825"/>
          </a:xfrm>
          <a:prstGeom prst="wedgeEllipseCallout">
            <a:avLst>
              <a:gd name="adj1" fmla="val -45134"/>
              <a:gd name="adj2" fmla="val 70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（</a:t>
            </a:r>
            <a:r>
              <a:rPr lang="en-US" altLang="zh-CN">
                <a:solidFill>
                  <a:schemeClr val="tx1"/>
                </a:solidFill>
              </a:rPr>
              <a:t>3</a:t>
            </a:r>
            <a:r>
              <a:rPr lang="zh-CN" altLang="en-US">
                <a:solidFill>
                  <a:schemeClr val="tx1"/>
                </a:solidFill>
              </a:rPr>
              <a:t>，</a:t>
            </a:r>
            <a:r>
              <a:rPr lang="en-US" altLang="zh-CN">
                <a:solidFill>
                  <a:schemeClr val="tx1"/>
                </a:solidFill>
              </a:rPr>
              <a:t>6</a:t>
            </a:r>
            <a:r>
              <a:rPr lang="zh-CN" altLang="en-US">
                <a:solidFill>
                  <a:schemeClr val="tx1"/>
                </a:solidFill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0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5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06"/>
                  </p:tgtEl>
                </p:cond>
              </p:nextCondLst>
            </p:seq>
          </p:childTnLst>
        </p:cTn>
      </p:par>
    </p:tnLst>
    <p:bldLst>
      <p:bldP spid="15411" grpId="0" animBg="1" autoUpdateAnimBg="0"/>
      <p:bldP spid="15412" grpId="0" animBg="1" autoUpdateAnimBg="0"/>
      <p:bldP spid="15413" grpId="0" animBg="1" autoUpdateAnimBg="0"/>
      <p:bldP spid="15414" grpId="0" animBg="1" autoUpdateAnimBg="0"/>
      <p:bldP spid="15415" grpId="0" animBg="1" autoUpdateAnimBg="0"/>
      <p:bldP spid="15416" grpId="0" animBg="1" autoUpdateAnimBg="0"/>
      <p:bldP spid="15417" grpId="0" animBg="1" autoUpdateAnimBg="0"/>
      <p:bldP spid="15418" grpId="0" animBg="1" autoUpdateAnimBg="0"/>
      <p:bldP spid="15419" grpId="0" animBg="1" autoUpdateAnimBg="0"/>
      <p:bldP spid="15420" grpId="0" animBg="1" autoUpdateAnimBg="0"/>
      <p:bldP spid="154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DD78-136A-4FC2-9357-6A43BA6BED07}" type="datetime1">
              <a:rPr lang="en-US"/>
              <a:t>1/16/2023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a typeface="Adobe 仿宋 Std R" pitchFamily="2" charset="-122"/>
              </a:rPr>
              <a:t>轻松一刻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239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b="1" dirty="0"/>
              <a:t>1 </a:t>
            </a:r>
            <a:r>
              <a:rPr lang="zh-CN" altLang="en-US" b="1" dirty="0"/>
              <a:t>想一想，从老师的角度观察，怎样用数对表示你的位置？同桌互相说一说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3429000"/>
            <a:ext cx="72739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tx1"/>
                </a:solidFill>
              </a:rPr>
              <a:t>2 </a:t>
            </a:r>
            <a:r>
              <a:rPr lang="zh-CN" altLang="en-US" sz="2800" b="1" dirty="0">
                <a:solidFill>
                  <a:schemeClr val="tx1"/>
                </a:solidFill>
              </a:rPr>
              <a:t>默想我们班你的一个好朋友，说出表示他（她）的位置的数对，让同学们猜猜他（她）是谁？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糖果小盒模板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935</Words>
  <Application>Microsoft Office PowerPoint</Application>
  <PresentationFormat>全屏显示(4:3)</PresentationFormat>
  <Paragraphs>275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Adobe 仿宋 Std R</vt:lpstr>
      <vt:lpstr>方正粗倩简体</vt:lpstr>
      <vt:lpstr>黑体</vt:lpstr>
      <vt:lpstr>华文楷体</vt:lpstr>
      <vt:lpstr>楷体_GB2312</vt:lpstr>
      <vt:lpstr>隶书</vt:lpstr>
      <vt:lpstr>宋体</vt:lpstr>
      <vt:lpstr>微软雅黑</vt:lpstr>
      <vt:lpstr>Arial</vt:lpstr>
      <vt:lpstr>Arial Black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轻松一刻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2021-12-30T07:55:14Z</dcterms:created>
  <dcterms:modified xsi:type="dcterms:W3CDTF">2023-01-16T14:33:33Z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B5ADF22DBB6848EEA12A5E9D938CDE81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