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7D457-F572-49B6-89E1-688D42DEB49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8862A-C0E1-4045-90BF-083C9E6B34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8862A-C0E1-4045-90BF-083C9E6B34C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6D92-A26D-45C8-A7FD-0D068DEC0CF2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EAEF-762D-458B-B147-EA67118101D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9C40-2267-485E-85E0-435CE80CB266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2A81-83CA-4F81-92DC-4E4F347910D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C56-918F-4AC9-9D7B-D6D9AFD883E2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F90-87BC-458F-8CE6-9312DAABF9E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1073-0CDC-48DB-8A50-FCEB237E307E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C4E2-FB2A-4479-8081-D104C53327B2}" type="slidenum">
              <a:rPr lang="zh-CN" altLang="en-US" smtClean="0"/>
              <a:t>‹#›</a:t>
            </a:fld>
            <a:endParaRPr lang="en-US" altLang="zh-C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48A-AC3F-4036-A3D1-C24CB3A98344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35FD-84EA-420B-A2D3-DBCAA495BD3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276-617E-4079-98BE-E742432B21FC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5ABEA-7D9D-44BA-B5B0-4A17F8FB7D9C}" type="slidenum">
              <a:rPr lang="zh-CN" altLang="en-US" smtClean="0"/>
              <a:t>‹#›</a:t>
            </a:fld>
            <a:endParaRPr lang="en-US" altLang="zh-C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BD37-CB2F-4755-84BB-4940A91A0B91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70C1-DF14-4B08-95CB-C5F7D52CD8E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7E6D-0333-4C38-92BA-BE9AB7AF62C2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06C5-BACA-429C-8362-8B31EC6B2EB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45AE-BC3D-49C9-A687-EDFB4B8FD4F3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6DAC-AC83-4342-8441-1D0F6968CD98}" type="slidenum">
              <a:rPr lang="zh-CN" altLang="en-US" smtClean="0"/>
              <a:t>‹#›</a:t>
            </a:fld>
            <a:endParaRPr lang="en-US" altLang="zh-C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6581-5E6E-46D8-95AB-EF340DA0053B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4385-F73A-454D-B3EF-4F89DB58753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6EC207-12E9-4153-A30E-432B3A2AD944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71E877-4F5E-4BEA-94D7-5BC167699C2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矩形 12"/>
          <p:cNvSpPr>
            <a:spLocks noChangeArrowheads="1"/>
          </p:cNvSpPr>
          <p:nvPr/>
        </p:nvSpPr>
        <p:spPr bwMode="auto">
          <a:xfrm>
            <a:off x="0" y="1497932"/>
            <a:ext cx="9144000" cy="119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54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方正粗倩简体" pitchFamily="65" charset="-122"/>
                <a:ea typeface="方正粗倩简体" pitchFamily="65" charset="-122"/>
                <a:cs typeface="Courier New" panose="02070309020205020404" pitchFamily="49" charset="0"/>
              </a:rPr>
              <a:t>23</a:t>
            </a:r>
            <a:r>
              <a:rPr lang="en-US" altLang="zh-CN" sz="5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方正粗倩简体" pitchFamily="65" charset="-122"/>
                <a:ea typeface="方正粗倩简体" pitchFamily="65" charset="-122"/>
                <a:cs typeface="Times New Roman" panose="02020603050405020304" pitchFamily="18" charset="0"/>
              </a:rPr>
              <a:t>.</a:t>
            </a:r>
            <a:r>
              <a:rPr lang="en-US" altLang="zh-CN" sz="54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方正粗倩简体" pitchFamily="65" charset="-122"/>
                <a:ea typeface="方正粗倩简体" pitchFamily="65" charset="-122"/>
                <a:cs typeface="Courier New" panose="02070309020205020404" pitchFamily="49" charset="0"/>
              </a:rPr>
              <a:t>2  </a:t>
            </a:r>
            <a:r>
              <a:rPr lang="zh-CN" altLang="zh-CN" sz="5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方正粗倩简体" pitchFamily="65" charset="-122"/>
                <a:ea typeface="方正粗倩简体" pitchFamily="65" charset="-122"/>
                <a:cs typeface="Times New Roman" panose="02020603050405020304" pitchFamily="18" charset="0"/>
              </a:rPr>
              <a:t>中</a:t>
            </a:r>
            <a:r>
              <a:rPr lang="zh-CN" altLang="zh-CN" sz="5400" dirty="0">
                <a:solidFill>
                  <a:schemeClr val="tx1">
                    <a:lumMod val="90000"/>
                    <a:lumOff val="10000"/>
                  </a:schemeClr>
                </a:solidFill>
                <a:latin typeface="方正粗倩简体" pitchFamily="65" charset="-122"/>
                <a:ea typeface="方正粗倩简体" pitchFamily="65" charset="-122"/>
                <a:cs typeface="Times New Roman" panose="02020603050405020304" pitchFamily="18" charset="0"/>
              </a:rPr>
              <a:t>位数和众数</a:t>
            </a:r>
            <a:r>
              <a:rPr lang="en-US" altLang="zh-CN" sz="5400" dirty="0">
                <a:solidFill>
                  <a:schemeClr val="tx1">
                    <a:lumMod val="90000"/>
                    <a:lumOff val="10000"/>
                  </a:schemeClr>
                </a:solidFill>
                <a:latin typeface="方正粗倩简体" pitchFamily="65" charset="-122"/>
                <a:ea typeface="方正粗倩简体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5400" dirty="0">
                <a:solidFill>
                  <a:schemeClr val="tx1">
                    <a:lumMod val="90000"/>
                    <a:lumOff val="10000"/>
                  </a:schemeClr>
                </a:solidFill>
                <a:latin typeface="方正粗倩简体" pitchFamily="65" charset="-122"/>
                <a:ea typeface="方正粗倩简体" pitchFamily="65" charset="-122"/>
                <a:cs typeface="Times New Roman" panose="02020603050405020304" pitchFamily="18" charset="0"/>
              </a:rPr>
              <a:t>二</a:t>
            </a:r>
            <a:r>
              <a:rPr lang="en-US" altLang="zh-CN" sz="5400" dirty="0">
                <a:solidFill>
                  <a:schemeClr val="tx1">
                    <a:lumMod val="90000"/>
                    <a:lumOff val="10000"/>
                  </a:schemeClr>
                </a:solidFill>
                <a:latin typeface="方正粗倩简体" pitchFamily="65" charset="-122"/>
                <a:ea typeface="方正粗倩简体" pitchFamily="65" charset="-122"/>
                <a:cs typeface="Courier New" panose="02070309020205020404" pitchFamily="49" charset="0"/>
              </a:rPr>
              <a:t>)</a:t>
            </a:r>
            <a:endParaRPr lang="zh-CN" altLang="zh-CN" sz="5400" dirty="0">
              <a:solidFill>
                <a:schemeClr val="tx1">
                  <a:lumMod val="90000"/>
                  <a:lumOff val="10000"/>
                </a:schemeClr>
              </a:solidFill>
              <a:latin typeface="方正粗倩简体" pitchFamily="65" charset="-122"/>
              <a:ea typeface="方正粗倩简体" pitchFamily="65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5870" y="5174114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chemeClr val="tx1">
                  <a:lumMod val="90000"/>
                  <a:lumOff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8915" name="矩形 2"/>
          <p:cNvSpPr>
            <a:spLocks noChangeArrowheads="1"/>
          </p:cNvSpPr>
          <p:nvPr/>
        </p:nvSpPr>
        <p:spPr bwMode="auto">
          <a:xfrm>
            <a:off x="1143000" y="1951038"/>
            <a:ext cx="7239000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(8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(2013·</a:t>
            </a:r>
            <a:r>
              <a:rPr lang="zh-CN" altLang="zh-CN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内江</a:t>
            </a:r>
            <a:r>
              <a:rPr lang="en-US" altLang="zh-CN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一组数据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的中位数是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是满足不等式组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的整数，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则这组数据的平均数是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891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570163"/>
            <a:ext cx="8372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7" name="矩形 3"/>
          <p:cNvSpPr>
            <a:spLocks noChangeArrowheads="1"/>
          </p:cNvSpPr>
          <p:nvPr/>
        </p:nvSpPr>
        <p:spPr bwMode="auto">
          <a:xfrm>
            <a:off x="4414838" y="3879850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9939" name="矩形 5"/>
          <p:cNvSpPr>
            <a:spLocks noChangeArrowheads="1"/>
          </p:cNvSpPr>
          <p:nvPr/>
        </p:nvSpPr>
        <p:spPr bwMode="auto">
          <a:xfrm>
            <a:off x="647700" y="1600200"/>
            <a:ext cx="7848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(2013·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咸宁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在对全市初中生进行的体质健康测试中，青少年体质研究中心随机抽取的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名学生的坐位体前屈的成绩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单位：厘米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如下：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10.5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11.4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10.2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11.4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11.4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11.2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9.5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12.0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10.2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通过计算，样本数据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(10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名学生的成绩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的平均数是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10.9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，中位数是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，众数是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一个学生的成绩是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11.3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厘米，你认为他的成绩如何？说明理由；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(3)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研究中心确定了一个标准成绩，等于或大于这个成绩的学生该项素质被评定为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优秀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等级，如果全市有一半左右的学生能够达到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优秀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等级，你认为标准成绩定为多少？说明理由．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0963" name="矩形 2"/>
          <p:cNvSpPr>
            <a:spLocks noChangeArrowheads="1"/>
          </p:cNvSpPr>
          <p:nvPr/>
        </p:nvSpPr>
        <p:spPr bwMode="auto">
          <a:xfrm>
            <a:off x="609600" y="1828800"/>
            <a:ext cx="7696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中位数是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11.2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众数是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11.4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/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indent="26670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中得到的样本数据的结论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可以估计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在这次坐位体前屈的成绩测试中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全市学生的平均成绩是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10.9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这位学生的成绩是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11.3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大于平均成绩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10.9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可以推测他的成绩比全市学生的平均成绩好；从中位数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11.2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11.3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大于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11.2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可以推测他的成绩中等偏上　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/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如果全市有一半左右的学生评定为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优秀</a:t>
            </a:r>
            <a:r>
              <a:rPr lang="zh-CN" altLang="zh-CN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等级，标准成绩应定为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11.2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中位数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因为从样本情况看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成绩在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11.2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厘米以上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11.2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的学生占总人数的一半左右．可以估计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如果标准成绩定为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11.2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zh-CN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全市将有一半左右的学生能够评定为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优秀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等级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1987" name="矩形 2"/>
          <p:cNvSpPr>
            <a:spLocks noChangeArrowheads="1"/>
          </p:cNvSpPr>
          <p:nvPr/>
        </p:nvSpPr>
        <p:spPr bwMode="auto">
          <a:xfrm>
            <a:off x="990600" y="1447800"/>
            <a:ext cx="7620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在学校组织的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知荣明耻，文明出行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的知识竞赛中，每班参加比赛的人数相同，成绩分为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四个等级，其中相应等级的得分依次记为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70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分，学校将某年级的一班和二班的成绩整理并绘制成如下的统计图：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198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0500" y="3505200"/>
            <a:ext cx="39671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矩形 3"/>
          <p:cNvSpPr>
            <a:spLocks noChangeArrowheads="1"/>
          </p:cNvSpPr>
          <p:nvPr/>
        </p:nvSpPr>
        <p:spPr bwMode="auto">
          <a:xfrm>
            <a:off x="533400" y="5461000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请你根据以上提供的信息解答下列问题：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此次竞赛中二班成绩在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级以上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包括</a:t>
            </a:r>
            <a:r>
              <a:rPr lang="en-US" altLang="zh-CN" i="1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级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的人数为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1990" name="矩形 4"/>
          <p:cNvSpPr>
            <a:spLocks noChangeArrowheads="1"/>
          </p:cNvSpPr>
          <p:nvPr/>
        </p:nvSpPr>
        <p:spPr bwMode="auto">
          <a:xfrm>
            <a:off x="7086600" y="59690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21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3011" name="矩形 2"/>
          <p:cNvSpPr>
            <a:spLocks noChangeArrowheads="1"/>
          </p:cNvSpPr>
          <p:nvPr/>
        </p:nvSpPr>
        <p:spPr bwMode="auto">
          <a:xfrm>
            <a:off x="1066800" y="1676400"/>
            <a:ext cx="33162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请你将表格补充完整：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3012" name="Group 4"/>
          <p:cNvGraphicFramePr>
            <a:graphicFrameLocks noGrp="1"/>
          </p:cNvGraphicFramePr>
          <p:nvPr/>
        </p:nvGraphicFramePr>
        <p:xfrm>
          <a:off x="1371600" y="2362200"/>
          <a:ext cx="5275263" cy="1371600"/>
        </p:xfrm>
        <a:graphic>
          <a:graphicData uri="http://schemas.openxmlformats.org/drawingml/2006/table">
            <a:tbl>
              <a:tblPr/>
              <a:tblGrid>
                <a:gridCol w="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平均数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分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中位数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分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众数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分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一班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87.6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90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二班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87.6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 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100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034" name="矩形 4"/>
          <p:cNvSpPr>
            <a:spLocks noChangeArrowheads="1"/>
          </p:cNvSpPr>
          <p:nvPr/>
        </p:nvSpPr>
        <p:spPr bwMode="auto">
          <a:xfrm>
            <a:off x="990600" y="4038600"/>
            <a:ext cx="7620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(3)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请从下列不同角度对这次竞赛成绩的结果进行分析：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从平均数和中位数的角度来比较一班和二班的成绩；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从平均数和众数的角度来比较一班和二班的成绩；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级以上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包括</a:t>
            </a:r>
            <a:r>
              <a:rPr lang="en-US" altLang="zh-CN" i="1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级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的人数的角度来比较一班和二班的成绩．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3035" name="矩形 5"/>
          <p:cNvSpPr>
            <a:spLocks noChangeArrowheads="1"/>
          </p:cNvSpPr>
          <p:nvPr/>
        </p:nvSpPr>
        <p:spPr bwMode="auto">
          <a:xfrm>
            <a:off x="5638800" y="287655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90</a:t>
            </a:r>
            <a:endParaRPr lang="zh-CN" altLang="en-US"/>
          </a:p>
        </p:txBody>
      </p:sp>
      <p:sp>
        <p:nvSpPr>
          <p:cNvPr id="43036" name="矩形 6"/>
          <p:cNvSpPr>
            <a:spLocks noChangeArrowheads="1"/>
          </p:cNvSpPr>
          <p:nvPr/>
        </p:nvSpPr>
        <p:spPr bwMode="auto">
          <a:xfrm>
            <a:off x="4267200" y="333375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5" grpId="0"/>
      <p:bldP spid="430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4035" name="矩形 2"/>
          <p:cNvSpPr>
            <a:spLocks noChangeArrowheads="1"/>
          </p:cNvSpPr>
          <p:nvPr/>
        </p:nvSpPr>
        <p:spPr bwMode="auto">
          <a:xfrm>
            <a:off x="1219200" y="2151063"/>
            <a:ext cx="70866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从平均数的角度看两班成绩一样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从中位数的角度看一班比二班的成绩好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所以一班成绩好；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从平均数的角度看两班成绩一样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从众数的角度看二班比一班的成绩好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所以二班成绩好；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zh-CN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级以上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包括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级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的人数的角度看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一班人数是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18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二班人数是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12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所以一班成绩</a:t>
            </a: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好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0723" name="Picture 3" descr="5分钟预习导航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6002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矩形 2"/>
          <p:cNvSpPr>
            <a:spLocks noChangeArrowheads="1"/>
          </p:cNvSpPr>
          <p:nvPr/>
        </p:nvSpPr>
        <p:spPr bwMode="auto">
          <a:xfrm>
            <a:off x="457200" y="2309813"/>
            <a:ext cx="8153400" cy="325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均数、中位数和众数都可以作为一组数据的代表，它们各有自己的特征，能够从不同角度提供信息．平均数是通过计算获得的，利用了全部数据的信息，是实际问题中最广泛的集中趋势度量值，但它易受数据影响；中位数是一组数据位置上的代表值，不易受极端值影响；众数是一组数据的峰值，也是一种位置代表值，它的缺点在于不唯一性，有时可能有两个或多个众数存在于一组数据中．在实际问题的处理时，需综合考虑问题的具体情况、数据的特征以及统计量的特征作出选择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1747" name="矩形 2"/>
          <p:cNvSpPr>
            <a:spLocks noChangeArrowheads="1"/>
          </p:cNvSpPr>
          <p:nvPr/>
        </p:nvSpPr>
        <p:spPr bwMode="auto">
          <a:xfrm>
            <a:off x="723900" y="2005013"/>
            <a:ext cx="76962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(2013·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锦州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为响应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节约用水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的号召，小刚随机调查了班级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名同学中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名同学家庭一年的用水量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单位：吨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，记录如下：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，这组数据的平均数和中位数分别是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8.4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8.4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8.4  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8.4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1748" name="矩形 3"/>
          <p:cNvSpPr>
            <a:spLocks noChangeArrowheads="1"/>
          </p:cNvSpPr>
          <p:nvPr/>
        </p:nvSpPr>
        <p:spPr bwMode="auto">
          <a:xfrm>
            <a:off x="6781800" y="304800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2771" name="矩形 2"/>
          <p:cNvSpPr>
            <a:spLocks noChangeArrowheads="1"/>
          </p:cNvSpPr>
          <p:nvPr/>
        </p:nvSpPr>
        <p:spPr bwMode="auto">
          <a:xfrm>
            <a:off x="838200" y="1600200"/>
            <a:ext cx="79248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(2013·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襄阳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七年级学生完成课题学习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从数据谈节水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后，积极践行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节约用水，从我做起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，下表是从七年级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400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名学生中选出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名学生统计各自家庭一个月的节水情况：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那么这组数据的众数和平均数分别是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0.4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0.34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0.4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0.3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0.25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0.34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0.25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0.3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zh-CN" altLang="zh-CN" dirty="0">
              <a:solidFill>
                <a:srgbClr val="0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/>
        </p:nvGraphicFramePr>
        <p:xfrm>
          <a:off x="1447800" y="4611688"/>
          <a:ext cx="6343650" cy="1711326"/>
        </p:xfrm>
        <a:graphic>
          <a:graphicData uri="http://schemas.openxmlformats.org/drawingml/2006/table">
            <a:tbl>
              <a:tblPr/>
              <a:tblGrid>
                <a:gridCol w="2087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节水量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</a:t>
                      </a:r>
                      <a:r>
                        <a:rPr kumimoji="0" lang="en-US" altLang="zh-CN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0.2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0.25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0.3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0.4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0.5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家庭数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个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795" name="矩形 4"/>
          <p:cNvSpPr>
            <a:spLocks noChangeArrowheads="1"/>
          </p:cNvSpPr>
          <p:nvPr/>
        </p:nvSpPr>
        <p:spPr bwMode="auto">
          <a:xfrm>
            <a:off x="5410200" y="31242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3795" name="矩形 2"/>
          <p:cNvSpPr>
            <a:spLocks noChangeArrowheads="1"/>
          </p:cNvSpPr>
          <p:nvPr/>
        </p:nvSpPr>
        <p:spPr bwMode="auto">
          <a:xfrm>
            <a:off x="838200" y="1600200"/>
            <a:ext cx="7467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某同学参加射击训练，共射击了六发子弹，击中的环数分别为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10.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则下列说法错误的是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．其平均数为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．其众数为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．其中位数为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7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．其中位数为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一组数据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的平均数为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，则这组数据的众数、中位数是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4.5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4.5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3796" name="矩形 3"/>
          <p:cNvSpPr>
            <a:spLocks noChangeArrowheads="1"/>
          </p:cNvSpPr>
          <p:nvPr/>
        </p:nvSpPr>
        <p:spPr bwMode="auto">
          <a:xfrm>
            <a:off x="6629400" y="21336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33797" name="矩形 4"/>
          <p:cNvSpPr>
            <a:spLocks noChangeArrowheads="1"/>
          </p:cNvSpPr>
          <p:nvPr/>
        </p:nvSpPr>
        <p:spPr bwMode="auto">
          <a:xfrm>
            <a:off x="2895600" y="39624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4819" name="矩形 2"/>
          <p:cNvSpPr>
            <a:spLocks noChangeArrowheads="1"/>
          </p:cNvSpPr>
          <p:nvPr/>
        </p:nvSpPr>
        <p:spPr bwMode="auto">
          <a:xfrm>
            <a:off x="990600" y="1752600"/>
            <a:ext cx="76200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(2013·</a:t>
            </a:r>
            <a:r>
              <a:rPr lang="zh-CN" altLang="zh-CN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深圳</a:t>
            </a:r>
            <a:r>
              <a:rPr lang="en-US" altLang="zh-CN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某校有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21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名同学参加某比赛，预赛成绩各不同，要取前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11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名参加决赛，小颖已经知道了自己的成绩，她想知道自己能否进入决赛，只需要再知道这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21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名同学成绩的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．最高分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．中位数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．众数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．平均数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当五个整数从小到大排列后，中位数是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，如果这组数据唯一的众数是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，那么这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个数可能的最大和是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21 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22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23 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4820" name="矩形 4"/>
          <p:cNvSpPr>
            <a:spLocks noChangeArrowheads="1"/>
          </p:cNvSpPr>
          <p:nvPr/>
        </p:nvSpPr>
        <p:spPr bwMode="auto">
          <a:xfrm>
            <a:off x="7086600" y="27606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34821" name="矩形 5"/>
          <p:cNvSpPr>
            <a:spLocks noChangeArrowheads="1"/>
          </p:cNvSpPr>
          <p:nvPr/>
        </p:nvSpPr>
        <p:spPr bwMode="auto">
          <a:xfrm>
            <a:off x="6332538" y="4625975"/>
            <a:ext cx="37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5843" name="矩形 2"/>
          <p:cNvSpPr>
            <a:spLocks noChangeArrowheads="1"/>
          </p:cNvSpPr>
          <p:nvPr/>
        </p:nvSpPr>
        <p:spPr bwMode="auto">
          <a:xfrm>
            <a:off x="914400" y="1674813"/>
            <a:ext cx="76962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一家鞋店在一段时间内销售了某种男鞋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200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双，各种尺码鞋的销售量如下表所示：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一般来讲鞋店老板比较关心哪种尺码的鞋最畅销，也就是关心卖出的鞋的尺码组成的一组数据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．平均数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．中位数</a:t>
            </a:r>
            <a:r>
              <a:rPr lang="en-US" altLang="zh-CN">
                <a:latin typeface="宋体" panose="02010600030101010101" pitchFamily="2" charset="-122"/>
                <a:cs typeface="Courier New" panose="02070309020205020404" pitchFamily="49" charset="0"/>
              </a:rPr>
              <a:t>  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．众数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．加权平均数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52600" y="4613275"/>
          <a:ext cx="5414962" cy="1558926"/>
        </p:xfrm>
        <a:graphic>
          <a:graphicData uri="http://schemas.openxmlformats.org/drawingml/2006/table">
            <a:tbl>
              <a:tblPr/>
              <a:tblGrid>
                <a:gridCol w="1297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794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尺码</a:t>
                      </a: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厘米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23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23.5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24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24.5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25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25.5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4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销售量</a:t>
                      </a: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双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10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22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39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56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43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70" name="矩形 4"/>
          <p:cNvSpPr>
            <a:spLocks noChangeArrowheads="1"/>
          </p:cNvSpPr>
          <p:nvPr/>
        </p:nvSpPr>
        <p:spPr bwMode="auto">
          <a:xfrm>
            <a:off x="4386263" y="3228975"/>
            <a:ext cx="37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6867" name="矩形 2"/>
          <p:cNvSpPr>
            <a:spLocks noChangeArrowheads="1"/>
          </p:cNvSpPr>
          <p:nvPr/>
        </p:nvSpPr>
        <p:spPr bwMode="auto">
          <a:xfrm>
            <a:off x="190500" y="1676400"/>
            <a:ext cx="8763000" cy="511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(2013·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日照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如图是某学校全体教职工年龄的频数分布直方图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统计中采用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上限不在内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的原则，如年龄为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36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岁统计在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36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38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小组，而不在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34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36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</a:rPr>
              <a:t>小组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，根据图形提供的信息，下列说法中错误的是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 </a:t>
            </a:r>
          </a:p>
          <a:p>
            <a:pPr indent="266700" algn="just">
              <a:lnSpc>
                <a:spcPct val="150000"/>
              </a:lnSpc>
            </a:pPr>
            <a:endParaRPr lang="en-US" altLang="zh-CN" i="1" dirty="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i="1" dirty="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i="1" dirty="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i="1" dirty="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．该学校教职工人数是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．年龄在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40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小组的教职工人数占该学校全体教职工总人数的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20%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．教职工年龄的中位数一定落在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40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这一组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．教职工年龄的众数一定在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38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这一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组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686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75" y="3276600"/>
            <a:ext cx="2743200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9" name="矩形 3"/>
          <p:cNvSpPr>
            <a:spLocks noChangeArrowheads="1"/>
          </p:cNvSpPr>
          <p:nvPr/>
        </p:nvSpPr>
        <p:spPr bwMode="auto">
          <a:xfrm>
            <a:off x="7239000" y="26670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1"/>
          <p:cNvSpPr>
            <a:spLocks noChangeArrowheads="1"/>
          </p:cNvSpPr>
          <p:nvPr/>
        </p:nvSpPr>
        <p:spPr bwMode="auto">
          <a:xfrm>
            <a:off x="2625725" y="762000"/>
            <a:ext cx="38925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23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中位数和众数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sz="24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7891" name="矩形 2"/>
          <p:cNvSpPr>
            <a:spLocks noChangeArrowheads="1"/>
          </p:cNvSpPr>
          <p:nvPr/>
        </p:nvSpPr>
        <p:spPr bwMode="auto">
          <a:xfrm>
            <a:off x="990600" y="1676400"/>
            <a:ext cx="7162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(8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某公司全体员工年薪的具体情况如下表：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905000" y="2438400"/>
          <a:ext cx="4995865" cy="1406524"/>
        </p:xfrm>
        <a:graphic>
          <a:graphicData uri="http://schemas.openxmlformats.org/drawingml/2006/table">
            <a:tbl>
              <a:tblPr/>
              <a:tblGrid>
                <a:gridCol w="138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3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年薪</a:t>
                      </a: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万元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30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14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9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6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3.5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员工数</a:t>
                      </a: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人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</a:t>
                      </a:r>
                      <a:endParaRPr lang="zh-CN" sz="2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7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6</a:t>
                      </a:r>
                      <a:endParaRPr lang="zh-CN" sz="2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918" name="矩形 4"/>
          <p:cNvSpPr>
            <a:spLocks noChangeArrowheads="1"/>
          </p:cNvSpPr>
          <p:nvPr/>
        </p:nvSpPr>
        <p:spPr bwMode="auto">
          <a:xfrm>
            <a:off x="1295400" y="4191000"/>
            <a:ext cx="6858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则所有员工的年薪平均数比中位数多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万元．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7919" name="矩形 5"/>
          <p:cNvSpPr>
            <a:spLocks noChangeArrowheads="1"/>
          </p:cNvSpPr>
          <p:nvPr/>
        </p:nvSpPr>
        <p:spPr bwMode="auto">
          <a:xfrm>
            <a:off x="6196013" y="42164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1289</Words>
  <Application>Microsoft Office PowerPoint</Application>
  <PresentationFormat>全屏显示(4:3)</PresentationFormat>
  <Paragraphs>147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方正粗倩简体</vt:lpstr>
      <vt:lpstr>方正舒体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2022-01-10T02:22:38Z</dcterms:created>
  <dcterms:modified xsi:type="dcterms:W3CDTF">2023-01-16T14:33:39Z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15E0F97BDC3F46F69DA7228EA4C0722E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