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75" r:id="rId3"/>
    <p:sldId id="294" r:id="rId4"/>
    <p:sldId id="408" r:id="rId5"/>
    <p:sldId id="291" r:id="rId6"/>
    <p:sldId id="394" r:id="rId7"/>
    <p:sldId id="385" r:id="rId8"/>
    <p:sldId id="271" r:id="rId9"/>
    <p:sldId id="409" r:id="rId10"/>
    <p:sldId id="277" r:id="rId11"/>
    <p:sldId id="281" r:id="rId12"/>
    <p:sldId id="397" r:id="rId13"/>
    <p:sldId id="410" r:id="rId14"/>
    <p:sldId id="411" r:id="rId15"/>
    <p:sldId id="402" r:id="rId16"/>
    <p:sldId id="391" r:id="rId17"/>
    <p:sldId id="412" r:id="rId18"/>
    <p:sldId id="405" r:id="rId19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315" y="874328"/>
            <a:ext cx="9144220" cy="2310732"/>
            <a:chOff x="1863" y="94"/>
            <a:chExt cx="14188" cy="4482"/>
          </a:xfrm>
        </p:grpSpPr>
        <p:sp>
          <p:nvSpPr>
            <p:cNvPr id="3" name="Rectangle 5"/>
            <p:cNvSpPr/>
            <p:nvPr/>
          </p:nvSpPr>
          <p:spPr>
            <a:xfrm>
              <a:off x="3399" y="3442"/>
              <a:ext cx="11117" cy="11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Section A</a:t>
              </a:r>
              <a:endParaRPr lang="zh-CN" altLang="en-US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863" y="94"/>
              <a:ext cx="14188" cy="2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ea typeface="微软雅黑" panose="020B0503020204020204" charset="-122"/>
                </a:rPr>
                <a:t>Unit 9</a:t>
              </a:r>
            </a:p>
            <a:p>
              <a:pPr algn="ctr"/>
              <a:r>
                <a:rPr lang="en-US" altLang="zh-CN" sz="4500" b="1" dirty="0">
                  <a:ea typeface="微软雅黑" panose="020B0503020204020204" charset="-122"/>
                </a:rPr>
                <a:t>What does he look like</a:t>
              </a:r>
              <a:r>
                <a:rPr lang="zh-CN" altLang="en-US" sz="4500" b="1" dirty="0">
                  <a:ea typeface="微软雅黑" panose="020B0503020204020204" charset="-122"/>
                </a:rPr>
                <a:t>？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3949690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6429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807" y="767662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83974" y="1113242"/>
            <a:ext cx="8053754" cy="38087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(1)There is _______ rain here in spring, so it's very dry.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little　		B. a little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few  		D. a few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他会说一点儿汉语。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can speak ________ ________ ________．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2203528" y="1314033"/>
            <a:ext cx="52804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2573550" y="3334625"/>
            <a:ext cx="313370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   little       Chinese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7" grpId="0"/>
      <p:bldP spid="11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46315" y="1484864"/>
            <a:ext cx="8298752" cy="14850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does he look like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？他长什么样？</a:t>
            </a: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698069" y="842138"/>
            <a:ext cx="1066638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句型透视</a:t>
            </a: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794" y="964580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85812" y="2176597"/>
            <a:ext cx="8299938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300" b="1" dirty="0" err="1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询问某人长相的句型：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do/does＋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主语＋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 like？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其答语如下：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en-US" sz="23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sb.＋be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(am/is/are)＋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形容词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tall/short/heavy/fat/thin…)．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en-US" sz="23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sb.＋have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/has＋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形容词＋名词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hair/eyes…)．</a:t>
            </a: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004" y="1183216"/>
            <a:ext cx="8176847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en-US" altLang="en-US" sz="23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sb.＋be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of medium height/</a:t>
            </a:r>
            <a:r>
              <a:rPr lang="en-US" altLang="en-US" sz="23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build＝sb.＋have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/has a medium height/build.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—What do they look like? 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他们长什么样？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are of medium height, and they have curly hair.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他们中等身高，留着卷发。</a:t>
            </a:r>
            <a:endParaRPr lang="en-US" altLang="zh-CN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122" y="1810897"/>
            <a:ext cx="8176847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(2)look like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意为“看起来像”，其中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like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是介词，意为“像”，后接名词。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cloud in the sky looks like a sheep. 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空中的那朵云看起来像一只绵羊。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71497" y="717276"/>
            <a:ext cx="8141678" cy="4316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(1)“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What＋be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主语＋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like？”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用来询问某人性格、人品等怎么样。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What's he like？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他人怎么样？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He's outgoing and kind.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他开朗并且友善。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(2)“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does/do sb. like？”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意为“某人喜欢什么？”用于询问某人的爱好，句中的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Bill like?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比尔喜欢什么？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likes sports.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他喜欢运动。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0940" y="743841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915" y="818088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15082" y="1111691"/>
            <a:ext cx="8053754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(1)Jim looks ________ his father. And he ________ running with his father.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A．likes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likes	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B．like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like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C．likes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like	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D．like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likes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(2)She's </a:t>
            </a:r>
            <a:r>
              <a:rPr lang="en-US" altLang="zh-CN" sz="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tall and thin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does she ________ like?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0591" y="1258298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4504" y="3839160"/>
            <a:ext cx="69033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88936" y="3860470"/>
            <a:ext cx="5616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5960" y="793809"/>
            <a:ext cx="8431860" cy="29007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…she has long straight hair. ……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她留着长直发。</a:t>
            </a: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992" y="1542062"/>
            <a:ext cx="8299938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300" b="1" dirty="0" err="1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探究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hair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常作不可数名词，在描述头发特征时，形容词的顺序为“长短＋曲直＋颜色”。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has short curly blonde hair.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她留着金黄色的短卷发。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9560" y="3260436"/>
            <a:ext cx="8299938" cy="11310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拓展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多个形容词修饰名词的排列顺序：冠词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指示代词＋所有格＋数词＋评述性形容词＋写实性形容词＋名词。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6215" y="845792"/>
            <a:ext cx="8545265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序数词在前，基数词在后</a:t>
            </a:r>
            <a:r>
              <a:rPr lang="zh-CN" altLang="en-US" sz="23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23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first two people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前两个人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评述性形容词有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good, nice, beautiful, delicious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写实性形容词的顺序：大小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长短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高低＋形状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宽窄＋年龄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温度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新旧＋颜色＋国籍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产地＋物质材料＋用途。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beautiful small round new brown Chinese wooden meeting table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这张漂亮的新的中国产的棕色圆形木制小会议</a:t>
            </a:r>
            <a:r>
              <a:rPr lang="zh-CN" altLang="en-US" sz="23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桌</a:t>
            </a:r>
            <a:endParaRPr lang="zh-CN" altLang="en-US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65781" y="1067260"/>
            <a:ext cx="8053754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________ of medium height and she has beautiful ________ hair.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A．is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long black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B．has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black long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C．is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black long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D．has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long black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65809" y="1280375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690940" y="743841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915" y="818088"/>
            <a:ext cx="63341" cy="3105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03384" y="1399736"/>
          <a:ext cx="7983416" cy="3223260"/>
        </p:xfrm>
        <a:graphic>
          <a:graphicData uri="http://schemas.openxmlformats.org/drawingml/2006/table">
            <a:tbl>
              <a:tblPr/>
              <a:tblGrid>
                <a:gridCol w="1099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4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4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卷曲的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kɜ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ː(r)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lɪ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直的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streɪt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3．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tɔːl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4．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中等的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miːdɪəm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5．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身高；高度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haɪt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6．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瘦的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l-GR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ɪn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  <a:endParaRPr kumimoji="0" lang="zh-CN" altLang="en-US" sz="2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834256" y="2582805"/>
            <a:ext cx="45829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546841" y="3576363"/>
            <a:ext cx="75405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881162" y="2018121"/>
            <a:ext cx="103520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627564" y="3090716"/>
            <a:ext cx="100994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4456904" y="1555695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curly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3754869" y="4059758"/>
            <a:ext cx="72026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5124" y="703385"/>
            <a:ext cx="3882800" cy="666003"/>
            <a:chOff x="5164" y="4732"/>
            <a:chExt cx="7955" cy="1587"/>
          </a:xfrm>
        </p:grpSpPr>
        <p:pic>
          <p:nvPicPr>
            <p:cNvPr id="16" name="图片 15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7" name="文本框 3">
              <a:hlinkClick r:id="rId2" action="ppaction://hlinksldjump"/>
            </p:cNvPr>
            <p:cNvSpPr txBox="1"/>
            <p:nvPr/>
          </p:nvSpPr>
          <p:spPr>
            <a:xfrm>
              <a:off x="6124" y="5088"/>
              <a:ext cx="3689" cy="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44679" y="758582"/>
          <a:ext cx="8036613" cy="3749040"/>
        </p:xfrm>
        <a:graphic>
          <a:graphicData uri="http://schemas.openxmlformats.org/drawingml/2006/table">
            <a:tbl>
              <a:tblPr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90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．重的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hevɪ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8．(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今晚；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今夜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təˈnaɪt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  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lɪtl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．电影院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sɪnəmə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．眼镜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ɡlɑːsɪz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．以后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leɪtə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(r)/________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．英俊的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hænsəm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  <a:endParaRPr kumimoji="0" lang="zh-CN" altLang="en-US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571106" y="889018"/>
            <a:ext cx="96214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398923" y="1417605"/>
            <a:ext cx="844222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tonight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847669" y="3440937"/>
            <a:ext cx="906437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3315967" y="1933221"/>
            <a:ext cx="79883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4168262" y="2412959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4173694" y="3991953"/>
            <a:ext cx="1434505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handsome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3951816" y="2940498"/>
            <a:ext cx="970271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glasses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9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7926" y="1432758"/>
          <a:ext cx="8036613" cy="2812256"/>
        </p:xfrm>
        <a:graphic>
          <a:graphicData uri="http://schemas.openxmlformats.org/drawingml/2006/table">
            <a:tbl>
              <a:tblPr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2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22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单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词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闯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关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．女演员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æktrəs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．人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pɜ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ː(r)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．演员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/ˈ</a:t>
                      </a:r>
                      <a:r>
                        <a:rPr kumimoji="0" lang="en-US" altLang="zh-CN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æktə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(r)/________→(</a:t>
                      </a: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动词</a:t>
                      </a:r>
                      <a:r>
                        <a:rPr kumimoji="0" lang="en-US" altLang="zh-CN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)______</a:t>
                      </a:r>
                      <a:endParaRPr kumimoji="0" lang="zh-CN" altLang="en-US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4140669" y="2167629"/>
            <a:ext cx="962149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actress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818096" y="2672967"/>
            <a:ext cx="80575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071509" y="3223455"/>
            <a:ext cx="79883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actor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6173467" y="3244764"/>
            <a:ext cx="672910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57201" y="758767"/>
          <a:ext cx="8145194" cy="4206240"/>
        </p:xfrm>
        <a:graphic>
          <a:graphicData uri="http://schemas.openxmlformats.org/drawingml/2006/table">
            <a:tbl>
              <a:tblPr/>
              <a:tblGrid>
                <a:gridCol w="71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48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3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3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短发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．长发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．卷发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．直发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  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戴眼镜 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．晚一点儿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(be) of medium height________________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300" b="1" kern="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 to the movie________________</a:t>
                      </a:r>
                      <a:endParaRPr lang="zh-CN" altLang="en-US" sz="2300" b="1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2978998" y="1846385"/>
            <a:ext cx="111833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curly hair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910900" y="2912490"/>
            <a:ext cx="134618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wear glasses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92903" y="3463275"/>
            <a:ext cx="117484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little late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70474" y="1321433"/>
            <a:ext cx="123134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long hair</a:t>
            </a:r>
            <a:endParaRPr lang="en-US" altLang="zh-CN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2451695" y="2311071"/>
            <a:ext cx="2190643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1800" dirty="0"/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straight hair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2668969" y="838101"/>
            <a:ext cx="1492326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short hair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16656" y="3974140"/>
            <a:ext cx="10666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中等身高</a:t>
            </a:r>
          </a:p>
        </p:txBody>
      </p:sp>
      <p:sp>
        <p:nvSpPr>
          <p:cNvPr id="12" name="矩形 11"/>
          <p:cNvSpPr/>
          <p:nvPr/>
        </p:nvSpPr>
        <p:spPr>
          <a:xfrm>
            <a:off x="4382678" y="4455183"/>
            <a:ext cx="10666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去看电影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69475" y="-40242"/>
            <a:ext cx="1999586" cy="10541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485544" y="693512"/>
          <a:ext cx="8270544" cy="4211828"/>
        </p:xfrm>
        <a:graphic>
          <a:graphicData uri="http://schemas.openxmlformats.org/drawingml/2006/table">
            <a:tbl>
              <a:tblPr/>
              <a:tblGrid>
                <a:gridCol w="78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zh-CN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把问句和相应的答语进行连线。</a:t>
                      </a:r>
                      <a:endParaRPr kumimoji="0" lang="en-US" altLang="zh-CN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1．Is he tall or short?           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A．She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has long straight hair.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2．Do they have straight or  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B．He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isn't tall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                                       short. He's of medium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curly hair?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3．What does she look like? 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C．No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it isn't.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4．Is that your friend?          </a:t>
                      </a:r>
                      <a:r>
                        <a:rPr kumimoji="0" lang="en-US" altLang="en-US" sz="2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D．They</a:t>
                      </a:r>
                      <a:r>
                        <a:rPr kumimoji="0" lang="en-US" altLang="en-US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have curly hair.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en-US" sz="2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1543607" y="4400133"/>
            <a:ext cx="2732938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1—4 BDAC</a:t>
            </a:r>
            <a:endParaRPr lang="zh-CN" alt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875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23843" y="798671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/>
          <p:nvPr/>
        </p:nvSpPr>
        <p:spPr>
          <a:xfrm>
            <a:off x="577417" y="1250524"/>
            <a:ext cx="1118336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1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899" y="1369071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2793" y="1992638"/>
            <a:ext cx="7908615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一点；少量</a:t>
            </a: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8492" y="2570583"/>
            <a:ext cx="8059060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We're meeting at seven, but I may be </a:t>
            </a:r>
            <a:r>
              <a:rPr lang="en-US" alt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little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late.</a:t>
            </a:r>
          </a:p>
          <a:p>
            <a:pPr>
              <a:lnSpc>
                <a:spcPct val="150000"/>
              </a:lnSpc>
            </a:pP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我们要在七点见面，但我可能稍微晚一点儿。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71497" y="871907"/>
            <a:ext cx="8141678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little, little, a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few与few</a:t>
            </a:r>
            <a:endParaRPr lang="zh-CN" alt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83224" y="1551039"/>
          <a:ext cx="7299702" cy="3154680"/>
        </p:xfrm>
        <a:graphic>
          <a:graphicData uri="http://schemas.openxmlformats.org/drawingml/2006/table">
            <a:tbl>
              <a:tblPr/>
              <a:tblGrid>
                <a:gridCol w="1445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little</a:t>
                      </a:r>
                      <a:endParaRPr lang="zh-CN" altLang="en-US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一点儿；少量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修饰不可数名词，表示肯定意义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little</a:t>
                      </a:r>
                      <a:endParaRPr lang="zh-CN" altLang="en-US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很少；几乎没有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修饰不可数名词，表示否定意义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few</a:t>
                      </a:r>
                      <a:endParaRPr lang="zh-CN" altLang="en-US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少数；几个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修饰可数名词的复数形式，表示肯定意义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few</a:t>
                      </a:r>
                      <a:endParaRPr lang="zh-CN" altLang="en-US" sz="23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很少；几乎没有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3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修饰可数名词的复数形式，表示否定意义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/>
          <p:nvPr/>
        </p:nvSpPr>
        <p:spPr>
          <a:xfrm>
            <a:off x="769475" y="21314"/>
            <a:ext cx="1999586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Section A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71497" y="728817"/>
            <a:ext cx="8141678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(1)a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little＝a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bit＝a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little bit,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意为“有点儿”，后接形容词或副词。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a little hot today.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今天有点儿热。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little＝a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of,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表示肯定含义，意为“一点儿”，后接不可数名词。</a:t>
            </a:r>
          </a:p>
          <a:p>
            <a:pPr>
              <a:lnSpc>
                <a:spcPct val="150000"/>
              </a:lnSpc>
            </a:pP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little rain today.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今天有小雨。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7679" y="3860384"/>
            <a:ext cx="8141678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3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little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还可以表示“小的”，含有感情色彩。例如：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little girl </a:t>
            </a:r>
            <a:r>
              <a:rPr lang="zh-CN" alt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一个小女孩。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课件专用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全屏显示(16:9)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5DA772D175014D658CF418E8AFBCA491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