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256" r:id="rId2"/>
    <p:sldId id="503" r:id="rId3"/>
    <p:sldId id="504" r:id="rId4"/>
    <p:sldId id="505" r:id="rId5"/>
    <p:sldId id="506" r:id="rId6"/>
    <p:sldId id="507" r:id="rId7"/>
    <p:sldId id="508" r:id="rId8"/>
    <p:sldId id="511" r:id="rId9"/>
    <p:sldId id="510" r:id="rId10"/>
    <p:sldId id="499" r:id="rId11"/>
    <p:sldId id="501" r:id="rId12"/>
    <p:sldId id="513" r:id="rId13"/>
    <p:sldId id="512" r:id="rId14"/>
    <p:sldId id="514" r:id="rId15"/>
    <p:sldId id="515" r:id="rId16"/>
    <p:sldId id="516" r:id="rId17"/>
    <p:sldId id="517" r:id="rId18"/>
    <p:sldId id="518" r:id="rId19"/>
    <p:sldId id="519" r:id="rId20"/>
    <p:sldId id="523" r:id="rId21"/>
    <p:sldId id="520" r:id="rId22"/>
    <p:sldId id="521" r:id="rId23"/>
    <p:sldId id="522" r:id="rId24"/>
    <p:sldId id="529" r:id="rId25"/>
    <p:sldId id="530" r:id="rId26"/>
    <p:sldId id="531" r:id="rId27"/>
    <p:sldId id="532" r:id="rId28"/>
    <p:sldId id="533" r:id="rId29"/>
    <p:sldId id="534" r:id="rId30"/>
    <p:sldId id="535" r:id="rId31"/>
    <p:sldId id="536" r:id="rId32"/>
    <p:sldId id="537" r:id="rId33"/>
    <p:sldId id="524" r:id="rId34"/>
    <p:sldId id="525" r:id="rId35"/>
    <p:sldId id="526" r:id="rId36"/>
    <p:sldId id="527" r:id="rId37"/>
    <p:sldId id="528" r:id="rId38"/>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5">
          <p15:clr>
            <a:srgbClr val="A4A3A4"/>
          </p15:clr>
        </p15:guide>
        <p15:guide id="2" pos="29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0066"/>
    <a:srgbClr val="FF0000"/>
    <a:srgbClr val="FF00FF"/>
    <a:srgbClr val="333399"/>
    <a:srgbClr val="CC9900"/>
    <a:srgbClr val="FFFF00"/>
    <a:srgbClr val="000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8" autoAdjust="0"/>
    <p:restoredTop sz="94660" autoAdjust="0"/>
  </p:normalViewPr>
  <p:slideViewPr>
    <p:cSldViewPr snapToObjects="1">
      <p:cViewPr>
        <p:scale>
          <a:sx n="100" d="100"/>
          <a:sy n="100" d="100"/>
        </p:scale>
        <p:origin x="-372" y="-264"/>
      </p:cViewPr>
      <p:guideLst>
        <p:guide orient="horz" pos="2125"/>
        <p:guide pos="29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9" d="100"/>
        <a:sy n="5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buFont typeface="Arial" panose="020B0604020202020204" pitchFamily="34" charset="0"/>
              <a:buNone/>
              <a:defRPr sz="1200">
                <a:latin typeface="Arial" panose="020B0604020202020204" pitchFamily="34" charset="0"/>
              </a:defRPr>
            </a:lvl1pPr>
          </a:lstStyle>
          <a:p>
            <a:pPr>
              <a:defRPr/>
            </a:pPr>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buFont typeface="Arial" panose="020B0604020202020204" pitchFamily="34" charset="0"/>
              <a:buNone/>
              <a:defRPr sz="1200">
                <a:latin typeface="Arial" panose="020B0604020202020204" pitchFamily="34" charset="0"/>
              </a:defRPr>
            </a:lvl1pPr>
          </a:lstStyle>
          <a:p>
            <a:pPr>
              <a:defRPr/>
            </a:pPr>
            <a:fld id="{F550C89E-E462-4AB0-84BE-4129D3E7E080}" type="datetimeFigureOut">
              <a:rPr lang="zh-CN" altLang="en-US"/>
              <a:t>2023-01-16</a:t>
            </a:fld>
            <a:endParaRPr lang="zh-CN" altLang="en-US"/>
          </a:p>
        </p:txBody>
      </p:sp>
      <p:sp>
        <p:nvSpPr>
          <p:cNvPr id="4100" name="Rectangle 4"/>
          <p:cNvSpPr>
            <a:spLocks noGrp="1" noRot="1" noChangeAspect="1" noChangeArrowheads="1"/>
          </p:cNvSpPr>
          <p:nvPr>
            <p:ph type="sldImg" idx="4294967295"/>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buFont typeface="Arial" panose="020B0604020202020204" pitchFamily="34" charset="0"/>
              <a:buNone/>
              <a:defRPr sz="1200">
                <a:latin typeface="Arial" panose="020B0604020202020204"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73FA9822-8E02-42FF-A5D4-950EBD4E8695}"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FA9822-8E02-42FF-A5D4-950EBD4E8695}" type="slidenum">
              <a:rPr lang="zh-CN" altLang="en-US" smtClean="0"/>
              <a:t>7</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a:prstGeom prst="rect">
            <a:avLst/>
          </a:prstGeom>
        </p:spPr>
        <p:txBody>
          <a:bodyPr anchor="t">
            <a:normAutofit/>
          </a:bodyPr>
          <a:lstStyle>
            <a:lvl1pPr>
              <a:defRPr sz="30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4038600" y="457201"/>
            <a:ext cx="4477941"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95638" cy="3811588"/>
          </a:xfrm>
          <a:prstGeom prst="rect">
            <a:avLst/>
          </a:prstGeo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76803"/>
          <p:cNvSpPr>
            <a:spLocks noGrp="1"/>
          </p:cNvSpPr>
          <p:nvPr>
            <p:ph type="dt" sz="half" idx="10"/>
          </p:nvPr>
        </p:nvSpPr>
        <p:spPr>
          <a:xfrm>
            <a:off x="301625" y="6245225"/>
            <a:ext cx="2289175" cy="476250"/>
          </a:xfrm>
          <a:prstGeom prst="rect">
            <a:avLst/>
          </a:prstGeom>
        </p:spPr>
        <p:txBody>
          <a:bodyPr/>
          <a:lstStyle>
            <a:lvl1pPr>
              <a:defRPr/>
            </a:lvl1pPr>
          </a:lstStyle>
          <a:p>
            <a:fld id="{BB962C8B-B14F-4D97-AF65-F5344CB8AC3E}" type="datetime1">
              <a:rPr lang="zh-CN" altLang="en-US"/>
              <a:t>2023-01-16</a:t>
            </a:fld>
            <a:endParaRPr lang="zh-CN" altLang="en-US"/>
          </a:p>
        </p:txBody>
      </p:sp>
      <p:sp>
        <p:nvSpPr>
          <p:cNvPr id="6" name="页脚占位符 76804"/>
          <p:cNvSpPr>
            <a:spLocks noGrp="1"/>
          </p:cNvSpPr>
          <p:nvPr>
            <p:ph type="ftr" sz="quarter" idx="11"/>
          </p:nvPr>
        </p:nvSpPr>
        <p:spPr>
          <a:xfrm>
            <a:off x="3124200" y="6245225"/>
            <a:ext cx="2895600" cy="476250"/>
          </a:xfrm>
          <a:prstGeom prst="rect">
            <a:avLst/>
          </a:prstGeom>
        </p:spPr>
        <p:txBody>
          <a:bodyPr/>
          <a:lstStyle>
            <a:lvl1pPr>
              <a:defRPr/>
            </a:lvl1pPr>
          </a:lstStyle>
          <a:p>
            <a:endParaRPr lang="zh-CN" altLang="en-US"/>
          </a:p>
        </p:txBody>
      </p:sp>
      <p:sp>
        <p:nvSpPr>
          <p:cNvPr id="7" name="灯片编号占位符 76805"/>
          <p:cNvSpPr>
            <a:spLocks noGrp="1"/>
          </p:cNvSpPr>
          <p:nvPr>
            <p:ph type="sldNum" sz="quarter" idx="12"/>
          </p:nvPr>
        </p:nvSpPr>
        <p:spPr>
          <a:xfrm>
            <a:off x="6553200" y="6245225"/>
            <a:ext cx="2289175" cy="476250"/>
          </a:xfrm>
          <a:prstGeom prst="rect">
            <a:avLst/>
          </a:prstGeom>
        </p:spPr>
        <p:txBody>
          <a:bodyPr/>
          <a:lstStyle>
            <a:lvl1pPr>
              <a:defRPr/>
            </a:lvl1pPr>
          </a:lstStyle>
          <a:p>
            <a:fld id="{A1FE0201-D3FA-4F12-B978-3EB4053D20D2}"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1026" name="Picture 2" descr="副本3"/>
          <p:cNvPicPr>
            <a:picLocks noChangeAspect="1" noChangeArrowheads="1"/>
          </p:cNvPicPr>
          <p:nvPr userDrawn="1"/>
        </p:nvPicPr>
        <p:blipFill>
          <a:blip r:embed="rId15" cstate="email"/>
          <a:srcRect/>
          <a:stretch>
            <a:fillRect/>
          </a:stretch>
        </p:blipFill>
        <p:spPr bwMode="auto">
          <a:xfrm>
            <a:off x="323850" y="476885"/>
            <a:ext cx="8643938"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未标题-1"/>
          <p:cNvPicPr>
            <a:picLocks noChangeAspect="1" noChangeArrowheads="1"/>
          </p:cNvPicPr>
          <p:nvPr userDrawn="1"/>
        </p:nvPicPr>
        <p:blipFill>
          <a:blip r:embed="rId16" cstate="email"/>
          <a:srcRect/>
          <a:stretch>
            <a:fillRect/>
          </a:stretch>
        </p:blipFill>
        <p:spPr bwMode="auto">
          <a:xfrm rot="7475063">
            <a:off x="327025" y="698501"/>
            <a:ext cx="6699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未标题-1"/>
          <p:cNvPicPr>
            <a:picLocks noChangeAspect="1" noChangeArrowheads="1"/>
          </p:cNvPicPr>
          <p:nvPr userDrawn="1"/>
        </p:nvPicPr>
        <p:blipFill>
          <a:blip r:embed="rId17" cstate="email"/>
          <a:srcRect/>
          <a:stretch>
            <a:fillRect/>
          </a:stretch>
        </p:blipFill>
        <p:spPr bwMode="auto">
          <a:xfrm rot="447492">
            <a:off x="395288" y="1035050"/>
            <a:ext cx="3508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未标题-1"/>
          <p:cNvPicPr>
            <a:picLocks noChangeAspect="1" noChangeArrowheads="1"/>
          </p:cNvPicPr>
          <p:nvPr userDrawn="1"/>
        </p:nvPicPr>
        <p:blipFill>
          <a:blip r:embed="rId18" cstate="email"/>
          <a:srcRect/>
          <a:stretch>
            <a:fillRect/>
          </a:stretch>
        </p:blipFill>
        <p:spPr bwMode="auto">
          <a:xfrm rot="16634938" flipH="1">
            <a:off x="908050" y="604838"/>
            <a:ext cx="32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未标题-1"/>
          <p:cNvPicPr>
            <a:picLocks noChangeAspect="1" noChangeArrowheads="1"/>
          </p:cNvPicPr>
          <p:nvPr userDrawn="1"/>
        </p:nvPicPr>
        <p:blipFill>
          <a:blip r:embed="rId19" cstate="email"/>
          <a:srcRect/>
          <a:stretch>
            <a:fillRect/>
          </a:stretch>
        </p:blipFill>
        <p:spPr bwMode="auto">
          <a:xfrm rot="5454910" flipH="1">
            <a:off x="1474787" y="561976"/>
            <a:ext cx="225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未标题-1"/>
          <p:cNvPicPr>
            <a:picLocks noChangeAspect="1" noChangeArrowheads="1"/>
          </p:cNvPicPr>
          <p:nvPr userDrawn="1"/>
        </p:nvPicPr>
        <p:blipFill>
          <a:blip r:embed="rId20" cstate="email"/>
          <a:srcRect/>
          <a:stretch>
            <a:fillRect/>
          </a:stretch>
        </p:blipFill>
        <p:spPr bwMode="auto">
          <a:xfrm rot="7475063">
            <a:off x="7723982" y="3482181"/>
            <a:ext cx="144938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未标题-1"/>
          <p:cNvPicPr>
            <a:picLocks noChangeAspect="1" noChangeArrowheads="1"/>
          </p:cNvPicPr>
          <p:nvPr userDrawn="1"/>
        </p:nvPicPr>
        <p:blipFill>
          <a:blip r:embed="rId21" cstate="email"/>
          <a:srcRect/>
          <a:stretch>
            <a:fillRect/>
          </a:stretch>
        </p:blipFill>
        <p:spPr bwMode="auto">
          <a:xfrm>
            <a:off x="8340725" y="2632075"/>
            <a:ext cx="5508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未标题-1"/>
          <p:cNvPicPr>
            <a:picLocks noChangeAspect="1" noChangeArrowheads="1"/>
          </p:cNvPicPr>
          <p:nvPr userDrawn="1"/>
        </p:nvPicPr>
        <p:blipFill>
          <a:blip r:embed="rId21" cstate="email"/>
          <a:srcRect/>
          <a:stretch>
            <a:fillRect/>
          </a:stretch>
        </p:blipFill>
        <p:spPr bwMode="auto">
          <a:xfrm rot="-722109">
            <a:off x="7861300" y="3954463"/>
            <a:ext cx="5508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未标题-1"/>
          <p:cNvPicPr>
            <a:picLocks noChangeAspect="1" noChangeArrowheads="1"/>
          </p:cNvPicPr>
          <p:nvPr userDrawn="1"/>
        </p:nvPicPr>
        <p:blipFill>
          <a:blip r:embed="rId22" cstate="email"/>
          <a:srcRect/>
          <a:stretch>
            <a:fillRect/>
          </a:stretch>
        </p:blipFill>
        <p:spPr bwMode="auto">
          <a:xfrm rot="20873640" flipH="1">
            <a:off x="8342313" y="2066925"/>
            <a:ext cx="4921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未标题-1"/>
          <p:cNvPicPr>
            <a:picLocks noChangeAspect="1" noChangeArrowheads="1"/>
          </p:cNvPicPr>
          <p:nvPr userDrawn="1"/>
        </p:nvPicPr>
        <p:blipFill>
          <a:blip r:embed="rId23" cstate="email"/>
          <a:srcRect/>
          <a:stretch>
            <a:fillRect/>
          </a:stretch>
        </p:blipFill>
        <p:spPr bwMode="auto">
          <a:xfrm rot="617908" flipH="1">
            <a:off x="8043863" y="4673600"/>
            <a:ext cx="608012"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未标题-1"/>
          <p:cNvPicPr>
            <a:picLocks noChangeAspect="1" noChangeArrowheads="1"/>
          </p:cNvPicPr>
          <p:nvPr userDrawn="1"/>
        </p:nvPicPr>
        <p:blipFill>
          <a:blip r:embed="rId24" cstate="email"/>
          <a:srcRect/>
          <a:stretch>
            <a:fillRect/>
          </a:stretch>
        </p:blipFill>
        <p:spPr bwMode="auto">
          <a:xfrm rot="20873640" flipH="1">
            <a:off x="8329613" y="1751013"/>
            <a:ext cx="287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childTnLst>
                                </p:cTn>
                              </p:par>
                              <p:par>
                                <p:cTn id="10" presetID="26" presetClass="emph" presetSubtype="0" repeatCount="indefinite" fill="hold" nodeType="withEffect">
                                  <p:stCondLst>
                                    <p:cond delay="200"/>
                                  </p:stCondLst>
                                  <p:childTnLst>
                                    <p:animEffect transition="out" filter="fade">
                                      <p:cBhvr>
                                        <p:cTn id="11" dur="1000" tmFilter="0, 0; .2, .5; .8, .5; 1, 0"/>
                                        <p:tgtEl>
                                          <p:spTgt spid="1027"/>
                                        </p:tgtEl>
                                      </p:cBhvr>
                                    </p:animEffect>
                                    <p:animScale>
                                      <p:cBhvr>
                                        <p:cTn id="12" dur="500" autoRev="1" fill="hold"/>
                                        <p:tgtEl>
                                          <p:spTgt spid="1027"/>
                                        </p:tgtEl>
                                      </p:cBhvr>
                                      <p:by x="105000" y="105000"/>
                                    </p:animScale>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26" presetClass="emph" presetSubtype="0" repeatCount="indefinite" fill="hold" nodeType="withEffect">
                                  <p:stCondLst>
                                    <p:cond delay="0"/>
                                  </p:stCondLst>
                                  <p:childTnLst>
                                    <p:animEffect transition="out" filter="fade">
                                      <p:cBhvr>
                                        <p:cTn id="16" dur="1000" tmFilter="0, 0; .2, .5; .8, .5; 1, 0"/>
                                        <p:tgtEl>
                                          <p:spTgt spid="1028"/>
                                        </p:tgtEl>
                                      </p:cBhvr>
                                    </p:animEffect>
                                    <p:animScale>
                                      <p:cBhvr>
                                        <p:cTn id="17" dur="500" autoRev="1" fill="hold"/>
                                        <p:tgtEl>
                                          <p:spTgt spid="1028"/>
                                        </p:tgtEl>
                                      </p:cBhvr>
                                      <p:by x="105000" y="105000"/>
                                    </p:animScale>
                                  </p:childTnLst>
                                </p:cTn>
                              </p:par>
                              <p:par>
                                <p:cTn id="18" presetID="1" presetClass="entr" presetSubtype="0" fill="hold" nodeType="withEffect">
                                  <p:stCondLst>
                                    <p:cond delay="0"/>
                                  </p:stCondLst>
                                  <p:childTnLst>
                                    <p:set>
                                      <p:cBhvr>
                                        <p:cTn id="19" dur="1" fill="hold">
                                          <p:stCondLst>
                                            <p:cond delay="0"/>
                                          </p:stCondLst>
                                        </p:cTn>
                                        <p:tgtEl>
                                          <p:spTgt spid="1029"/>
                                        </p:tgtEl>
                                        <p:attrNameLst>
                                          <p:attrName>style.visibility</p:attrName>
                                        </p:attrNameLst>
                                      </p:cBhvr>
                                      <p:to>
                                        <p:strVal val="visible"/>
                                      </p:to>
                                    </p:set>
                                  </p:childTnLst>
                                </p:cTn>
                              </p:par>
                              <p:par>
                                <p:cTn id="20" presetID="26" presetClass="emph" presetSubtype="0" repeatCount="indefinite" fill="hold" nodeType="withEffect">
                                  <p:stCondLst>
                                    <p:cond delay="0"/>
                                  </p:stCondLst>
                                  <p:childTnLst>
                                    <p:animEffect transition="out" filter="fade">
                                      <p:cBhvr>
                                        <p:cTn id="21" dur="1000" tmFilter="0, 0; .2, .5; .8, .5; 1, 0"/>
                                        <p:tgtEl>
                                          <p:spTgt spid="1029"/>
                                        </p:tgtEl>
                                      </p:cBhvr>
                                    </p:animEffect>
                                    <p:animScale>
                                      <p:cBhvr>
                                        <p:cTn id="22" dur="500" autoRev="1" fill="hold"/>
                                        <p:tgtEl>
                                          <p:spTgt spid="1029"/>
                                        </p:tgtEl>
                                      </p:cBhvr>
                                      <p:by x="105000" y="105000"/>
                                    </p:animScale>
                                  </p:childTnLst>
                                </p:cTn>
                              </p:par>
                              <p:par>
                                <p:cTn id="23" presetID="1"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par>
                                <p:cTn id="25" presetID="26" presetClass="emph" presetSubtype="0" repeatCount="indefinite" fill="hold" nodeType="withEffect">
                                  <p:stCondLst>
                                    <p:cond delay="200"/>
                                  </p:stCondLst>
                                  <p:childTnLst>
                                    <p:animEffect transition="out" filter="fade">
                                      <p:cBhvr>
                                        <p:cTn id="26" dur="1000" tmFilter="0, 0; .2, .5; .8, .5; 1, 0"/>
                                        <p:tgtEl>
                                          <p:spTgt spid="1030"/>
                                        </p:tgtEl>
                                      </p:cBhvr>
                                    </p:animEffect>
                                    <p:animScale>
                                      <p:cBhvr>
                                        <p:cTn id="27" dur="500" autoRev="1" fill="hold"/>
                                        <p:tgtEl>
                                          <p:spTgt spid="1030"/>
                                        </p:tgtEl>
                                      </p:cBhvr>
                                      <p:by x="105000" y="105000"/>
                                    </p:animScale>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10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2"/>
                                        </p:tgtEl>
                                        <p:attrNameLst>
                                          <p:attrName>style.visibility</p:attrName>
                                        </p:attrNameLst>
                                      </p:cBhvr>
                                      <p:to>
                                        <p:strVal val="visible"/>
                                      </p:to>
                                    </p:set>
                                  </p:childTnLst>
                                </p:cTn>
                              </p:par>
                              <p:par>
                                <p:cTn id="33" presetID="26" presetClass="emph" presetSubtype="0" repeatCount="indefinite" fill="hold" nodeType="withEffect">
                                  <p:stCondLst>
                                    <p:cond delay="0"/>
                                  </p:stCondLst>
                                  <p:childTnLst>
                                    <p:animEffect transition="out" filter="fade">
                                      <p:cBhvr>
                                        <p:cTn id="34" dur="1000" tmFilter="0, 0; .2, .5; .8, .5; 1, 0"/>
                                        <p:tgtEl>
                                          <p:spTgt spid="1031"/>
                                        </p:tgtEl>
                                      </p:cBhvr>
                                    </p:animEffect>
                                    <p:animScale>
                                      <p:cBhvr>
                                        <p:cTn id="35" dur="500" autoRev="1" fill="hold"/>
                                        <p:tgtEl>
                                          <p:spTgt spid="1031"/>
                                        </p:tgtEl>
                                      </p:cBhvr>
                                      <p:by x="105000" y="105000"/>
                                    </p:animScale>
                                  </p:childTnLst>
                                </p:cTn>
                              </p:par>
                              <p:par>
                                <p:cTn id="36" presetID="26" presetClass="emph" presetSubtype="0" repeatCount="indefinite" fill="hold" nodeType="withEffect">
                                  <p:stCondLst>
                                    <p:cond delay="200"/>
                                  </p:stCondLst>
                                  <p:childTnLst>
                                    <p:animEffect transition="out" filter="fade">
                                      <p:cBhvr>
                                        <p:cTn id="37" dur="1000" tmFilter="0, 0; .2, .5; .8, .5; 1, 0"/>
                                        <p:tgtEl>
                                          <p:spTgt spid="1032"/>
                                        </p:tgtEl>
                                      </p:cBhvr>
                                    </p:animEffect>
                                    <p:animScale>
                                      <p:cBhvr>
                                        <p:cTn id="38" dur="500" autoRev="1" fill="hold"/>
                                        <p:tgtEl>
                                          <p:spTgt spid="1032"/>
                                        </p:tgtEl>
                                      </p:cBhvr>
                                      <p:by x="105000" y="105000"/>
                                    </p:animScale>
                                  </p:childTnLst>
                                </p:cTn>
                              </p:par>
                              <p:par>
                                <p:cTn id="39" presetID="1" presetClass="entr" presetSubtype="0" fill="hold" nodeType="withEffect">
                                  <p:stCondLst>
                                    <p:cond delay="0"/>
                                  </p:stCondLst>
                                  <p:childTnLst>
                                    <p:set>
                                      <p:cBhvr>
                                        <p:cTn id="40" dur="1" fill="hold">
                                          <p:stCondLst>
                                            <p:cond delay="0"/>
                                          </p:stCondLst>
                                        </p:cTn>
                                        <p:tgtEl>
                                          <p:spTgt spid="1033"/>
                                        </p:tgtEl>
                                        <p:attrNameLst>
                                          <p:attrName>style.visibility</p:attrName>
                                        </p:attrNameLst>
                                      </p:cBhvr>
                                      <p:to>
                                        <p:strVal val="visible"/>
                                      </p:to>
                                    </p:set>
                                  </p:childTnLst>
                                </p:cTn>
                              </p:par>
                              <p:par>
                                <p:cTn id="41" presetID="26" presetClass="emph" presetSubtype="0" repeatCount="indefinite" fill="hold" nodeType="withEffect">
                                  <p:stCondLst>
                                    <p:cond delay="200"/>
                                  </p:stCondLst>
                                  <p:childTnLst>
                                    <p:animEffect transition="out" filter="fade">
                                      <p:cBhvr>
                                        <p:cTn id="42" dur="1000" tmFilter="0, 0; .2, .5; .8, .5; 1, 0"/>
                                        <p:tgtEl>
                                          <p:spTgt spid="1033"/>
                                        </p:tgtEl>
                                      </p:cBhvr>
                                    </p:animEffect>
                                    <p:animScale>
                                      <p:cBhvr>
                                        <p:cTn id="43" dur="500" autoRev="1" fill="hold"/>
                                        <p:tgtEl>
                                          <p:spTgt spid="1033"/>
                                        </p:tgtEl>
                                      </p:cBhvr>
                                      <p:by x="105000" y="105000"/>
                                    </p:animScale>
                                  </p:childTnLst>
                                </p:cTn>
                              </p:par>
                              <p:par>
                                <p:cTn id="44" presetID="1" presetClass="entr" presetSubtype="0" fill="hold" nodeType="withEffect">
                                  <p:stCondLst>
                                    <p:cond delay="0"/>
                                  </p:stCondLst>
                                  <p:childTnLst>
                                    <p:set>
                                      <p:cBhvr>
                                        <p:cTn id="45" dur="1" fill="hold">
                                          <p:stCondLst>
                                            <p:cond delay="0"/>
                                          </p:stCondLst>
                                        </p:cTn>
                                        <p:tgtEl>
                                          <p:spTgt spid="1034"/>
                                        </p:tgtEl>
                                        <p:attrNameLst>
                                          <p:attrName>style.visibility</p:attrName>
                                        </p:attrNameLst>
                                      </p:cBhvr>
                                      <p:to>
                                        <p:strVal val="visible"/>
                                      </p:to>
                                    </p:set>
                                  </p:childTnLst>
                                </p:cTn>
                              </p:par>
                              <p:par>
                                <p:cTn id="46" presetID="26" presetClass="emph" presetSubtype="0" repeatCount="indefinite" fill="hold" nodeType="withEffect">
                                  <p:stCondLst>
                                    <p:cond delay="0"/>
                                  </p:stCondLst>
                                  <p:childTnLst>
                                    <p:animEffect transition="out" filter="fade">
                                      <p:cBhvr>
                                        <p:cTn id="47" dur="1000" tmFilter="0, 0; .2, .5; .8, .5; 1, 0"/>
                                        <p:tgtEl>
                                          <p:spTgt spid="1034"/>
                                        </p:tgtEl>
                                      </p:cBhvr>
                                    </p:animEffect>
                                    <p:animScale>
                                      <p:cBhvr>
                                        <p:cTn id="48" dur="500" autoRev="1" fill="hold"/>
                                        <p:tgtEl>
                                          <p:spTgt spid="1034"/>
                                        </p:tgtEl>
                                      </p:cBhvr>
                                      <p:by x="105000" y="105000"/>
                                    </p:animScale>
                                  </p:childTnLst>
                                </p:cTn>
                              </p:par>
                              <p:par>
                                <p:cTn id="49" presetID="1" presetClass="entr" presetSubtype="0" fill="hold" nodeType="withEffect">
                                  <p:stCondLst>
                                    <p:cond delay="0"/>
                                  </p:stCondLst>
                                  <p:childTnLst>
                                    <p:set>
                                      <p:cBhvr>
                                        <p:cTn id="50" dur="1" fill="hold">
                                          <p:stCondLst>
                                            <p:cond delay="0"/>
                                          </p:stCondLst>
                                        </p:cTn>
                                        <p:tgtEl>
                                          <p:spTgt spid="1035"/>
                                        </p:tgtEl>
                                        <p:attrNameLst>
                                          <p:attrName>style.visibility</p:attrName>
                                        </p:attrNameLst>
                                      </p:cBhvr>
                                      <p:to>
                                        <p:strVal val="visible"/>
                                      </p:to>
                                    </p:set>
                                  </p:childTnLst>
                                </p:cTn>
                              </p:par>
                              <p:par>
                                <p:cTn id="51" presetID="26" presetClass="emph" presetSubtype="0" repeatCount="indefinite" fill="hold" nodeType="withEffect">
                                  <p:stCondLst>
                                    <p:cond delay="0"/>
                                  </p:stCondLst>
                                  <p:childTnLst>
                                    <p:animEffect transition="out" filter="fade">
                                      <p:cBhvr>
                                        <p:cTn id="52" dur="1000" tmFilter="0, 0; .2, .5; .8, .5; 1, 0"/>
                                        <p:tgtEl>
                                          <p:spTgt spid="1035"/>
                                        </p:tgtEl>
                                      </p:cBhvr>
                                    </p:animEffect>
                                    <p:animScale>
                                      <p:cBhvr>
                                        <p:cTn id="53" dur="500" autoRev="1" fill="hold"/>
                                        <p:tgtEl>
                                          <p:spTgt spid="1035"/>
                                        </p:tgtEl>
                                      </p:cBhvr>
                                      <p:by x="105000" y="105000"/>
                                    </p:animScale>
                                  </p:childTnLst>
                                </p:cTn>
                              </p:par>
                              <p:par>
                                <p:cTn id="54" presetID="1" presetClass="entr" presetSubtype="0" fill="hold" nodeType="withEffect">
                                  <p:stCondLst>
                                    <p:cond delay="0"/>
                                  </p:stCondLst>
                                  <p:childTnLst>
                                    <p:set>
                                      <p:cBhvr>
                                        <p:cTn id="55" dur="1" fill="hold">
                                          <p:stCondLst>
                                            <p:cond delay="0"/>
                                          </p:stCondLst>
                                        </p:cTn>
                                        <p:tgtEl>
                                          <p:spTgt spid="1036"/>
                                        </p:tgtEl>
                                        <p:attrNameLst>
                                          <p:attrName>style.visibility</p:attrName>
                                        </p:attrNameLst>
                                      </p:cBhvr>
                                      <p:to>
                                        <p:strVal val="visible"/>
                                      </p:to>
                                    </p:set>
                                  </p:childTnLst>
                                </p:cTn>
                              </p:par>
                              <p:par>
                                <p:cTn id="56" presetID="26" presetClass="emph" presetSubtype="0" repeatCount="indefinite" fill="hold" nodeType="withEffect">
                                  <p:stCondLst>
                                    <p:cond delay="0"/>
                                  </p:stCondLst>
                                  <p:childTnLst>
                                    <p:animEffect transition="out" filter="fade">
                                      <p:cBhvr>
                                        <p:cTn id="57" dur="1000" tmFilter="0, 0; .2, .5; .8, .5; 1, 0"/>
                                        <p:tgtEl>
                                          <p:spTgt spid="1036"/>
                                        </p:tgtEl>
                                      </p:cBhvr>
                                    </p:animEffect>
                                    <p:animScale>
                                      <p:cBhvr>
                                        <p:cTn id="58" dur="500" autoRev="1" fill="hold"/>
                                        <p:tgtEl>
                                          <p:spTgt spid="10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122" name="文本框 4101"/>
          <p:cNvSpPr txBox="1">
            <a:spLocks noChangeArrowheads="1"/>
          </p:cNvSpPr>
          <p:nvPr/>
        </p:nvSpPr>
        <p:spPr bwMode="auto">
          <a:xfrm>
            <a:off x="467544" y="908720"/>
            <a:ext cx="4368452" cy="52322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800" b="1" dirty="0">
                <a:solidFill>
                  <a:srgbClr val="003300"/>
                </a:solidFill>
              </a:rPr>
              <a:t>外研版九年级英语上册</a:t>
            </a:r>
          </a:p>
        </p:txBody>
      </p:sp>
      <p:sp>
        <p:nvSpPr>
          <p:cNvPr id="2" name="矩形 1"/>
          <p:cNvSpPr/>
          <p:nvPr/>
        </p:nvSpPr>
        <p:spPr>
          <a:xfrm>
            <a:off x="395536" y="2189351"/>
            <a:ext cx="8568952" cy="1323439"/>
          </a:xfrm>
          <a:prstGeom prst="rect">
            <a:avLst/>
          </a:prstGeom>
        </p:spPr>
        <p:txBody>
          <a:bodyPr wrap="square">
            <a:spAutoFit/>
          </a:bodyPr>
          <a:lstStyle/>
          <a:p>
            <a:pPr algn="ctr"/>
            <a:r>
              <a:rPr lang="en-US" altLang="zh-CN" sz="4000" b="1" dirty="0">
                <a:solidFill>
                  <a:srgbClr val="003300"/>
                </a:solidFill>
              </a:rPr>
              <a:t>If everyone starts to do something</a:t>
            </a:r>
            <a:r>
              <a:rPr lang="zh-CN" altLang="en-US" sz="4000" b="1" dirty="0">
                <a:solidFill>
                  <a:srgbClr val="003300"/>
                </a:solidFill>
              </a:rPr>
              <a:t>，</a:t>
            </a:r>
            <a:r>
              <a:rPr lang="en-US" altLang="zh-CN" sz="4000" b="1" dirty="0">
                <a:solidFill>
                  <a:srgbClr val="003300"/>
                </a:solidFill>
              </a:rPr>
              <a:t>the world will be saved</a:t>
            </a:r>
          </a:p>
        </p:txBody>
      </p:sp>
      <p:sp>
        <p:nvSpPr>
          <p:cNvPr id="5" name="矩形 4"/>
          <p:cNvSpPr/>
          <p:nvPr/>
        </p:nvSpPr>
        <p:spPr>
          <a:xfrm>
            <a:off x="3032765" y="5371226"/>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33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10001_20060829_269">
            <a:hlinkClick r:id="" action="ppaction://noaction"/>
          </p:cNvPr>
          <p:cNvPicPr>
            <a:picLocks noChangeAspect="1" noChangeArrowheads="1"/>
          </p:cNvPicPr>
          <p:nvPr/>
        </p:nvPicPr>
        <p:blipFill>
          <a:blip r:embed="rId2"/>
          <a:srcRect/>
          <a:stretch>
            <a:fillRect/>
          </a:stretch>
        </p:blipFill>
        <p:spPr bwMode="auto">
          <a:xfrm>
            <a:off x="1866900" y="1055688"/>
            <a:ext cx="50387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Text Box 3"/>
          <p:cNvSpPr txBox="1">
            <a:spLocks noChangeArrowheads="1"/>
          </p:cNvSpPr>
          <p:nvPr/>
        </p:nvSpPr>
        <p:spPr bwMode="auto">
          <a:xfrm>
            <a:off x="539750" y="4868863"/>
            <a:ext cx="83169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b="1" dirty="0">
                <a:latin typeface="Times New Roman" panose="02020603050405020304" pitchFamily="18" charset="0"/>
                <a:ea typeface="MS PMincho" pitchFamily="18" charset="-128"/>
              </a:rPr>
              <a:t>	</a:t>
            </a:r>
            <a:r>
              <a:rPr lang="en-US" altLang="zh-CN" sz="3600" b="1" dirty="0">
                <a:solidFill>
                  <a:srgbClr val="000000"/>
                </a:solidFill>
                <a:latin typeface="Times New Roman" panose="02020603050405020304" pitchFamily="18" charset="0"/>
                <a:ea typeface="MS PMincho" pitchFamily="18" charset="-128"/>
              </a:rPr>
              <a:t>We can see a very dirty river. There is lots of rubbish. The fish have been dead because of the</a:t>
            </a:r>
            <a:r>
              <a:rPr lang="en-US" altLang="zh-CN" sz="3600" b="1" dirty="0">
                <a:latin typeface="Times New Roman" panose="02020603050405020304" pitchFamily="18" charset="0"/>
                <a:ea typeface="MS PMincho" pitchFamily="18" charset="-128"/>
              </a:rPr>
              <a:t> </a:t>
            </a:r>
            <a:r>
              <a:rPr lang="en-US" altLang="zh-CN" sz="3600" b="1" dirty="0">
                <a:solidFill>
                  <a:srgbClr val="FF0000"/>
                </a:solidFill>
                <a:latin typeface="Times New Roman" panose="02020603050405020304" pitchFamily="18" charset="0"/>
                <a:ea typeface="MS PMincho" pitchFamily="18" charset="-128"/>
              </a:rPr>
              <a:t>water pollution</a:t>
            </a:r>
            <a:r>
              <a:rPr lang="en-US" altLang="zh-CN" sz="3600" b="1" dirty="0">
                <a:latin typeface="Times New Roman" panose="02020603050405020304" pitchFamily="18" charset="0"/>
                <a:ea typeface="MS PMincho" pitchFamily="18" charset="-128"/>
              </a:rPr>
              <a:t>.  </a:t>
            </a:r>
          </a:p>
        </p:txBody>
      </p:sp>
      <p:sp>
        <p:nvSpPr>
          <p:cNvPr id="15363" name="Rectangle 5"/>
          <p:cNvSpPr>
            <a:spLocks noChangeArrowheads="1"/>
          </p:cNvSpPr>
          <p:nvPr/>
        </p:nvSpPr>
        <p:spPr bwMode="auto">
          <a:xfrm>
            <a:off x="2283396" y="292387"/>
            <a:ext cx="4235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zh-CN" sz="4000" b="1" dirty="0">
                <a:solidFill>
                  <a:srgbClr val="FF00FF"/>
                </a:solidFill>
                <a:latin typeface="Times New Roman" panose="02020603050405020304" pitchFamily="18" charset="0"/>
              </a:rPr>
              <a:t>What can you see?</a:t>
            </a:r>
          </a:p>
        </p:txBody>
      </p:sp>
      <p:sp>
        <p:nvSpPr>
          <p:cNvPr id="15364" name="Rectangle 9"/>
          <p:cNvSpPr>
            <a:spLocks noChangeArrowheads="1"/>
          </p:cNvSpPr>
          <p:nvPr/>
        </p:nvSpPr>
        <p:spPr bwMode="auto">
          <a:xfrm>
            <a:off x="0" y="0"/>
            <a:ext cx="2538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3025">
                <a:solidFill>
                  <a:srgbClr val="000000"/>
                </a:solidFill>
                <a:miter lim="800000"/>
                <a:headEnd/>
                <a:tailEnd/>
              </a14:hiddenLine>
            </a:ext>
          </a:extLst>
        </p:spPr>
        <p:txBody>
          <a:bodyPr wrap="none">
            <a:spAutoFit/>
          </a:bodyPr>
          <a:lstStyle/>
          <a:p>
            <a:r>
              <a:rPr lang="en-US" altLang="zh-CN" sz="3200" b="1" dirty="0"/>
              <a:t>Warming up</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blinds(horizontal)">
                                      <p:cBhvr>
                                        <p:cTn id="7" dur="500"/>
                                        <p:tgtEl>
                                          <p:spTgt spid="12185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1859"/>
                                        </p:tgtEl>
                                        <p:attrNameLst>
                                          <p:attrName>style.visibility</p:attrName>
                                        </p:attrNameLst>
                                      </p:cBhvr>
                                      <p:to>
                                        <p:strVal val="visible"/>
                                      </p:to>
                                    </p:set>
                                    <p:animEffect transition="in" filter="diamond(in)">
                                      <p:cBhvr>
                                        <p:cTn id="12" dur="20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468313" y="4581525"/>
            <a:ext cx="78851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b="1" dirty="0">
                <a:solidFill>
                  <a:srgbClr val="000000"/>
                </a:solidFill>
                <a:latin typeface="Times New Roman" panose="02020603050405020304" pitchFamily="18" charset="0"/>
                <a:ea typeface="MS PMincho" pitchFamily="18" charset="-128"/>
              </a:rPr>
              <a:t>We can see  some</a:t>
            </a:r>
            <a:r>
              <a:rPr lang="en-US" altLang="zh-CN" sz="3600" b="1" dirty="0">
                <a:latin typeface="Times New Roman" panose="02020603050405020304" pitchFamily="18" charset="0"/>
                <a:ea typeface="MS PMincho" pitchFamily="18" charset="-128"/>
              </a:rPr>
              <a:t> </a:t>
            </a:r>
            <a:r>
              <a:rPr lang="en-US" altLang="zh-CN" sz="3600" b="1" dirty="0">
                <a:solidFill>
                  <a:srgbClr val="FF0000"/>
                </a:solidFill>
                <a:latin typeface="Times New Roman" panose="02020603050405020304" pitchFamily="18" charset="0"/>
                <a:ea typeface="MS PMincho" pitchFamily="18" charset="-128"/>
              </a:rPr>
              <a:t>waste</a:t>
            </a:r>
            <a:r>
              <a:rPr lang="en-US" altLang="zh-CN" sz="3600" b="1" dirty="0">
                <a:latin typeface="Times New Roman" panose="02020603050405020304" pitchFamily="18" charset="0"/>
                <a:ea typeface="MS PMincho" pitchFamily="18" charset="-128"/>
              </a:rPr>
              <a:t> </a:t>
            </a:r>
            <a:r>
              <a:rPr lang="en-US" altLang="zh-CN" sz="3600" b="1" dirty="0">
                <a:solidFill>
                  <a:srgbClr val="000000"/>
                </a:solidFill>
                <a:latin typeface="Times New Roman" panose="02020603050405020304" pitchFamily="18" charset="0"/>
                <a:ea typeface="MS PMincho" pitchFamily="18" charset="-128"/>
              </a:rPr>
              <a:t>paper. It can</a:t>
            </a:r>
            <a:r>
              <a:rPr lang="en-US" altLang="zh-CN" sz="3600" b="1" dirty="0">
                <a:latin typeface="Times New Roman" panose="02020603050405020304" pitchFamily="18" charset="0"/>
                <a:ea typeface="MS PMincho" pitchFamily="18" charset="-128"/>
              </a:rPr>
              <a:t> </a:t>
            </a:r>
            <a:r>
              <a:rPr lang="en-US" altLang="zh-CN" sz="3600" b="1" dirty="0">
                <a:solidFill>
                  <a:srgbClr val="000000"/>
                </a:solidFill>
                <a:latin typeface="Times New Roman" panose="02020603050405020304" pitchFamily="18" charset="0"/>
                <a:ea typeface="MS PMincho" pitchFamily="18" charset="-128"/>
              </a:rPr>
              <a:t>be</a:t>
            </a:r>
            <a:r>
              <a:rPr lang="en-US" altLang="zh-CN" sz="3600" b="1" dirty="0">
                <a:latin typeface="Times New Roman" panose="02020603050405020304" pitchFamily="18" charset="0"/>
                <a:ea typeface="MS PMincho" pitchFamily="18" charset="-128"/>
              </a:rPr>
              <a:t> </a:t>
            </a:r>
            <a:r>
              <a:rPr lang="en-US" altLang="zh-CN" sz="3600" b="1" dirty="0">
                <a:solidFill>
                  <a:srgbClr val="FF0000"/>
                </a:solidFill>
                <a:latin typeface="Times New Roman" panose="02020603050405020304" pitchFamily="18" charset="0"/>
                <a:ea typeface="MS PMincho" pitchFamily="18" charset="-128"/>
              </a:rPr>
              <a:t>recycled</a:t>
            </a:r>
            <a:r>
              <a:rPr lang="en-US" altLang="zh-CN" sz="3600" b="1" dirty="0">
                <a:solidFill>
                  <a:srgbClr val="000000"/>
                </a:solidFill>
                <a:latin typeface="Times New Roman" panose="02020603050405020304" pitchFamily="18" charset="0"/>
                <a:ea typeface="MS PMincho" pitchFamily="18" charset="-128"/>
              </a:rPr>
              <a:t>, so it is</a:t>
            </a:r>
            <a:r>
              <a:rPr lang="en-US" altLang="zh-CN" sz="3600" b="1" dirty="0">
                <a:latin typeface="Times New Roman" panose="02020603050405020304" pitchFamily="18" charset="0"/>
                <a:ea typeface="MS PMincho" pitchFamily="18" charset="-128"/>
              </a:rPr>
              <a:t> </a:t>
            </a:r>
            <a:r>
              <a:rPr lang="en-US" altLang="zh-CN" sz="3600" b="1" dirty="0">
                <a:solidFill>
                  <a:srgbClr val="FF0000"/>
                </a:solidFill>
                <a:latin typeface="Times New Roman" panose="02020603050405020304" pitchFamily="18" charset="0"/>
                <a:ea typeface="MS PMincho" pitchFamily="18" charset="-128"/>
              </a:rPr>
              <a:t>wasteful </a:t>
            </a:r>
            <a:r>
              <a:rPr lang="en-US" altLang="zh-CN" sz="3600" b="1" dirty="0">
                <a:solidFill>
                  <a:srgbClr val="000000"/>
                </a:solidFill>
                <a:latin typeface="Times New Roman" panose="02020603050405020304" pitchFamily="18" charset="0"/>
                <a:ea typeface="MS PMincho" pitchFamily="18" charset="-128"/>
              </a:rPr>
              <a:t>to</a:t>
            </a:r>
            <a:r>
              <a:rPr lang="en-US" altLang="zh-CN" sz="3600" b="1" dirty="0">
                <a:latin typeface="Times New Roman" panose="02020603050405020304" pitchFamily="18" charset="0"/>
                <a:ea typeface="MS PMincho" pitchFamily="18" charset="-128"/>
              </a:rPr>
              <a:t> </a:t>
            </a:r>
            <a:r>
              <a:rPr lang="en-US" altLang="zh-CN" sz="3600" b="1" dirty="0">
                <a:solidFill>
                  <a:srgbClr val="FF0000"/>
                </a:solidFill>
                <a:latin typeface="Times New Roman" panose="02020603050405020304" pitchFamily="18" charset="0"/>
                <a:ea typeface="MS PMincho" pitchFamily="18" charset="-128"/>
              </a:rPr>
              <a:t>throw</a:t>
            </a:r>
            <a:r>
              <a:rPr lang="en-US" altLang="zh-CN" sz="3600" b="1" dirty="0">
                <a:latin typeface="Times New Roman" panose="02020603050405020304" pitchFamily="18" charset="0"/>
                <a:ea typeface="MS PMincho" pitchFamily="18" charset="-128"/>
              </a:rPr>
              <a:t> </a:t>
            </a:r>
            <a:r>
              <a:rPr lang="en-US" altLang="zh-CN" sz="3600" b="1" dirty="0">
                <a:solidFill>
                  <a:srgbClr val="000000"/>
                </a:solidFill>
                <a:latin typeface="Times New Roman" panose="02020603050405020304" pitchFamily="18" charset="0"/>
                <a:ea typeface="MS PMincho" pitchFamily="18" charset="-128"/>
              </a:rPr>
              <a:t>it</a:t>
            </a:r>
            <a:r>
              <a:rPr lang="en-US" altLang="zh-CN" sz="3600" b="1" dirty="0">
                <a:latin typeface="Times New Roman" panose="02020603050405020304" pitchFamily="18" charset="0"/>
                <a:ea typeface="MS PMincho" pitchFamily="18" charset="-128"/>
              </a:rPr>
              <a:t> </a:t>
            </a:r>
            <a:r>
              <a:rPr lang="en-US" altLang="zh-CN" sz="3600" b="1" dirty="0">
                <a:solidFill>
                  <a:srgbClr val="FF0000"/>
                </a:solidFill>
                <a:latin typeface="Times New Roman" panose="02020603050405020304" pitchFamily="18" charset="0"/>
                <a:ea typeface="MS PMincho" pitchFamily="18" charset="-128"/>
              </a:rPr>
              <a:t>away</a:t>
            </a:r>
            <a:r>
              <a:rPr lang="en-US" altLang="zh-CN" sz="3600" b="1" dirty="0">
                <a:latin typeface="Times New Roman" panose="02020603050405020304" pitchFamily="18" charset="0"/>
                <a:ea typeface="MS PMincho" pitchFamily="18" charset="-128"/>
              </a:rPr>
              <a:t>. </a:t>
            </a:r>
            <a:endParaRPr lang="en-US" altLang="zh-CN" sz="3600" b="1" dirty="0">
              <a:solidFill>
                <a:srgbClr val="FF0000"/>
              </a:solidFill>
              <a:latin typeface="Times New Roman" panose="02020603050405020304" pitchFamily="18" charset="0"/>
              <a:ea typeface="MS PMincho" pitchFamily="18" charset="-128"/>
            </a:endParaRPr>
          </a:p>
        </p:txBody>
      </p:sp>
      <p:sp>
        <p:nvSpPr>
          <p:cNvPr id="16386" name="Rectangle 5"/>
          <p:cNvSpPr>
            <a:spLocks noChangeArrowheads="1"/>
          </p:cNvSpPr>
          <p:nvPr/>
        </p:nvSpPr>
        <p:spPr bwMode="auto">
          <a:xfrm>
            <a:off x="1920875" y="188913"/>
            <a:ext cx="4235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zh-CN" sz="4000" b="1" dirty="0">
                <a:solidFill>
                  <a:srgbClr val="CC0099"/>
                </a:solidFill>
                <a:latin typeface="Times New Roman" panose="02020603050405020304" pitchFamily="18" charset="0"/>
              </a:rPr>
              <a:t>What can you see?</a:t>
            </a:r>
          </a:p>
        </p:txBody>
      </p:sp>
      <p:pic>
        <p:nvPicPr>
          <p:cNvPr id="16387" name="Picture 6" descr="P1100961"/>
          <p:cNvPicPr>
            <a:picLocks noChangeAspect="1" noChangeArrowheads="1"/>
          </p:cNvPicPr>
          <p:nvPr/>
        </p:nvPicPr>
        <p:blipFill>
          <a:blip r:embed="rId2" cstate="email"/>
          <a:srcRect/>
          <a:stretch>
            <a:fillRect/>
          </a:stretch>
        </p:blipFill>
        <p:spPr bwMode="auto">
          <a:xfrm>
            <a:off x="1692275" y="1125538"/>
            <a:ext cx="467995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9"/>
          <p:cNvSpPr>
            <a:spLocks noChangeArrowheads="1"/>
          </p:cNvSpPr>
          <p:nvPr/>
        </p:nvSpPr>
        <p:spPr bwMode="auto">
          <a:xfrm>
            <a:off x="0" y="0"/>
            <a:ext cx="150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3025">
                <a:solidFill>
                  <a:srgbClr val="000000"/>
                </a:solidFill>
                <a:miter lim="800000"/>
                <a:headEnd/>
                <a:tailEnd/>
              </a14:hiddenLine>
            </a:ext>
          </a:extLst>
        </p:spPr>
        <p:txBody>
          <a:bodyPr wrap="none">
            <a:spAutoFit/>
          </a:bodyPr>
          <a:lstStyle/>
          <a:p>
            <a:r>
              <a:rPr lang="en-US" altLang="zh-CN" b="1"/>
              <a:t>Warming up</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diamond(in)">
                                      <p:cBhvr>
                                        <p:cTn id="7" dur="20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p:cNvSpPr txBox="1">
            <a:spLocks noChangeArrowheads="1"/>
          </p:cNvSpPr>
          <p:nvPr/>
        </p:nvSpPr>
        <p:spPr bwMode="auto">
          <a:xfrm>
            <a:off x="360363" y="3573463"/>
            <a:ext cx="86042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spcBef>
                <a:spcPct val="50000"/>
              </a:spcBef>
            </a:pPr>
            <a:r>
              <a:rPr lang="en-US" altLang="zh-CN" sz="2400" b="1" dirty="0">
                <a:solidFill>
                  <a:srgbClr val="FF0000"/>
                </a:solidFill>
                <a:ea typeface="MS PMincho" pitchFamily="18" charset="-128"/>
              </a:rPr>
              <a:t>   From the three pictures, we learn</a:t>
            </a:r>
            <a:r>
              <a:rPr lang="zh-CN" altLang="en-US" sz="2400" b="1" dirty="0">
                <a:solidFill>
                  <a:srgbClr val="FF0000"/>
                </a:solidFill>
              </a:rPr>
              <a:t> </a:t>
            </a:r>
            <a:r>
              <a:rPr lang="en-US" altLang="zh-CN" sz="2400" b="1" dirty="0">
                <a:solidFill>
                  <a:srgbClr val="FF0000"/>
                </a:solidFill>
                <a:ea typeface="MS PMincho" pitchFamily="18" charset="-128"/>
              </a:rPr>
              <a:t>that the environmental problem is serious. It is our duty to protect the environment. And we should save energy. We should try to reuse everything that is reusable. Or our world will be hopeless. </a:t>
            </a:r>
          </a:p>
        </p:txBody>
      </p:sp>
      <p:sp>
        <p:nvSpPr>
          <p:cNvPr id="17410" name="TextBox 5"/>
          <p:cNvSpPr txBox="1">
            <a:spLocks noChangeArrowheads="1"/>
          </p:cNvSpPr>
          <p:nvPr/>
        </p:nvSpPr>
        <p:spPr bwMode="auto">
          <a:xfrm>
            <a:off x="581025" y="381000"/>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dirty="0">
                <a:solidFill>
                  <a:srgbClr val="FF0000"/>
                </a:solidFill>
              </a:rPr>
              <a:t>What can you learn from these pictures?</a:t>
            </a:r>
            <a:endParaRPr lang="zh-CN" altLang="en-US" sz="3200" dirty="0">
              <a:solidFill>
                <a:srgbClr val="FF0000"/>
              </a:solidFill>
            </a:endParaRPr>
          </a:p>
        </p:txBody>
      </p:sp>
      <p:pic>
        <p:nvPicPr>
          <p:cNvPr id="8" name="Picture 7" descr="2D752125-46CD-3B14-BB4D-356996C0474E"/>
          <p:cNvPicPr>
            <a:picLocks noChangeAspect="1" noChangeArrowheads="1"/>
          </p:cNvPicPr>
          <p:nvPr/>
        </p:nvPicPr>
        <p:blipFill>
          <a:blip r:embed="rId2"/>
          <a:srcRect/>
          <a:stretch>
            <a:fillRect/>
          </a:stretch>
        </p:blipFill>
        <p:spPr bwMode="auto">
          <a:xfrm>
            <a:off x="3214688" y="909638"/>
            <a:ext cx="24463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10001_20060829_269">
            <a:hlinkClick r:id="" action="ppaction://noaction"/>
          </p:cNvPr>
          <p:cNvPicPr>
            <a:picLocks noChangeAspect="1" noChangeArrowheads="1"/>
          </p:cNvPicPr>
          <p:nvPr/>
        </p:nvPicPr>
        <p:blipFill>
          <a:blip r:embed="rId3" cstate="email"/>
          <a:srcRect/>
          <a:stretch>
            <a:fillRect/>
          </a:stretch>
        </p:blipFill>
        <p:spPr bwMode="auto">
          <a:xfrm>
            <a:off x="360363" y="909638"/>
            <a:ext cx="25923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1100961"/>
          <p:cNvPicPr>
            <a:picLocks noChangeAspect="1" noChangeArrowheads="1"/>
          </p:cNvPicPr>
          <p:nvPr/>
        </p:nvPicPr>
        <p:blipFill>
          <a:blip r:embed="rId4" cstate="email"/>
          <a:srcRect/>
          <a:stretch>
            <a:fillRect/>
          </a:stretch>
        </p:blipFill>
        <p:spPr bwMode="auto">
          <a:xfrm>
            <a:off x="5921375" y="965200"/>
            <a:ext cx="250825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9"/>
          <p:cNvSpPr>
            <a:spLocks noChangeArrowheads="1"/>
          </p:cNvSpPr>
          <p:nvPr/>
        </p:nvSpPr>
        <p:spPr bwMode="auto">
          <a:xfrm>
            <a:off x="0" y="0"/>
            <a:ext cx="150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3025">
                <a:solidFill>
                  <a:srgbClr val="000000"/>
                </a:solidFill>
                <a:miter lim="800000"/>
                <a:headEnd/>
                <a:tailEnd/>
              </a14:hiddenLine>
            </a:ext>
          </a:extLst>
        </p:spPr>
        <p:txBody>
          <a:bodyPr wrap="none">
            <a:spAutoFit/>
          </a:bodyPr>
          <a:lstStyle/>
          <a:p>
            <a:r>
              <a:rPr lang="en-US" altLang="zh-CN" b="1"/>
              <a:t>Warming up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3557"/>
                                        </p:tgtEl>
                                        <p:attrNameLst>
                                          <p:attrName>style.visibility</p:attrName>
                                        </p:attrNameLst>
                                      </p:cBhvr>
                                      <p:to>
                                        <p:strVal val="visible"/>
                                      </p:to>
                                    </p:set>
                                    <p:animEffect transition="in" filter="blinds(horizontal)">
                                      <p:cBhvr>
                                        <p:cTn id="23"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v"/>
          <p:cNvPicPr>
            <a:picLocks noChangeAspect="1" noChangeArrowheads="1"/>
          </p:cNvPicPr>
          <p:nvPr/>
        </p:nvPicPr>
        <p:blipFill>
          <a:blip r:embed="rId2"/>
          <a:srcRect/>
          <a:stretch>
            <a:fillRect/>
          </a:stretch>
        </p:blipFill>
        <p:spPr bwMode="auto">
          <a:xfrm>
            <a:off x="3227388" y="3338513"/>
            <a:ext cx="22479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shengxingg_10_17_44"/>
          <p:cNvPicPr>
            <a:picLocks noChangeAspect="1" noChangeArrowheads="1"/>
          </p:cNvPicPr>
          <p:nvPr/>
        </p:nvPicPr>
        <p:blipFill>
          <a:blip r:embed="rId3"/>
          <a:srcRect/>
          <a:stretch>
            <a:fillRect/>
          </a:stretch>
        </p:blipFill>
        <p:spPr bwMode="auto">
          <a:xfrm>
            <a:off x="1020763" y="3338513"/>
            <a:ext cx="2187575"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supply-427863-205648"/>
          <p:cNvPicPr>
            <a:picLocks noChangeAspect="1" noChangeArrowheads="1"/>
          </p:cNvPicPr>
          <p:nvPr/>
        </p:nvPicPr>
        <p:blipFill>
          <a:blip r:embed="rId4"/>
          <a:srcRect/>
          <a:stretch>
            <a:fillRect/>
          </a:stretch>
        </p:blipFill>
        <p:spPr bwMode="auto">
          <a:xfrm>
            <a:off x="5434013" y="3338513"/>
            <a:ext cx="230505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SaveTheWorld"/>
          <p:cNvPicPr>
            <a:picLocks noChangeAspect="1" noChangeArrowheads="1"/>
          </p:cNvPicPr>
          <p:nvPr/>
        </p:nvPicPr>
        <p:blipFill>
          <a:blip r:embed="rId5"/>
          <a:srcRect/>
          <a:stretch>
            <a:fillRect/>
          </a:stretch>
        </p:blipFill>
        <p:spPr bwMode="auto">
          <a:xfrm>
            <a:off x="1219200" y="457200"/>
            <a:ext cx="643096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blinds(horizontal)">
                                      <p:cBhvr>
                                        <p:cTn id="7" dur="500"/>
                                        <p:tgtEl>
                                          <p:spTgt spid="61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blinds(horizontal)">
                                      <p:cBhvr>
                                        <p:cTn id="12" dur="500"/>
                                        <p:tgtEl>
                                          <p:spTgt spid="6149"/>
                                        </p:tgtEl>
                                      </p:cBhvr>
                                    </p:animEffect>
                                  </p:childTnLst>
                                </p:cTn>
                              </p:par>
                              <p:par>
                                <p:cTn id="13" presetID="3" presetClass="entr" presetSubtype="10" fill="hold" nodeType="with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blinds(horizontal)">
                                      <p:cBhvr>
                                        <p:cTn id="15" dur="500"/>
                                        <p:tgtEl>
                                          <p:spTgt spid="6150"/>
                                        </p:tgtEl>
                                      </p:cBhvr>
                                    </p:animEffect>
                                  </p:childTnLst>
                                </p:cTn>
                              </p:par>
                              <p:par>
                                <p:cTn id="16" presetID="3" presetClass="entr" presetSubtype="10" fill="hold" nodeType="withEffect">
                                  <p:stCondLst>
                                    <p:cond delay="0"/>
                                  </p:stCondLst>
                                  <p:childTnLst>
                                    <p:set>
                                      <p:cBhvr>
                                        <p:cTn id="17" dur="1" fill="hold">
                                          <p:stCondLst>
                                            <p:cond delay="0"/>
                                          </p:stCondLst>
                                        </p:cTn>
                                        <p:tgtEl>
                                          <p:spTgt spid="6151"/>
                                        </p:tgtEl>
                                        <p:attrNameLst>
                                          <p:attrName>style.visibility</p:attrName>
                                        </p:attrNameLst>
                                      </p:cBhvr>
                                      <p:to>
                                        <p:strVal val="visible"/>
                                      </p:to>
                                    </p:set>
                                    <p:animEffect transition="in" filter="blinds(horizontal)">
                                      <p:cBhvr>
                                        <p:cTn id="18"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
          <p:cNvSpPr>
            <a:spLocks noChangeArrowheads="1"/>
          </p:cNvSpPr>
          <p:nvPr/>
        </p:nvSpPr>
        <p:spPr bwMode="auto">
          <a:xfrm>
            <a:off x="533400" y="1676400"/>
            <a:ext cx="7391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anose="020B0604020202020204" pitchFamily="34" charset="0"/>
              <a:buAutoNum type="arabicPeriod"/>
            </a:pPr>
            <a:r>
              <a:rPr lang="en-US" altLang="zh-CN" sz="2800" b="1" dirty="0">
                <a:solidFill>
                  <a:srgbClr val="000000"/>
                </a:solidFill>
              </a:rPr>
              <a:t>Work in pairs. Look at the pictures and  talk about them. Use the words in the box to help you.</a:t>
            </a:r>
          </a:p>
        </p:txBody>
      </p:sp>
      <p:sp>
        <p:nvSpPr>
          <p:cNvPr id="19458" name="Rectangle 8"/>
          <p:cNvSpPr>
            <a:spLocks noChangeArrowheads="1"/>
          </p:cNvSpPr>
          <p:nvPr/>
        </p:nvSpPr>
        <p:spPr bwMode="auto">
          <a:xfrm>
            <a:off x="838200" y="4267200"/>
            <a:ext cx="5638800" cy="519113"/>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000000"/>
                </a:solidFill>
              </a:rPr>
              <a:t>factory, pollute, recycle, waste</a:t>
            </a:r>
          </a:p>
        </p:txBody>
      </p:sp>
      <p:sp>
        <p:nvSpPr>
          <p:cNvPr id="19459" name="WordArt 9"/>
          <p:cNvSpPr>
            <a:spLocks noChangeArrowheads="1" noChangeShapeType="1" noTextEdit="1"/>
          </p:cNvSpPr>
          <p:nvPr/>
        </p:nvSpPr>
        <p:spPr bwMode="auto">
          <a:xfrm>
            <a:off x="685800" y="609600"/>
            <a:ext cx="7315200" cy="609600"/>
          </a:xfrm>
          <a:prstGeom prst="rect">
            <a:avLst/>
          </a:prstGeom>
        </p:spPr>
        <p:txBody>
          <a:bodyPr wrap="none" fromWordArt="1">
            <a:prstTxWarp prst="textPlain">
              <a:avLst>
                <a:gd name="adj" fmla="val 50000"/>
              </a:avLst>
            </a:prstTxWarp>
          </a:bodyPr>
          <a:lstStyle/>
          <a:p>
            <a:pPr algn="ctr"/>
            <a:r>
              <a:rPr lang="en-US" altLang="zh-CN" sz="48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dobe Hebrew"/>
              </a:rPr>
              <a:t>Listening and vocabulary</a:t>
            </a:r>
            <a:endParaRPr lang="zh-CN" altLang="en-US" sz="48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dobe Hebrew"/>
            </a:endParaRPr>
          </a:p>
        </p:txBody>
      </p:sp>
      <p:pic>
        <p:nvPicPr>
          <p:cNvPr id="19460" name="Picture 10" descr="u=3756177867,3325779720&amp;fm=21&amp;gp=0"/>
          <p:cNvPicPr>
            <a:picLocks noChangeAspect="1" noChangeArrowheads="1"/>
          </p:cNvPicPr>
          <p:nvPr/>
        </p:nvPicPr>
        <p:blipFill>
          <a:blip r:embed="rId2"/>
          <a:srcRect/>
          <a:stretch>
            <a:fillRect/>
          </a:stretch>
        </p:blipFill>
        <p:spPr bwMode="auto">
          <a:xfrm>
            <a:off x="7315200" y="4419600"/>
            <a:ext cx="12858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304800" y="685800"/>
            <a:ext cx="4343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i="1" dirty="0">
                <a:solidFill>
                  <a:srgbClr val="FF0000"/>
                </a:solidFill>
              </a:rPr>
              <a:t>Air has been polluted because factories produce electricity and energy for people every day.</a:t>
            </a:r>
          </a:p>
        </p:txBody>
      </p:sp>
      <p:pic>
        <p:nvPicPr>
          <p:cNvPr id="20482" name="Picture 5"/>
          <p:cNvPicPr>
            <a:picLocks noChangeAspect="1" noChangeArrowheads="1"/>
          </p:cNvPicPr>
          <p:nvPr/>
        </p:nvPicPr>
        <p:blipFill>
          <a:blip r:embed="rId2" cstate="email"/>
          <a:srcRect/>
          <a:stretch>
            <a:fillRect/>
          </a:stretch>
        </p:blipFill>
        <p:spPr bwMode="auto">
          <a:xfrm>
            <a:off x="4953000" y="838200"/>
            <a:ext cx="3429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p:cNvPicPr>
            <a:picLocks noChangeAspect="1" noChangeArrowheads="1"/>
          </p:cNvPicPr>
          <p:nvPr/>
        </p:nvPicPr>
        <p:blipFill>
          <a:blip r:embed="rId3" cstate="email"/>
          <a:srcRect/>
          <a:stretch>
            <a:fillRect/>
          </a:stretch>
        </p:blipFill>
        <p:spPr bwMode="auto">
          <a:xfrm>
            <a:off x="4953000" y="3810000"/>
            <a:ext cx="3810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7"/>
          <p:cNvSpPr>
            <a:spLocks noChangeArrowheads="1"/>
          </p:cNvSpPr>
          <p:nvPr/>
        </p:nvSpPr>
        <p:spPr bwMode="auto">
          <a:xfrm>
            <a:off x="381000" y="3733800"/>
            <a:ext cx="3962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i="1" dirty="0">
                <a:solidFill>
                  <a:srgbClr val="FF0000"/>
                </a:solidFill>
              </a:rPr>
              <a:t>A lot of waste paper is thrown away everywhere. We waste plenty of </a:t>
            </a:r>
            <a:r>
              <a:rPr lang="en-US" altLang="zh-CN" sz="2800" b="1" i="1" dirty="0" err="1">
                <a:solidFill>
                  <a:srgbClr val="FF0000"/>
                </a:solidFill>
              </a:rPr>
              <a:t>paper.In</a:t>
            </a:r>
            <a:r>
              <a:rPr lang="en-US" altLang="zh-CN" sz="2800" b="1" i="1" dirty="0">
                <a:solidFill>
                  <a:srgbClr val="FF0000"/>
                </a:solidFill>
              </a:rPr>
              <a:t> fact we can recycle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to="" calcmode="lin" valueType="num">
                                      <p:cBhvr>
                                        <p:cTn id="7" dur="1" fill="hold"/>
                                        <p:tgtEl>
                                          <p:spTgt spid="40964"/>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67">
                                            <p:txEl>
                                              <p:pRg st="0" end="0"/>
                                            </p:txEl>
                                          </p:spTgt>
                                        </p:tgtEl>
                                        <p:attrNameLst>
                                          <p:attrName>style.visibility</p:attrName>
                                        </p:attrNameLst>
                                      </p:cBhvr>
                                      <p:to>
                                        <p:strVal val="visible"/>
                                      </p:to>
                                    </p:set>
                                    <p:anim calcmode="lin" valueType="num">
                                      <p:cBhvr additive="base">
                                        <p:cTn id="12" dur="500" fill="hold"/>
                                        <p:tgtEl>
                                          <p:spTgt spid="409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304800" y="609600"/>
            <a:ext cx="7469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rgbClr val="CC0099"/>
                </a:solidFill>
              </a:rPr>
              <a:t>2. Listen and complete the sentences.(P96)</a:t>
            </a:r>
          </a:p>
        </p:txBody>
      </p:sp>
      <p:pic>
        <p:nvPicPr>
          <p:cNvPr id="21506" name="Picture 5" descr="00132">
            <a:hlinkClick r:id="" action="ppaction://hlinkfile"/>
          </p:cNvPr>
          <p:cNvPicPr>
            <a:picLocks noChangeAspect="1" noChangeArrowheads="1"/>
          </p:cNvPicPr>
          <p:nvPr/>
        </p:nvPicPr>
        <p:blipFill>
          <a:blip r:embed="rId2" cstate="email"/>
          <a:srcRect/>
          <a:stretch>
            <a:fillRect/>
          </a:stretch>
        </p:blipFill>
        <p:spPr bwMode="auto">
          <a:xfrm>
            <a:off x="7689850" y="533400"/>
            <a:ext cx="10525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6"/>
          <p:cNvSpPr>
            <a:spLocks noChangeArrowheads="1"/>
          </p:cNvSpPr>
          <p:nvPr/>
        </p:nvSpPr>
        <p:spPr bwMode="auto">
          <a:xfrm>
            <a:off x="457200" y="1600200"/>
            <a:ext cx="82296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000000"/>
                </a:solidFill>
              </a:rPr>
              <a:t>1. The factory is causing a lot of_</a:t>
            </a:r>
            <a:r>
              <a:rPr lang="en-US" altLang="zh-CN" sz="3200" b="1" dirty="0">
                <a:solidFill>
                  <a:srgbClr val="000000"/>
                </a:solidFill>
              </a:rPr>
              <a:t>______</a:t>
            </a:r>
            <a:r>
              <a:rPr lang="en-US" altLang="zh-CN" sz="2800" b="1" dirty="0">
                <a:solidFill>
                  <a:srgbClr val="000000"/>
                </a:solidFill>
              </a:rPr>
              <a:t>____.</a:t>
            </a:r>
          </a:p>
          <a:p>
            <a:r>
              <a:rPr lang="en-US" altLang="zh-CN" sz="2800" b="1" dirty="0">
                <a:solidFill>
                  <a:srgbClr val="000000"/>
                </a:solidFill>
              </a:rPr>
              <a:t>2. There should be some_____ to stop  </a:t>
            </a:r>
          </a:p>
          <a:p>
            <a:r>
              <a:rPr lang="en-US" altLang="zh-CN" sz="2800" b="1" dirty="0">
                <a:solidFill>
                  <a:srgbClr val="000000"/>
                </a:solidFill>
              </a:rPr>
              <a:t>   pollution.</a:t>
            </a:r>
          </a:p>
          <a:p>
            <a:r>
              <a:rPr lang="en-US" altLang="zh-CN" sz="2800" b="1" dirty="0">
                <a:solidFill>
                  <a:srgbClr val="000000"/>
                </a:solidFill>
              </a:rPr>
              <a:t>3. We can_________ waste products, such as</a:t>
            </a:r>
          </a:p>
          <a:p>
            <a:r>
              <a:rPr lang="en-US" altLang="zh-CN" sz="2800" b="1" dirty="0">
                <a:solidFill>
                  <a:srgbClr val="000000"/>
                </a:solidFill>
              </a:rPr>
              <a:t> __________and paper in a recycling </a:t>
            </a:r>
            <a:r>
              <a:rPr lang="en-US" altLang="zh-CN" sz="2800" b="1" dirty="0" err="1">
                <a:solidFill>
                  <a:srgbClr val="000000"/>
                </a:solidFill>
              </a:rPr>
              <a:t>centre</a:t>
            </a:r>
            <a:r>
              <a:rPr lang="en-US" altLang="zh-CN" sz="2800" b="1" dirty="0">
                <a:solidFill>
                  <a:srgbClr val="000000"/>
                </a:solidFill>
              </a:rPr>
              <a:t>.</a:t>
            </a:r>
          </a:p>
        </p:txBody>
      </p:sp>
      <p:pic>
        <p:nvPicPr>
          <p:cNvPr id="21508" name="Picture 7" descr="kids4"/>
          <p:cNvPicPr>
            <a:picLocks noChangeAspect="1" noChangeArrowheads="1"/>
          </p:cNvPicPr>
          <p:nvPr/>
        </p:nvPicPr>
        <p:blipFill>
          <a:blip r:embed="rId3">
            <a:lum bright="-4000" contrast="8000"/>
          </a:blip>
          <a:srcRect/>
          <a:stretch>
            <a:fillRect/>
          </a:stretch>
        </p:blipFill>
        <p:spPr bwMode="auto">
          <a:xfrm>
            <a:off x="152400" y="5029200"/>
            <a:ext cx="8839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8"/>
          <p:cNvSpPr>
            <a:spLocks noChangeArrowheads="1"/>
          </p:cNvSpPr>
          <p:nvPr/>
        </p:nvSpPr>
        <p:spPr bwMode="auto">
          <a:xfrm>
            <a:off x="6172200" y="1524000"/>
            <a:ext cx="1479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rgbClr val="FF0000"/>
                </a:solidFill>
              </a:rPr>
              <a:t>pollution</a:t>
            </a:r>
          </a:p>
        </p:txBody>
      </p:sp>
      <p:sp>
        <p:nvSpPr>
          <p:cNvPr id="14345" name="Rectangle 9"/>
          <p:cNvSpPr>
            <a:spLocks noChangeArrowheads="1"/>
          </p:cNvSpPr>
          <p:nvPr/>
        </p:nvSpPr>
        <p:spPr bwMode="auto">
          <a:xfrm>
            <a:off x="4643438" y="2057400"/>
            <a:ext cx="1044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rules</a:t>
            </a:r>
          </a:p>
        </p:txBody>
      </p:sp>
      <p:sp>
        <p:nvSpPr>
          <p:cNvPr id="14346" name="Rectangle 10"/>
          <p:cNvSpPr>
            <a:spLocks noChangeArrowheads="1"/>
          </p:cNvSpPr>
          <p:nvPr/>
        </p:nvSpPr>
        <p:spPr bwMode="auto">
          <a:xfrm>
            <a:off x="2362200" y="2971800"/>
            <a:ext cx="1425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recycle</a:t>
            </a:r>
          </a:p>
        </p:txBody>
      </p:sp>
      <p:sp>
        <p:nvSpPr>
          <p:cNvPr id="14347" name="Rectangle 11"/>
          <p:cNvSpPr>
            <a:spLocks noChangeArrowheads="1"/>
          </p:cNvSpPr>
          <p:nvPr/>
        </p:nvSpPr>
        <p:spPr bwMode="auto">
          <a:xfrm>
            <a:off x="685800" y="3384550"/>
            <a:ext cx="1104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glass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 to="" calcmode="lin" valueType="num">
                                      <p:cBhvr>
                                        <p:cTn id="7" dur="1" fill="hold"/>
                                        <p:tgtEl>
                                          <p:spTgt spid="14344"/>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345"/>
                                        </p:tgtEl>
                                        <p:attrNameLst>
                                          <p:attrName>style.visibility</p:attrName>
                                        </p:attrNameLst>
                                      </p:cBhvr>
                                      <p:to>
                                        <p:strVal val="visible"/>
                                      </p:to>
                                    </p:set>
                                    <p:anim to="" calcmode="lin" valueType="num">
                                      <p:cBhvr>
                                        <p:cTn id="12" dur="1" fill="hold"/>
                                        <p:tgtEl>
                                          <p:spTgt spid="14345"/>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346"/>
                                        </p:tgtEl>
                                        <p:attrNameLst>
                                          <p:attrName>style.visibility</p:attrName>
                                        </p:attrNameLst>
                                      </p:cBhvr>
                                      <p:to>
                                        <p:strVal val="visible"/>
                                      </p:to>
                                    </p:set>
                                    <p:anim to="" calcmode="lin" valueType="num">
                                      <p:cBhvr>
                                        <p:cTn id="17" dur="1" fill="hold"/>
                                        <p:tgtEl>
                                          <p:spTgt spid="14346"/>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347"/>
                                        </p:tgtEl>
                                        <p:attrNameLst>
                                          <p:attrName>style.visibility</p:attrName>
                                        </p:attrNameLst>
                                      </p:cBhvr>
                                      <p:to>
                                        <p:strVal val="visible"/>
                                      </p:to>
                                    </p:set>
                                    <p:anim to="" calcmode="lin" valueType="num">
                                      <p:cBhvr>
                                        <p:cTn id="22" dur="1" fill="hold"/>
                                        <p:tgtEl>
                                          <p:spTgt spid="1434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5" grpId="0"/>
      <p:bldP spid="14346" grpId="0"/>
      <p:bldP spid="143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304800" y="609600"/>
            <a:ext cx="384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rgbClr val="FF0000"/>
                </a:solidFill>
              </a:rPr>
              <a:t>3. Listening part(P96)</a:t>
            </a:r>
          </a:p>
        </p:txBody>
      </p:sp>
      <p:pic>
        <p:nvPicPr>
          <p:cNvPr id="22530" name="Picture 5" descr="00132">
            <a:hlinkClick r:id="" action="ppaction://hlinkfile"/>
          </p:cNvPr>
          <p:cNvPicPr>
            <a:picLocks noChangeAspect="1" noChangeArrowheads="1"/>
          </p:cNvPicPr>
          <p:nvPr/>
        </p:nvPicPr>
        <p:blipFill>
          <a:blip r:embed="rId2" cstate="email"/>
          <a:srcRect/>
          <a:stretch>
            <a:fillRect/>
          </a:stretch>
        </p:blipFill>
        <p:spPr bwMode="auto">
          <a:xfrm>
            <a:off x="7162800" y="533400"/>
            <a:ext cx="10525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6"/>
          <p:cNvSpPr>
            <a:spLocks noChangeArrowheads="1"/>
          </p:cNvSpPr>
          <p:nvPr/>
        </p:nvSpPr>
        <p:spPr bwMode="auto">
          <a:xfrm>
            <a:off x="457200" y="1290638"/>
            <a:ext cx="8534400"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err="1">
                <a:solidFill>
                  <a:srgbClr val="FF0000"/>
                </a:solidFill>
              </a:rPr>
              <a:t>StepI</a:t>
            </a:r>
            <a:r>
              <a:rPr lang="en-US" altLang="zh-CN" sz="2800" b="1" dirty="0"/>
              <a:t> </a:t>
            </a:r>
            <a:r>
              <a:rPr lang="en-US" altLang="zh-CN" sz="2800" b="1" dirty="0">
                <a:solidFill>
                  <a:srgbClr val="000000"/>
                </a:solidFill>
              </a:rPr>
              <a:t>Listen for the first time and choose the right answers</a:t>
            </a:r>
          </a:p>
          <a:p>
            <a:r>
              <a:rPr lang="en-US" altLang="zh-CN" sz="2800" b="1" dirty="0">
                <a:solidFill>
                  <a:srgbClr val="000000"/>
                </a:solidFill>
              </a:rPr>
              <a:t>(1)._____ is our great enemy, and we have to fight it.</a:t>
            </a:r>
          </a:p>
          <a:p>
            <a:r>
              <a:rPr lang="en-US" altLang="zh-CN" sz="2800" b="1" dirty="0">
                <a:solidFill>
                  <a:srgbClr val="000000"/>
                </a:solidFill>
              </a:rPr>
              <a:t> </a:t>
            </a:r>
            <a:r>
              <a:rPr lang="en-US" altLang="zh-CN" sz="2800" b="1" dirty="0" err="1">
                <a:solidFill>
                  <a:srgbClr val="000000"/>
                </a:solidFill>
              </a:rPr>
              <a:t>A.pollution</a:t>
            </a:r>
            <a:r>
              <a:rPr lang="en-US" altLang="zh-CN" sz="2800" b="1" dirty="0">
                <a:solidFill>
                  <a:srgbClr val="000000"/>
                </a:solidFill>
              </a:rPr>
              <a:t>    </a:t>
            </a:r>
            <a:r>
              <a:rPr lang="en-US" altLang="zh-CN" sz="2800" b="1" dirty="0" err="1">
                <a:solidFill>
                  <a:srgbClr val="000000"/>
                </a:solidFill>
              </a:rPr>
              <a:t>B.environment</a:t>
            </a:r>
            <a:r>
              <a:rPr lang="en-US" altLang="zh-CN" sz="2800" b="1" dirty="0">
                <a:solidFill>
                  <a:srgbClr val="000000"/>
                </a:solidFill>
              </a:rPr>
              <a:t>    </a:t>
            </a:r>
            <a:r>
              <a:rPr lang="en-US" altLang="zh-CN" sz="2800" b="1" dirty="0" err="1">
                <a:solidFill>
                  <a:srgbClr val="000000"/>
                </a:solidFill>
              </a:rPr>
              <a:t>C.factory</a:t>
            </a:r>
            <a:endParaRPr lang="en-US" altLang="zh-CN" sz="2800" b="1" dirty="0">
              <a:solidFill>
                <a:srgbClr val="000000"/>
              </a:solidFill>
            </a:endParaRPr>
          </a:p>
          <a:p>
            <a:r>
              <a:rPr lang="en-US" altLang="zh-CN" sz="2800" b="1" dirty="0">
                <a:solidFill>
                  <a:srgbClr val="000000"/>
                </a:solidFill>
              </a:rPr>
              <a:t>(2).Pollution  from factories spreads over______.</a:t>
            </a:r>
          </a:p>
          <a:p>
            <a:r>
              <a:rPr lang="en-US" altLang="zh-CN" sz="2800" b="1" dirty="0" err="1">
                <a:solidFill>
                  <a:srgbClr val="000000"/>
                </a:solidFill>
              </a:rPr>
              <a:t>A.houses</a:t>
            </a:r>
            <a:r>
              <a:rPr lang="en-US" altLang="zh-CN" sz="2800" b="1" dirty="0">
                <a:solidFill>
                  <a:srgbClr val="000000"/>
                </a:solidFill>
              </a:rPr>
              <a:t>          </a:t>
            </a:r>
            <a:r>
              <a:rPr lang="en-US" altLang="zh-CN" sz="2800" b="1" dirty="0" err="1">
                <a:solidFill>
                  <a:srgbClr val="000000"/>
                </a:solidFill>
              </a:rPr>
              <a:t>B.cities</a:t>
            </a:r>
            <a:r>
              <a:rPr lang="en-US" altLang="zh-CN" sz="2800" b="1" dirty="0">
                <a:solidFill>
                  <a:srgbClr val="000000"/>
                </a:solidFill>
              </a:rPr>
              <a:t>           </a:t>
            </a:r>
            <a:r>
              <a:rPr lang="en-US" altLang="zh-CN" sz="2800" b="1" dirty="0" err="1">
                <a:solidFill>
                  <a:srgbClr val="000000"/>
                </a:solidFill>
              </a:rPr>
              <a:t>C.towns</a:t>
            </a:r>
            <a:endParaRPr lang="en-US" altLang="zh-CN" sz="2800" b="1" dirty="0">
              <a:solidFill>
                <a:srgbClr val="000000"/>
              </a:solidFill>
            </a:endParaRPr>
          </a:p>
          <a:p>
            <a:r>
              <a:rPr lang="en-US" altLang="zh-CN" sz="2800" b="1" dirty="0">
                <a:solidFill>
                  <a:srgbClr val="000000"/>
                </a:solidFill>
              </a:rPr>
              <a:t>(3).They use so much _____ and cause pollution as well.</a:t>
            </a:r>
          </a:p>
          <a:p>
            <a:r>
              <a:rPr lang="en-US" altLang="zh-CN" sz="2800" b="1" dirty="0" err="1">
                <a:solidFill>
                  <a:srgbClr val="000000"/>
                </a:solidFill>
              </a:rPr>
              <a:t>A.coal</a:t>
            </a:r>
            <a:r>
              <a:rPr lang="en-US" altLang="zh-CN" sz="2800" b="1" dirty="0">
                <a:solidFill>
                  <a:srgbClr val="000000"/>
                </a:solidFill>
              </a:rPr>
              <a:t>         B. oil         </a:t>
            </a:r>
            <a:r>
              <a:rPr lang="en-US" altLang="zh-CN" sz="2800" b="1" dirty="0" err="1">
                <a:solidFill>
                  <a:srgbClr val="000000"/>
                </a:solidFill>
              </a:rPr>
              <a:t>C.cars</a:t>
            </a:r>
            <a:r>
              <a:rPr lang="en-US" altLang="zh-CN" sz="2800" b="1" dirty="0">
                <a:solidFill>
                  <a:srgbClr val="000000"/>
                </a:solidFill>
              </a:rPr>
              <a:t>  </a:t>
            </a:r>
          </a:p>
          <a:p>
            <a:endParaRPr lang="en-US" altLang="zh-CN" sz="2800" b="1" dirty="0">
              <a:solidFill>
                <a:srgbClr val="000000"/>
              </a:solidFill>
            </a:endParaRPr>
          </a:p>
        </p:txBody>
      </p:sp>
      <p:sp>
        <p:nvSpPr>
          <p:cNvPr id="12" name="TextBox 11"/>
          <p:cNvSpPr txBox="1">
            <a:spLocks noChangeArrowheads="1"/>
          </p:cNvSpPr>
          <p:nvPr/>
        </p:nvSpPr>
        <p:spPr bwMode="auto">
          <a:xfrm>
            <a:off x="1071563" y="1928813"/>
            <a:ext cx="568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0000"/>
                </a:solidFill>
              </a:rPr>
              <a:t>A</a:t>
            </a:r>
            <a:endParaRPr lang="zh-CN" altLang="en-US" sz="3600">
              <a:solidFill>
                <a:srgbClr val="FF0000"/>
              </a:solidFill>
            </a:endParaRPr>
          </a:p>
        </p:txBody>
      </p:sp>
      <p:sp>
        <p:nvSpPr>
          <p:cNvPr id="13" name="TextBox 12"/>
          <p:cNvSpPr txBox="1">
            <a:spLocks noChangeArrowheads="1"/>
          </p:cNvSpPr>
          <p:nvPr/>
        </p:nvSpPr>
        <p:spPr bwMode="auto">
          <a:xfrm>
            <a:off x="7715250" y="3214688"/>
            <a:ext cx="500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0000"/>
                </a:solidFill>
              </a:rPr>
              <a:t>B</a:t>
            </a:r>
            <a:endParaRPr lang="zh-CN" altLang="en-US" sz="3600">
              <a:solidFill>
                <a:srgbClr val="FF0000"/>
              </a:solidFill>
            </a:endParaRPr>
          </a:p>
        </p:txBody>
      </p:sp>
      <p:sp>
        <p:nvSpPr>
          <p:cNvPr id="14" name="TextBox 13"/>
          <p:cNvSpPr txBox="1">
            <a:spLocks noChangeArrowheads="1"/>
          </p:cNvSpPr>
          <p:nvPr/>
        </p:nvSpPr>
        <p:spPr bwMode="auto">
          <a:xfrm>
            <a:off x="4357688" y="4071938"/>
            <a:ext cx="500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0000"/>
                </a:solidFill>
              </a:rPr>
              <a:t>B</a:t>
            </a:r>
            <a:endParaRPr lang="zh-CN" altLang="en-US" sz="36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304800" y="609600"/>
            <a:ext cx="384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hlink"/>
                </a:solidFill>
              </a:rPr>
              <a:t>3. Listening part(P96)</a:t>
            </a:r>
          </a:p>
        </p:txBody>
      </p:sp>
      <p:pic>
        <p:nvPicPr>
          <p:cNvPr id="23554" name="Picture 5" descr="00132">
            <a:hlinkClick r:id="" action="ppaction://hlinkfile"/>
          </p:cNvPr>
          <p:cNvPicPr>
            <a:picLocks noChangeAspect="1" noChangeArrowheads="1"/>
          </p:cNvPicPr>
          <p:nvPr/>
        </p:nvPicPr>
        <p:blipFill>
          <a:blip r:embed="rId2" cstate="email"/>
          <a:srcRect/>
          <a:stretch>
            <a:fillRect/>
          </a:stretch>
        </p:blipFill>
        <p:spPr bwMode="auto">
          <a:xfrm>
            <a:off x="7162800" y="533400"/>
            <a:ext cx="10525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6"/>
          <p:cNvSpPr>
            <a:spLocks noChangeArrowheads="1"/>
          </p:cNvSpPr>
          <p:nvPr/>
        </p:nvSpPr>
        <p:spPr bwMode="auto">
          <a:xfrm>
            <a:off x="457200" y="1290638"/>
            <a:ext cx="8534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000000"/>
                </a:solidFill>
              </a:rPr>
              <a:t>(4).We can make our school a ______ school.</a:t>
            </a:r>
          </a:p>
          <a:p>
            <a:r>
              <a:rPr lang="en-US" altLang="zh-CN" sz="2800" b="1">
                <a:solidFill>
                  <a:srgbClr val="000000"/>
                </a:solidFill>
              </a:rPr>
              <a:t> A.blue    B.yellow     C.green</a:t>
            </a:r>
          </a:p>
          <a:p>
            <a:r>
              <a:rPr lang="en-US" altLang="zh-CN" sz="2800" b="1">
                <a:solidFill>
                  <a:srgbClr val="000000"/>
                </a:solidFill>
              </a:rPr>
              <a:t>(5).Though pollution is heavy now,I don’t think it’s ________.</a:t>
            </a:r>
          </a:p>
          <a:p>
            <a:r>
              <a:rPr lang="en-US" altLang="zh-CN" sz="2800" b="1">
                <a:solidFill>
                  <a:srgbClr val="000000"/>
                </a:solidFill>
              </a:rPr>
              <a:t>A.hopeless          B.careless           C.useless</a:t>
            </a:r>
          </a:p>
          <a:p>
            <a:endParaRPr lang="en-US" altLang="zh-CN" sz="2800" b="1"/>
          </a:p>
        </p:txBody>
      </p:sp>
      <p:sp>
        <p:nvSpPr>
          <p:cNvPr id="6" name="TextBox 5"/>
          <p:cNvSpPr txBox="1">
            <a:spLocks noChangeArrowheads="1"/>
          </p:cNvSpPr>
          <p:nvPr/>
        </p:nvSpPr>
        <p:spPr bwMode="auto">
          <a:xfrm>
            <a:off x="1463675" y="2357438"/>
            <a:ext cx="642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0000"/>
                </a:solidFill>
              </a:rPr>
              <a:t>A</a:t>
            </a:r>
            <a:endParaRPr lang="zh-CN" altLang="en-US" sz="3600">
              <a:solidFill>
                <a:srgbClr val="FF0000"/>
              </a:solidFill>
            </a:endParaRPr>
          </a:p>
        </p:txBody>
      </p:sp>
      <p:sp>
        <p:nvSpPr>
          <p:cNvPr id="5" name="TextBox 4"/>
          <p:cNvSpPr txBox="1">
            <a:spLocks noChangeArrowheads="1"/>
          </p:cNvSpPr>
          <p:nvPr/>
        </p:nvSpPr>
        <p:spPr bwMode="auto">
          <a:xfrm>
            <a:off x="6072188" y="1133475"/>
            <a:ext cx="571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0000"/>
                </a:solidFill>
              </a:rPr>
              <a:t>C</a:t>
            </a:r>
            <a:endParaRPr lang="zh-CN" altLang="en-US" sz="36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304800" y="609600"/>
            <a:ext cx="3940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chemeClr val="hlink"/>
                </a:solidFill>
              </a:rPr>
              <a:t>3. Listening  part(P96)</a:t>
            </a:r>
          </a:p>
        </p:txBody>
      </p:sp>
      <p:pic>
        <p:nvPicPr>
          <p:cNvPr id="24578" name="Picture 5" descr="00132">
            <a:hlinkClick r:id="" action="ppaction://hlinkfile"/>
          </p:cNvPr>
          <p:cNvPicPr>
            <a:picLocks noChangeAspect="1" noChangeArrowheads="1"/>
          </p:cNvPicPr>
          <p:nvPr/>
        </p:nvPicPr>
        <p:blipFill>
          <a:blip r:embed="rId2" cstate="email"/>
          <a:srcRect/>
          <a:stretch>
            <a:fillRect/>
          </a:stretch>
        </p:blipFill>
        <p:spPr bwMode="auto">
          <a:xfrm>
            <a:off x="7162800" y="533400"/>
            <a:ext cx="10525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矩形 4"/>
          <p:cNvSpPr>
            <a:spLocks noChangeArrowheads="1"/>
          </p:cNvSpPr>
          <p:nvPr/>
        </p:nvSpPr>
        <p:spPr bwMode="auto">
          <a:xfrm>
            <a:off x="304800" y="1290638"/>
            <a:ext cx="8482013"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err="1">
                <a:solidFill>
                  <a:srgbClr val="FF0000"/>
                </a:solidFill>
              </a:rPr>
              <a:t>StepII</a:t>
            </a:r>
            <a:r>
              <a:rPr lang="en-US" altLang="zh-CN" sz="2800" b="1" dirty="0"/>
              <a:t> </a:t>
            </a:r>
            <a:r>
              <a:rPr lang="en-US" altLang="zh-CN" sz="2800" b="1" dirty="0">
                <a:solidFill>
                  <a:srgbClr val="000000"/>
                </a:solidFill>
              </a:rPr>
              <a:t>Listen for the second time and complete the sentences.</a:t>
            </a:r>
          </a:p>
          <a:p>
            <a:r>
              <a:rPr lang="en-US" altLang="zh-CN" sz="2800" b="1" dirty="0">
                <a:solidFill>
                  <a:srgbClr val="000000"/>
                </a:solidFill>
              </a:rPr>
              <a:t>(1).It makes people </a:t>
            </a:r>
            <a:r>
              <a:rPr lang="en-US" altLang="zh-CN" sz="2800" b="1" dirty="0" err="1">
                <a:solidFill>
                  <a:srgbClr val="000000"/>
                </a:solidFill>
              </a:rPr>
              <a:t>ill,and</a:t>
            </a:r>
            <a:r>
              <a:rPr lang="en-US" altLang="zh-CN" sz="2800" b="1" dirty="0">
                <a:solidFill>
                  <a:srgbClr val="000000"/>
                </a:solidFill>
              </a:rPr>
              <a:t> may even _____ them.</a:t>
            </a:r>
          </a:p>
          <a:p>
            <a:r>
              <a:rPr lang="en-US" altLang="zh-CN" sz="2800" b="1" dirty="0">
                <a:solidFill>
                  <a:srgbClr val="000000"/>
                </a:solidFill>
              </a:rPr>
              <a:t>(2).We can’t do </a:t>
            </a:r>
            <a:r>
              <a:rPr lang="en-US" altLang="zh-CN" sz="2800" b="1" dirty="0" err="1">
                <a:solidFill>
                  <a:srgbClr val="000000"/>
                </a:solidFill>
              </a:rPr>
              <a:t>anythings</a:t>
            </a:r>
            <a:r>
              <a:rPr lang="en-US" altLang="zh-CN" sz="2800" b="1" dirty="0">
                <a:solidFill>
                  <a:srgbClr val="000000"/>
                </a:solidFill>
              </a:rPr>
              <a:t> about _________  and cars.</a:t>
            </a:r>
          </a:p>
          <a:p>
            <a:r>
              <a:rPr lang="en-US" altLang="zh-CN" sz="2800" b="1" dirty="0">
                <a:solidFill>
                  <a:srgbClr val="000000"/>
                </a:solidFill>
              </a:rPr>
              <a:t>(3).It’s no use _______ about things we can’t do.</a:t>
            </a:r>
          </a:p>
          <a:p>
            <a:r>
              <a:rPr lang="en-US" altLang="zh-CN" sz="2800" b="1" dirty="0">
                <a:solidFill>
                  <a:srgbClr val="000000"/>
                </a:solidFill>
              </a:rPr>
              <a:t>(4).Then the school sells the _____ and uses the </a:t>
            </a:r>
          </a:p>
          <a:p>
            <a:r>
              <a:rPr lang="en-US" altLang="zh-CN" sz="2800" b="1" dirty="0">
                <a:solidFill>
                  <a:srgbClr val="000000"/>
                </a:solidFill>
              </a:rPr>
              <a:t>money to help students in _____ areas.</a:t>
            </a:r>
          </a:p>
          <a:p>
            <a:endParaRPr lang="en-US" altLang="zh-CN" sz="2800" b="1" dirty="0">
              <a:solidFill>
                <a:srgbClr val="000000"/>
              </a:solidFill>
            </a:endParaRPr>
          </a:p>
        </p:txBody>
      </p:sp>
      <p:sp>
        <p:nvSpPr>
          <p:cNvPr id="6" name="TextBox 5"/>
          <p:cNvSpPr txBox="1">
            <a:spLocks noChangeArrowheads="1"/>
          </p:cNvSpPr>
          <p:nvPr/>
        </p:nvSpPr>
        <p:spPr bwMode="auto">
          <a:xfrm>
            <a:off x="6429375" y="1928813"/>
            <a:ext cx="928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0000"/>
                </a:solidFill>
              </a:rPr>
              <a:t>kill</a:t>
            </a:r>
            <a:endParaRPr lang="zh-CN" altLang="en-US" sz="3600">
              <a:solidFill>
                <a:srgbClr val="FF0000"/>
              </a:solidFill>
            </a:endParaRPr>
          </a:p>
        </p:txBody>
      </p:sp>
      <p:sp>
        <p:nvSpPr>
          <p:cNvPr id="7" name="TextBox 6"/>
          <p:cNvSpPr txBox="1">
            <a:spLocks noChangeArrowheads="1"/>
          </p:cNvSpPr>
          <p:nvPr/>
        </p:nvSpPr>
        <p:spPr bwMode="auto">
          <a:xfrm>
            <a:off x="5857875" y="2574925"/>
            <a:ext cx="2000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0000"/>
                </a:solidFill>
              </a:rPr>
              <a:t>factories</a:t>
            </a:r>
            <a:endParaRPr lang="zh-CN" altLang="en-US" sz="3600">
              <a:solidFill>
                <a:srgbClr val="FF0000"/>
              </a:solidFill>
            </a:endParaRPr>
          </a:p>
        </p:txBody>
      </p:sp>
      <p:sp>
        <p:nvSpPr>
          <p:cNvPr id="8" name="TextBox 7"/>
          <p:cNvSpPr txBox="1">
            <a:spLocks noChangeArrowheads="1"/>
          </p:cNvSpPr>
          <p:nvPr/>
        </p:nvSpPr>
        <p:spPr bwMode="auto">
          <a:xfrm>
            <a:off x="2673350" y="3221038"/>
            <a:ext cx="157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0000"/>
                </a:solidFill>
              </a:rPr>
              <a:t>talking</a:t>
            </a:r>
            <a:endParaRPr lang="zh-CN" altLang="en-US" sz="3600">
              <a:solidFill>
                <a:srgbClr val="FF0000"/>
              </a:solidFill>
            </a:endParaRPr>
          </a:p>
        </p:txBody>
      </p:sp>
      <p:sp>
        <p:nvSpPr>
          <p:cNvPr id="9" name="TextBox 8"/>
          <p:cNvSpPr txBox="1">
            <a:spLocks noChangeArrowheads="1"/>
          </p:cNvSpPr>
          <p:nvPr/>
        </p:nvSpPr>
        <p:spPr bwMode="auto">
          <a:xfrm>
            <a:off x="5122863" y="3549650"/>
            <a:ext cx="1470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0000"/>
                </a:solidFill>
              </a:rPr>
              <a:t>waste</a:t>
            </a:r>
            <a:endParaRPr lang="zh-CN" altLang="en-US" sz="3600">
              <a:solidFill>
                <a:srgbClr val="FF0000"/>
              </a:solidFill>
            </a:endParaRPr>
          </a:p>
        </p:txBody>
      </p:sp>
      <p:sp>
        <p:nvSpPr>
          <p:cNvPr id="10" name="TextBox 9"/>
          <p:cNvSpPr txBox="1">
            <a:spLocks noChangeArrowheads="1"/>
          </p:cNvSpPr>
          <p:nvPr/>
        </p:nvSpPr>
        <p:spPr bwMode="auto">
          <a:xfrm>
            <a:off x="4857750" y="4191000"/>
            <a:ext cx="1285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0000"/>
                </a:solidFill>
              </a:rPr>
              <a:t>poor</a:t>
            </a:r>
            <a:endParaRPr lang="zh-CN" altLang="en-US" sz="36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Rot="1" noChangeArrowheads="1"/>
          </p:cNvSpPr>
          <p:nvPr>
            <p:ph type="body" idx="4294967295"/>
          </p:nvPr>
        </p:nvSpPr>
        <p:spPr>
          <a:xfrm>
            <a:off x="0" y="4797152"/>
            <a:ext cx="8540750" cy="1489075"/>
          </a:xfrm>
          <a:prstGeom prst="rect">
            <a:avLst/>
          </a:prstGeom>
        </p:spPr>
        <p:txBody>
          <a:bodyPr/>
          <a:lstStyle/>
          <a:p>
            <a:r>
              <a:rPr lang="zh-CN" altLang="zh-CN" b="1" dirty="0" smtClean="0">
                <a:solidFill>
                  <a:srgbClr val="000000"/>
                </a:solidFill>
              </a:rPr>
              <a:t>n.</a:t>
            </a:r>
            <a:r>
              <a:rPr lang="zh-CN" altLang="en-US" b="1" dirty="0" smtClean="0">
                <a:solidFill>
                  <a:srgbClr val="000000"/>
                </a:solidFill>
              </a:rPr>
              <a:t>制造厂；工厂</a:t>
            </a:r>
          </a:p>
          <a:p>
            <a:r>
              <a:rPr lang="zh-CN" altLang="zh-CN" sz="4000" b="1" dirty="0" smtClean="0">
                <a:solidFill>
                  <a:srgbClr val="000000"/>
                </a:solidFill>
              </a:rPr>
              <a:t>factory</a:t>
            </a:r>
          </a:p>
        </p:txBody>
      </p:sp>
      <p:pic>
        <p:nvPicPr>
          <p:cNvPr id="7172" name="Picture 4" descr="11004136_175001724000_2"/>
          <p:cNvPicPr>
            <a:picLocks noChangeAspect="1" noChangeArrowheads="1"/>
          </p:cNvPicPr>
          <p:nvPr/>
        </p:nvPicPr>
        <p:blipFill>
          <a:blip r:embed="rId2" cstate="email"/>
          <a:srcRect/>
          <a:stretch>
            <a:fillRect/>
          </a:stretch>
        </p:blipFill>
        <p:spPr bwMode="auto">
          <a:xfrm>
            <a:off x="-174" y="0"/>
            <a:ext cx="9140826"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strips(downLeft)">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wedge">
                                      <p:cBhvr>
                                        <p:cTn id="12" dur="20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wheel(4)">
                                      <p:cBhvr>
                                        <p:cTn id="17" dur="20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1187200">
            <a:off x="845731" y="2184510"/>
            <a:ext cx="7414778" cy="144655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Arial" panose="020B0604020202020204" pitchFamily="34" charset="0"/>
              <a:buNone/>
              <a:defRPr/>
            </a:pPr>
            <a:r>
              <a:rPr lang="en-US" altLang="zh-CN" sz="8800" b="1" dirty="0">
                <a:ln w="11430"/>
                <a:solidFill>
                  <a:srgbClr val="FF0066"/>
                </a:solidFill>
                <a:effectLst>
                  <a:outerShdw blurRad="50800" dist="39000" dir="5460000" algn="tl">
                    <a:srgbClr val="000000">
                      <a:alpha val="38000"/>
                    </a:srgbClr>
                  </a:outerShdw>
                </a:effectLst>
                <a:latin typeface="Arial" panose="020B0604020202020204" pitchFamily="34" charset="0"/>
              </a:rPr>
              <a:t>Reading time</a:t>
            </a:r>
            <a:endParaRPr lang="zh-CN" altLang="en-US" sz="8800" b="1" dirty="0">
              <a:ln w="11430"/>
              <a:solidFill>
                <a:srgbClr val="FF0066"/>
              </a:solidFill>
              <a:effectLst>
                <a:outerShdw blurRad="50800" dist="39000" dir="5460000" algn="tl">
                  <a:srgbClr val="000000">
                    <a:alpha val="38000"/>
                  </a:srgbClr>
                </a:outerShdw>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descr="u=1043684914,432368864&amp;fm=23&amp;gp=0"/>
          <p:cNvPicPr>
            <a:picLocks noChangeAspect="1" noChangeArrowheads="1"/>
          </p:cNvPicPr>
          <p:nvPr/>
        </p:nvPicPr>
        <p:blipFill>
          <a:blip r:embed="rId2"/>
          <a:srcRect/>
          <a:stretch>
            <a:fillRect/>
          </a:stretch>
        </p:blipFill>
        <p:spPr bwMode="auto">
          <a:xfrm>
            <a:off x="228600" y="13716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4"/>
          <p:cNvSpPr>
            <a:spLocks noChangeArrowheads="1"/>
          </p:cNvSpPr>
          <p:nvPr/>
        </p:nvSpPr>
        <p:spPr bwMode="auto">
          <a:xfrm>
            <a:off x="152400" y="457200"/>
            <a:ext cx="901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rgbClr val="FF0000"/>
                </a:solidFill>
              </a:rPr>
              <a:t>4.Read and  complete the notes.</a:t>
            </a:r>
          </a:p>
          <a:p>
            <a:r>
              <a:rPr lang="en-US" altLang="zh-CN" sz="2800" b="1" dirty="0" err="1">
                <a:solidFill>
                  <a:srgbClr val="FF0000"/>
                </a:solidFill>
              </a:rPr>
              <a:t>I.Read</a:t>
            </a:r>
            <a:r>
              <a:rPr lang="en-US" altLang="zh-CN" sz="2800" b="1" dirty="0">
                <a:solidFill>
                  <a:srgbClr val="FF0000"/>
                </a:solidFill>
              </a:rPr>
              <a:t> for the first time and complete the sentences</a:t>
            </a:r>
          </a:p>
        </p:txBody>
      </p:sp>
      <p:sp>
        <p:nvSpPr>
          <p:cNvPr id="26627" name="Rectangle 5"/>
          <p:cNvSpPr>
            <a:spLocks noChangeArrowheads="1"/>
          </p:cNvSpPr>
          <p:nvPr/>
        </p:nvSpPr>
        <p:spPr bwMode="auto">
          <a:xfrm>
            <a:off x="3200400" y="1752600"/>
            <a:ext cx="2035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333399"/>
                </a:solidFill>
              </a:rPr>
              <a:t>Problems</a:t>
            </a:r>
          </a:p>
        </p:txBody>
      </p:sp>
      <p:sp>
        <p:nvSpPr>
          <p:cNvPr id="26628" name="Rectangle 8"/>
          <p:cNvSpPr>
            <a:spLocks noChangeArrowheads="1"/>
          </p:cNvSpPr>
          <p:nvPr/>
        </p:nvSpPr>
        <p:spPr bwMode="auto">
          <a:xfrm>
            <a:off x="762000" y="2819400"/>
            <a:ext cx="8077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anose="020B0604020202020204" pitchFamily="34" charset="0"/>
              <a:buAutoNum type="arabicPeriod"/>
            </a:pPr>
            <a:r>
              <a:rPr lang="en-US" altLang="zh-CN" sz="2800" b="1">
                <a:solidFill>
                  <a:srgbClr val="000000"/>
                </a:solidFill>
              </a:rPr>
              <a:t>If the rivers are polluted,_____________</a:t>
            </a:r>
          </a:p>
          <a:p>
            <a:pPr marL="342900" indent="-342900"/>
            <a:r>
              <a:rPr lang="en-US" altLang="zh-CN" sz="2800" b="1">
                <a:solidFill>
                  <a:srgbClr val="000000"/>
                </a:solidFill>
              </a:rPr>
              <a:t>_____________________________.</a:t>
            </a:r>
          </a:p>
          <a:p>
            <a:pPr marL="342900" indent="-342900"/>
            <a:r>
              <a:rPr lang="en-US" altLang="zh-CN" sz="2800" b="1">
                <a:solidFill>
                  <a:srgbClr val="000000"/>
                </a:solidFill>
              </a:rPr>
              <a:t>2. In some places, pollution from factories</a:t>
            </a:r>
            <a:r>
              <a:rPr lang="en-US" altLang="zh-CN" sz="2800">
                <a:solidFill>
                  <a:srgbClr val="000000"/>
                </a:solidFill>
              </a:rPr>
              <a:t> </a:t>
            </a:r>
            <a:r>
              <a:rPr lang="en-US" altLang="zh-CN" sz="2800" b="1">
                <a:solidFill>
                  <a:srgbClr val="000000"/>
                </a:solidFill>
              </a:rPr>
              <a:t>_________________________________ .</a:t>
            </a:r>
          </a:p>
          <a:p>
            <a:pPr marL="342900" indent="-342900"/>
            <a:r>
              <a:rPr lang="en-US" altLang="zh-CN" sz="2800" b="1">
                <a:solidFill>
                  <a:srgbClr val="000000"/>
                </a:solidFill>
              </a:rPr>
              <a:t>3. The cars on the road__________________</a:t>
            </a:r>
          </a:p>
          <a:p>
            <a:pPr marL="342900" indent="-342900"/>
            <a:r>
              <a:rPr lang="en-US" altLang="zh-CN" sz="2800" b="1">
                <a:solidFill>
                  <a:srgbClr val="000000"/>
                </a:solidFill>
              </a:rPr>
              <a:t>_____________________________</a:t>
            </a:r>
            <a:r>
              <a:rPr lang="en-US" altLang="zh-CN" sz="2800" b="1"/>
              <a:t> .</a:t>
            </a:r>
          </a:p>
        </p:txBody>
      </p:sp>
      <p:sp>
        <p:nvSpPr>
          <p:cNvPr id="18441" name="Rectangle 9"/>
          <p:cNvSpPr>
            <a:spLocks noChangeArrowheads="1"/>
          </p:cNvSpPr>
          <p:nvPr/>
        </p:nvSpPr>
        <p:spPr bwMode="auto">
          <a:xfrm>
            <a:off x="762000" y="3035300"/>
            <a:ext cx="6167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FF0000"/>
                </a:solidFill>
              </a:rPr>
              <a:t>use water for their crops</a:t>
            </a:r>
          </a:p>
        </p:txBody>
      </p:sp>
      <p:sp>
        <p:nvSpPr>
          <p:cNvPr id="18442" name="Rectangle 10"/>
          <p:cNvSpPr>
            <a:spLocks noChangeArrowheads="1"/>
          </p:cNvSpPr>
          <p:nvPr/>
        </p:nvSpPr>
        <p:spPr bwMode="auto">
          <a:xfrm>
            <a:off x="5486400" y="2743200"/>
            <a:ext cx="2443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farmers can’t</a:t>
            </a:r>
          </a:p>
        </p:txBody>
      </p:sp>
      <p:sp>
        <p:nvSpPr>
          <p:cNvPr id="18443" name="Rectangle 11"/>
          <p:cNvSpPr>
            <a:spLocks noChangeArrowheads="1"/>
          </p:cNvSpPr>
          <p:nvPr/>
        </p:nvSpPr>
        <p:spPr bwMode="auto">
          <a:xfrm>
            <a:off x="1219200" y="4005263"/>
            <a:ext cx="560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spreads over cities and villages</a:t>
            </a:r>
          </a:p>
        </p:txBody>
      </p:sp>
      <p:sp>
        <p:nvSpPr>
          <p:cNvPr id="18444" name="Rectangle 12"/>
          <p:cNvSpPr>
            <a:spLocks noChangeArrowheads="1"/>
          </p:cNvSpPr>
          <p:nvPr/>
        </p:nvSpPr>
        <p:spPr bwMode="auto">
          <a:xfrm>
            <a:off x="1104900" y="4973638"/>
            <a:ext cx="419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u="sng">
                <a:solidFill>
                  <a:srgbClr val="FF0000"/>
                </a:solidFill>
              </a:rPr>
              <a:t>cause pollution as well</a:t>
            </a:r>
          </a:p>
        </p:txBody>
      </p:sp>
      <p:sp>
        <p:nvSpPr>
          <p:cNvPr id="18445" name="Rectangle 13"/>
          <p:cNvSpPr>
            <a:spLocks noChangeArrowheads="1"/>
          </p:cNvSpPr>
          <p:nvPr/>
        </p:nvSpPr>
        <p:spPr bwMode="auto">
          <a:xfrm>
            <a:off x="4876800" y="4529138"/>
            <a:ext cx="3638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use so much oil 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 to="" calcmode="lin" valueType="num">
                                      <p:cBhvr>
                                        <p:cTn id="7" dur="1" fill="hold"/>
                                        <p:tgtEl>
                                          <p:spTgt spid="1844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441"/>
                                        </p:tgtEl>
                                        <p:attrNameLst>
                                          <p:attrName>style.visibility</p:attrName>
                                        </p:attrNameLst>
                                      </p:cBhvr>
                                      <p:to>
                                        <p:strVal val="visible"/>
                                      </p:to>
                                    </p:set>
                                    <p:anim to="" calcmode="lin" valueType="num">
                                      <p:cBhvr>
                                        <p:cTn id="12" dur="1" fill="hold"/>
                                        <p:tgtEl>
                                          <p:spTgt spid="18441"/>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443"/>
                                        </p:tgtEl>
                                        <p:attrNameLst>
                                          <p:attrName>style.visibility</p:attrName>
                                        </p:attrNameLst>
                                      </p:cBhvr>
                                      <p:to>
                                        <p:strVal val="visible"/>
                                      </p:to>
                                    </p:set>
                                    <p:anim to="" calcmode="lin" valueType="num">
                                      <p:cBhvr>
                                        <p:cTn id="17" dur="1" fill="hold"/>
                                        <p:tgtEl>
                                          <p:spTgt spid="18443"/>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445"/>
                                        </p:tgtEl>
                                        <p:attrNameLst>
                                          <p:attrName>style.visibility</p:attrName>
                                        </p:attrNameLst>
                                      </p:cBhvr>
                                      <p:to>
                                        <p:strVal val="visible"/>
                                      </p:to>
                                    </p:set>
                                    <p:anim to="" calcmode="lin" valueType="num">
                                      <p:cBhvr>
                                        <p:cTn id="22" dur="1" fill="hold"/>
                                        <p:tgtEl>
                                          <p:spTgt spid="18445"/>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8444"/>
                                        </p:tgtEl>
                                        <p:attrNameLst>
                                          <p:attrName>style.visibility</p:attrName>
                                        </p:attrNameLst>
                                      </p:cBhvr>
                                      <p:to>
                                        <p:strVal val="visible"/>
                                      </p:to>
                                    </p:set>
                                    <p:anim to="" calcmode="lin" valueType="num">
                                      <p:cBhvr>
                                        <p:cTn id="27" dur="1" fill="hold"/>
                                        <p:tgtEl>
                                          <p:spTgt spid="1844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18442" grpId="0"/>
      <p:bldP spid="18443" grpId="0"/>
      <p:bldP spid="18444" grpId="0"/>
      <p:bldP spid="184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u=1043684914,432368864&amp;fm=23&amp;gp=0"/>
          <p:cNvPicPr>
            <a:picLocks noChangeAspect="1" noChangeArrowheads="1"/>
          </p:cNvPicPr>
          <p:nvPr/>
        </p:nvPicPr>
        <p:blipFill>
          <a:blip r:embed="rId2"/>
          <a:srcRect/>
          <a:stretch>
            <a:fillRect/>
          </a:stretch>
        </p:blipFill>
        <p:spPr bwMode="auto">
          <a:xfrm>
            <a:off x="304800" y="533400"/>
            <a:ext cx="8610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6"/>
          <p:cNvSpPr>
            <a:spLocks noChangeArrowheads="1"/>
          </p:cNvSpPr>
          <p:nvPr/>
        </p:nvSpPr>
        <p:spPr bwMode="auto">
          <a:xfrm>
            <a:off x="1981200" y="838200"/>
            <a:ext cx="4779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rgbClr val="FF0000"/>
                </a:solidFill>
              </a:rPr>
              <a:t>What the students can do?</a:t>
            </a:r>
          </a:p>
        </p:txBody>
      </p:sp>
      <p:sp>
        <p:nvSpPr>
          <p:cNvPr id="26628" name="Rectangle 7"/>
          <p:cNvSpPr>
            <a:spLocks noChangeArrowheads="1"/>
          </p:cNvSpPr>
          <p:nvPr/>
        </p:nvSpPr>
        <p:spPr bwMode="auto">
          <a:xfrm>
            <a:off x="609600" y="1600200"/>
            <a:ext cx="80772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000000"/>
                </a:solidFill>
              </a:rPr>
              <a:t>4. Support a green school: every class</a:t>
            </a:r>
            <a:r>
              <a:rPr lang="en-US" altLang="zh-CN" sz="2800">
                <a:solidFill>
                  <a:srgbClr val="000000"/>
                </a:solidFill>
              </a:rPr>
              <a:t> </a:t>
            </a:r>
            <a:r>
              <a:rPr lang="en-US" altLang="zh-CN" sz="2800" b="1">
                <a:solidFill>
                  <a:srgbClr val="000000"/>
                </a:solidFill>
              </a:rPr>
              <a:t>_______________________which can be_______________________. Then the school _______________________________to help students__________________.</a:t>
            </a:r>
          </a:p>
          <a:p>
            <a:r>
              <a:rPr lang="en-US" altLang="zh-CN" sz="2800" b="1">
                <a:solidFill>
                  <a:srgbClr val="000000"/>
                </a:solidFill>
              </a:rPr>
              <a:t>5. Students learn________________________</a:t>
            </a:r>
          </a:p>
          <a:p>
            <a:r>
              <a:rPr lang="en-US" altLang="zh-CN" sz="2800" b="1">
                <a:solidFill>
                  <a:srgbClr val="000000"/>
                </a:solidFill>
              </a:rPr>
              <a:t>_________________. That means__________.</a:t>
            </a:r>
          </a:p>
        </p:txBody>
      </p:sp>
      <p:sp>
        <p:nvSpPr>
          <p:cNvPr id="19464" name="Rectangle 8"/>
          <p:cNvSpPr>
            <a:spLocks noChangeArrowheads="1"/>
          </p:cNvSpPr>
          <p:nvPr/>
        </p:nvSpPr>
        <p:spPr bwMode="auto">
          <a:xfrm>
            <a:off x="609600" y="2057400"/>
            <a:ext cx="4598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collects waste or rubbish</a:t>
            </a:r>
            <a:r>
              <a:rPr lang="en-US" altLang="zh-CN" sz="2800">
                <a:solidFill>
                  <a:srgbClr val="FF0000"/>
                </a:solidFill>
              </a:rPr>
              <a:t> </a:t>
            </a:r>
          </a:p>
        </p:txBody>
      </p:sp>
      <p:sp>
        <p:nvSpPr>
          <p:cNvPr id="19465" name="Rectangle 9"/>
          <p:cNvSpPr>
            <a:spLocks noChangeArrowheads="1"/>
          </p:cNvSpPr>
          <p:nvPr/>
        </p:nvSpPr>
        <p:spPr bwMode="auto">
          <a:xfrm>
            <a:off x="1447800" y="2319338"/>
            <a:ext cx="4267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rPr>
              <a:t>recycled or used again</a:t>
            </a:r>
          </a:p>
        </p:txBody>
      </p:sp>
      <p:sp>
        <p:nvSpPr>
          <p:cNvPr id="19466" name="Rectangle 10"/>
          <p:cNvSpPr>
            <a:spLocks noChangeArrowheads="1"/>
          </p:cNvSpPr>
          <p:nvPr/>
        </p:nvSpPr>
        <p:spPr bwMode="auto">
          <a:xfrm>
            <a:off x="1981200" y="2841625"/>
            <a:ext cx="501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rPr>
              <a:t>sells the waste</a:t>
            </a:r>
          </a:p>
        </p:txBody>
      </p:sp>
      <p:sp>
        <p:nvSpPr>
          <p:cNvPr id="19467" name="Rectangle 11"/>
          <p:cNvSpPr>
            <a:spLocks noChangeArrowheads="1"/>
          </p:cNvSpPr>
          <p:nvPr/>
        </p:nvSpPr>
        <p:spPr bwMode="auto">
          <a:xfrm>
            <a:off x="3048000" y="33655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rPr>
              <a:t>in poor areas</a:t>
            </a:r>
          </a:p>
        </p:txBody>
      </p:sp>
      <p:sp>
        <p:nvSpPr>
          <p:cNvPr id="19468" name="Rectangle 12"/>
          <p:cNvSpPr>
            <a:spLocks noChangeArrowheads="1"/>
          </p:cNvSpPr>
          <p:nvPr/>
        </p:nvSpPr>
        <p:spPr bwMode="auto">
          <a:xfrm>
            <a:off x="3581400" y="3776663"/>
            <a:ext cx="4422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ways to save energy and</a:t>
            </a:r>
          </a:p>
        </p:txBody>
      </p:sp>
      <p:sp>
        <p:nvSpPr>
          <p:cNvPr id="19469" name="Rectangle 13"/>
          <p:cNvSpPr>
            <a:spLocks noChangeArrowheads="1"/>
          </p:cNvSpPr>
          <p:nvPr/>
        </p:nvSpPr>
        <p:spPr bwMode="auto">
          <a:xfrm>
            <a:off x="838200" y="4186238"/>
            <a:ext cx="29035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recycle at home</a:t>
            </a:r>
          </a:p>
        </p:txBody>
      </p:sp>
      <p:sp>
        <p:nvSpPr>
          <p:cNvPr id="19470" name="Rectangle 14"/>
          <p:cNvSpPr>
            <a:spLocks noChangeArrowheads="1"/>
          </p:cNvSpPr>
          <p:nvPr/>
        </p:nvSpPr>
        <p:spPr bwMode="auto">
          <a:xfrm>
            <a:off x="6400800" y="4186238"/>
            <a:ext cx="1984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less waste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464"/>
                                        </p:tgtEl>
                                        <p:attrNameLst>
                                          <p:attrName>style.visibility</p:attrName>
                                        </p:attrNameLst>
                                      </p:cBhvr>
                                      <p:to>
                                        <p:strVal val="visible"/>
                                      </p:to>
                                    </p:set>
                                    <p:anim to="" calcmode="lin" valueType="num">
                                      <p:cBhvr>
                                        <p:cTn id="12" dur="1" fill="hold"/>
                                        <p:tgtEl>
                                          <p:spTgt spid="19464"/>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9465"/>
                                        </p:tgtEl>
                                        <p:attrNameLst>
                                          <p:attrName>style.visibility</p:attrName>
                                        </p:attrNameLst>
                                      </p:cBhvr>
                                      <p:to>
                                        <p:strVal val="visible"/>
                                      </p:to>
                                    </p:set>
                                    <p:anim to="" calcmode="lin" valueType="num">
                                      <p:cBhvr>
                                        <p:cTn id="17" dur="1" fill="hold"/>
                                        <p:tgtEl>
                                          <p:spTgt spid="19465"/>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9466"/>
                                        </p:tgtEl>
                                        <p:attrNameLst>
                                          <p:attrName>style.visibility</p:attrName>
                                        </p:attrNameLst>
                                      </p:cBhvr>
                                      <p:to>
                                        <p:strVal val="visible"/>
                                      </p:to>
                                    </p:set>
                                    <p:anim to="" calcmode="lin" valueType="num">
                                      <p:cBhvr>
                                        <p:cTn id="22" dur="1" fill="hold"/>
                                        <p:tgtEl>
                                          <p:spTgt spid="19466"/>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9467"/>
                                        </p:tgtEl>
                                        <p:attrNameLst>
                                          <p:attrName>style.visibility</p:attrName>
                                        </p:attrNameLst>
                                      </p:cBhvr>
                                      <p:to>
                                        <p:strVal val="visible"/>
                                      </p:to>
                                    </p:set>
                                    <p:anim to="" calcmode="lin" valueType="num">
                                      <p:cBhvr>
                                        <p:cTn id="27" dur="1" fill="hold"/>
                                        <p:tgtEl>
                                          <p:spTgt spid="19467"/>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9468"/>
                                        </p:tgtEl>
                                        <p:attrNameLst>
                                          <p:attrName>style.visibility</p:attrName>
                                        </p:attrNameLst>
                                      </p:cBhvr>
                                      <p:to>
                                        <p:strVal val="visible"/>
                                      </p:to>
                                    </p:set>
                                    <p:anim to="" calcmode="lin" valueType="num">
                                      <p:cBhvr>
                                        <p:cTn id="32" dur="1" fill="hold"/>
                                        <p:tgtEl>
                                          <p:spTgt spid="19468"/>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9469"/>
                                        </p:tgtEl>
                                        <p:attrNameLst>
                                          <p:attrName>style.visibility</p:attrName>
                                        </p:attrNameLst>
                                      </p:cBhvr>
                                      <p:to>
                                        <p:strVal val="visible"/>
                                      </p:to>
                                    </p:set>
                                    <p:anim to="" calcmode="lin" valueType="num">
                                      <p:cBhvr>
                                        <p:cTn id="37" dur="1" fill="hold"/>
                                        <p:tgtEl>
                                          <p:spTgt spid="19469"/>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9470"/>
                                        </p:tgtEl>
                                        <p:attrNameLst>
                                          <p:attrName>style.visibility</p:attrName>
                                        </p:attrNameLst>
                                      </p:cBhvr>
                                      <p:to>
                                        <p:strVal val="visible"/>
                                      </p:to>
                                    </p:set>
                                    <p:anim to="" calcmode="lin" valueType="num">
                                      <p:cBhvr>
                                        <p:cTn id="42" dur="1" fill="hold"/>
                                        <p:tgtEl>
                                          <p:spTgt spid="1947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19465" grpId="0"/>
      <p:bldP spid="19466" grpId="0"/>
      <p:bldP spid="19467" grpId="0"/>
      <p:bldP spid="19468" grpId="0"/>
      <p:bldP spid="19469" grpId="0"/>
      <p:bldP spid="194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152400" y="381000"/>
            <a:ext cx="8442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rPr>
              <a:t>4. Read and  complete the passage with the correct form</a:t>
            </a:r>
          </a:p>
          <a:p>
            <a:r>
              <a:rPr lang="en-US" altLang="zh-CN" sz="2400" b="1" dirty="0">
                <a:solidFill>
                  <a:srgbClr val="FF0000"/>
                </a:solidFill>
              </a:rPr>
              <a:t>  of the words in the box.</a:t>
            </a:r>
          </a:p>
        </p:txBody>
      </p:sp>
      <p:sp>
        <p:nvSpPr>
          <p:cNvPr id="28674" name="Rectangle 5"/>
          <p:cNvSpPr>
            <a:spLocks noChangeArrowheads="1"/>
          </p:cNvSpPr>
          <p:nvPr/>
        </p:nvSpPr>
        <p:spPr bwMode="auto">
          <a:xfrm>
            <a:off x="381000" y="1524000"/>
            <a:ext cx="8035925" cy="5191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rgbClr val="000000"/>
                </a:solidFill>
              </a:rPr>
              <a:t>cause, enemy, factory,  kill, oil, pollute, spread</a:t>
            </a:r>
          </a:p>
        </p:txBody>
      </p:sp>
      <p:sp>
        <p:nvSpPr>
          <p:cNvPr id="28675" name="Rectangle 6"/>
          <p:cNvSpPr>
            <a:spLocks noChangeArrowheads="1"/>
          </p:cNvSpPr>
          <p:nvPr/>
        </p:nvSpPr>
        <p:spPr bwMode="auto">
          <a:xfrm>
            <a:off x="304800" y="2286000"/>
            <a:ext cx="83058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t>  </a:t>
            </a:r>
            <a:r>
              <a:rPr lang="en-US" altLang="zh-CN" sz="2800" b="1" dirty="0">
                <a:solidFill>
                  <a:srgbClr val="000000"/>
                </a:solidFill>
              </a:rPr>
              <a:t>Pollution is our great (1)________. Pollution from (2)____________is a danger to our health, and may even (3)____people. Factories sometimes(4)________ rivers, and farmers cannot use the water for their crops. Pollution</a:t>
            </a:r>
          </a:p>
          <a:p>
            <a:r>
              <a:rPr lang="en-US" altLang="zh-CN" sz="2800" b="1" dirty="0">
                <a:solidFill>
                  <a:srgbClr val="000000"/>
                </a:solidFill>
              </a:rPr>
              <a:t>(5)________ over cities and villages, and that (6)______ even more danger. Cars in the street use a lot of (7)_____and cause pollution too.</a:t>
            </a:r>
          </a:p>
        </p:txBody>
      </p:sp>
      <p:sp>
        <p:nvSpPr>
          <p:cNvPr id="21511" name="Rectangle 7"/>
          <p:cNvSpPr>
            <a:spLocks noChangeArrowheads="1"/>
          </p:cNvSpPr>
          <p:nvPr/>
        </p:nvSpPr>
        <p:spPr bwMode="auto">
          <a:xfrm>
            <a:off x="4876800" y="2209800"/>
            <a:ext cx="132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enemy</a:t>
            </a:r>
          </a:p>
        </p:txBody>
      </p:sp>
      <p:sp>
        <p:nvSpPr>
          <p:cNvPr id="21512" name="Rectangle 8"/>
          <p:cNvSpPr>
            <a:spLocks noChangeArrowheads="1"/>
          </p:cNvSpPr>
          <p:nvPr/>
        </p:nvSpPr>
        <p:spPr bwMode="auto">
          <a:xfrm>
            <a:off x="1981200" y="2743200"/>
            <a:ext cx="1684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factories</a:t>
            </a:r>
          </a:p>
        </p:txBody>
      </p:sp>
      <p:sp>
        <p:nvSpPr>
          <p:cNvPr id="21513" name="Rectangle 9"/>
          <p:cNvSpPr>
            <a:spLocks noChangeArrowheads="1"/>
          </p:cNvSpPr>
          <p:nvPr/>
        </p:nvSpPr>
        <p:spPr bwMode="auto">
          <a:xfrm>
            <a:off x="3324225" y="3209925"/>
            <a:ext cx="684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kill</a:t>
            </a:r>
          </a:p>
        </p:txBody>
      </p:sp>
      <p:sp>
        <p:nvSpPr>
          <p:cNvPr id="21514" name="Rectangle 10"/>
          <p:cNvSpPr>
            <a:spLocks noChangeArrowheads="1"/>
          </p:cNvSpPr>
          <p:nvPr/>
        </p:nvSpPr>
        <p:spPr bwMode="auto">
          <a:xfrm>
            <a:off x="2827338" y="3471863"/>
            <a:ext cx="1362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pollute</a:t>
            </a:r>
          </a:p>
        </p:txBody>
      </p:sp>
      <p:sp>
        <p:nvSpPr>
          <p:cNvPr id="21515" name="Rectangle 11"/>
          <p:cNvSpPr>
            <a:spLocks noChangeArrowheads="1"/>
          </p:cNvSpPr>
          <p:nvPr/>
        </p:nvSpPr>
        <p:spPr bwMode="auto">
          <a:xfrm>
            <a:off x="914400" y="4462463"/>
            <a:ext cx="156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spreads</a:t>
            </a:r>
          </a:p>
        </p:txBody>
      </p:sp>
      <p:sp>
        <p:nvSpPr>
          <p:cNvPr id="21516" name="Rectangle 12"/>
          <p:cNvSpPr>
            <a:spLocks noChangeArrowheads="1"/>
          </p:cNvSpPr>
          <p:nvPr/>
        </p:nvSpPr>
        <p:spPr bwMode="auto">
          <a:xfrm>
            <a:off x="914400" y="4919663"/>
            <a:ext cx="140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causes</a:t>
            </a:r>
          </a:p>
        </p:txBody>
      </p:sp>
      <p:sp>
        <p:nvSpPr>
          <p:cNvPr id="21517" name="Rectangle 13"/>
          <p:cNvSpPr>
            <a:spLocks noChangeArrowheads="1"/>
          </p:cNvSpPr>
          <p:nvPr/>
        </p:nvSpPr>
        <p:spPr bwMode="auto">
          <a:xfrm>
            <a:off x="2895600" y="5302250"/>
            <a:ext cx="603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oil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 to="" calcmode="lin" valueType="num">
                                      <p:cBhvr>
                                        <p:cTn id="7" dur="1" fill="hold"/>
                                        <p:tgtEl>
                                          <p:spTgt spid="21511"/>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1512"/>
                                        </p:tgtEl>
                                        <p:attrNameLst>
                                          <p:attrName>style.visibility</p:attrName>
                                        </p:attrNameLst>
                                      </p:cBhvr>
                                      <p:to>
                                        <p:strVal val="visible"/>
                                      </p:to>
                                    </p:set>
                                    <p:anim to="" calcmode="lin" valueType="num">
                                      <p:cBhvr>
                                        <p:cTn id="12" dur="1" fill="hold"/>
                                        <p:tgtEl>
                                          <p:spTgt spid="21512"/>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1513"/>
                                        </p:tgtEl>
                                        <p:attrNameLst>
                                          <p:attrName>style.visibility</p:attrName>
                                        </p:attrNameLst>
                                      </p:cBhvr>
                                      <p:to>
                                        <p:strVal val="visible"/>
                                      </p:to>
                                    </p:set>
                                    <p:anim to="" calcmode="lin" valueType="num">
                                      <p:cBhvr>
                                        <p:cTn id="17" dur="1" fill="hold"/>
                                        <p:tgtEl>
                                          <p:spTgt spid="21513"/>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1514"/>
                                        </p:tgtEl>
                                        <p:attrNameLst>
                                          <p:attrName>style.visibility</p:attrName>
                                        </p:attrNameLst>
                                      </p:cBhvr>
                                      <p:to>
                                        <p:strVal val="visible"/>
                                      </p:to>
                                    </p:set>
                                    <p:anim to="" calcmode="lin" valueType="num">
                                      <p:cBhvr>
                                        <p:cTn id="22" dur="1" fill="hold"/>
                                        <p:tgtEl>
                                          <p:spTgt spid="21514"/>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1515"/>
                                        </p:tgtEl>
                                        <p:attrNameLst>
                                          <p:attrName>style.visibility</p:attrName>
                                        </p:attrNameLst>
                                      </p:cBhvr>
                                      <p:to>
                                        <p:strVal val="visible"/>
                                      </p:to>
                                    </p:set>
                                    <p:anim to="" calcmode="lin" valueType="num">
                                      <p:cBhvr>
                                        <p:cTn id="27" dur="1" fill="hold"/>
                                        <p:tgtEl>
                                          <p:spTgt spid="21515"/>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1516"/>
                                        </p:tgtEl>
                                        <p:attrNameLst>
                                          <p:attrName>style.visibility</p:attrName>
                                        </p:attrNameLst>
                                      </p:cBhvr>
                                      <p:to>
                                        <p:strVal val="visible"/>
                                      </p:to>
                                    </p:set>
                                    <p:anim to="" calcmode="lin" valueType="num">
                                      <p:cBhvr>
                                        <p:cTn id="32" dur="1" fill="hold"/>
                                        <p:tgtEl>
                                          <p:spTgt spid="21516"/>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1517"/>
                                        </p:tgtEl>
                                        <p:attrNameLst>
                                          <p:attrName>style.visibility</p:attrName>
                                        </p:attrNameLst>
                                      </p:cBhvr>
                                      <p:to>
                                        <p:strVal val="visible"/>
                                      </p:to>
                                    </p:set>
                                    <p:anim to="" calcmode="lin" valueType="num">
                                      <p:cBhvr>
                                        <p:cTn id="37" dur="1" fill="hold"/>
                                        <p:tgtEl>
                                          <p:spTgt spid="2151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2" grpId="0"/>
      <p:bldP spid="21513" grpId="0"/>
      <p:bldP spid="21514" grpId="0"/>
      <p:bldP spid="21515" grpId="0"/>
      <p:bldP spid="21516" grpId="0"/>
      <p:bldP spid="215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Rot="1" noChangeArrowheads="1"/>
          </p:cNvSpPr>
          <p:nvPr>
            <p:ph type="body" idx="4294967295"/>
          </p:nvPr>
        </p:nvSpPr>
        <p:spPr>
          <a:xfrm>
            <a:off x="251520" y="404664"/>
            <a:ext cx="8540750" cy="5181600"/>
          </a:xfrm>
          <a:prstGeom prst="rect">
            <a:avLst/>
          </a:prstGeom>
        </p:spPr>
        <p:txBody>
          <a:bodyPr/>
          <a:lstStyle/>
          <a:p>
            <a:pPr>
              <a:lnSpc>
                <a:spcPct val="80000"/>
              </a:lnSpc>
            </a:pPr>
            <a:r>
              <a:rPr lang="zh-CN" altLang="en-US" sz="2800" b="1" dirty="0" smtClean="0">
                <a:solidFill>
                  <a:srgbClr val="000000"/>
                </a:solidFill>
              </a:rPr>
              <a:t>课堂导学</a:t>
            </a:r>
          </a:p>
          <a:p>
            <a:pPr>
              <a:lnSpc>
                <a:spcPct val="80000"/>
              </a:lnSpc>
            </a:pPr>
            <a:r>
              <a:rPr lang="zh-CN" altLang="zh-CN" sz="2800" b="1" dirty="0" smtClean="0">
                <a:solidFill>
                  <a:srgbClr val="000000"/>
                </a:solidFill>
              </a:rPr>
              <a:t>1.It’s no use talking about things we can’t do.</a:t>
            </a:r>
          </a:p>
          <a:p>
            <a:pPr>
              <a:lnSpc>
                <a:spcPct val="80000"/>
              </a:lnSpc>
            </a:pPr>
            <a:r>
              <a:rPr lang="zh-CN" altLang="en-US" sz="2800" b="1" dirty="0" smtClean="0">
                <a:solidFill>
                  <a:srgbClr val="000000"/>
                </a:solidFill>
              </a:rPr>
              <a:t>谈论我们不能做的事情是没有用的。</a:t>
            </a:r>
          </a:p>
          <a:p>
            <a:pPr>
              <a:lnSpc>
                <a:spcPct val="80000"/>
              </a:lnSpc>
            </a:pPr>
            <a:endParaRPr lang="zh-CN" altLang="zh-CN" sz="2800" b="1" dirty="0" smtClean="0">
              <a:solidFill>
                <a:srgbClr val="000000"/>
              </a:solidFill>
            </a:endParaRPr>
          </a:p>
          <a:p>
            <a:pPr>
              <a:lnSpc>
                <a:spcPct val="80000"/>
              </a:lnSpc>
            </a:pPr>
            <a:r>
              <a:rPr lang="zh-CN" altLang="en-US" sz="2800" b="1" dirty="0" smtClean="0">
                <a:solidFill>
                  <a:srgbClr val="FF0000"/>
                </a:solidFill>
              </a:rPr>
              <a:t>句型</a:t>
            </a:r>
            <a:r>
              <a:rPr lang="zh-CN" altLang="zh-CN" sz="2800" b="1" dirty="0" smtClean="0">
                <a:solidFill>
                  <a:srgbClr val="FF0000"/>
                </a:solidFill>
              </a:rPr>
              <a:t>1</a:t>
            </a:r>
            <a:r>
              <a:rPr lang="zh-CN" altLang="en-US" sz="2800" b="1" dirty="0" smtClean="0">
                <a:solidFill>
                  <a:srgbClr val="FF0000"/>
                </a:solidFill>
              </a:rPr>
              <a:t>：</a:t>
            </a:r>
            <a:r>
              <a:rPr lang="zh-CN" altLang="zh-CN" sz="2800" b="1" dirty="0" smtClean="0">
                <a:solidFill>
                  <a:srgbClr val="FF0000"/>
                </a:solidFill>
              </a:rPr>
              <a:t>It’s no use doing sth.</a:t>
            </a:r>
            <a:r>
              <a:rPr lang="zh-CN" altLang="en-US" sz="2800" b="1" dirty="0" smtClean="0">
                <a:solidFill>
                  <a:srgbClr val="FF0000"/>
                </a:solidFill>
              </a:rPr>
              <a:t>做某事是没有用的。</a:t>
            </a:r>
          </a:p>
          <a:p>
            <a:pPr>
              <a:lnSpc>
                <a:spcPct val="80000"/>
              </a:lnSpc>
            </a:pPr>
            <a:r>
              <a:rPr lang="zh-CN" altLang="en-US" sz="2800" b="1" dirty="0" smtClean="0">
                <a:solidFill>
                  <a:srgbClr val="FF0000"/>
                </a:solidFill>
              </a:rPr>
              <a:t>固定句式</a:t>
            </a:r>
            <a:r>
              <a:rPr lang="zh-CN" altLang="zh-CN" sz="2800" b="1" dirty="0" smtClean="0">
                <a:solidFill>
                  <a:srgbClr val="FF0000"/>
                </a:solidFill>
              </a:rPr>
              <a:t>It’s no use doing sth.</a:t>
            </a:r>
            <a:r>
              <a:rPr lang="zh-CN" altLang="en-US" sz="2800" b="1" dirty="0" smtClean="0">
                <a:solidFill>
                  <a:srgbClr val="FF0000"/>
                </a:solidFill>
              </a:rPr>
              <a:t>意为“做某事是没有用的”。其中</a:t>
            </a:r>
            <a:r>
              <a:rPr lang="zh-CN" altLang="zh-CN" sz="2800" b="1" dirty="0" smtClean="0">
                <a:solidFill>
                  <a:srgbClr val="FF0000"/>
                </a:solidFill>
              </a:rPr>
              <a:t>it</a:t>
            </a:r>
            <a:r>
              <a:rPr lang="zh-CN" altLang="en-US" sz="2800" b="1" dirty="0" smtClean="0">
                <a:solidFill>
                  <a:srgbClr val="FF0000"/>
                </a:solidFill>
              </a:rPr>
              <a:t>是形式主语，真正的主语是动名词短语。</a:t>
            </a:r>
          </a:p>
          <a:p>
            <a:pPr>
              <a:lnSpc>
                <a:spcPct val="80000"/>
              </a:lnSpc>
            </a:pPr>
            <a:r>
              <a:rPr lang="zh-CN" altLang="zh-CN" sz="2800" b="1" dirty="0" smtClean="0">
                <a:solidFill>
                  <a:srgbClr val="000000"/>
                </a:solidFill>
              </a:rPr>
              <a:t> It is no use telling  him not to worry.</a:t>
            </a:r>
          </a:p>
          <a:p>
            <a:pPr>
              <a:lnSpc>
                <a:spcPct val="80000"/>
              </a:lnSpc>
            </a:pPr>
            <a:r>
              <a:rPr lang="zh-CN" altLang="en-US" sz="2800" b="1" dirty="0" smtClean="0">
                <a:solidFill>
                  <a:srgbClr val="000000"/>
                </a:solidFill>
              </a:rPr>
              <a:t>告诉他不要担心没有用。</a:t>
            </a:r>
          </a:p>
          <a:p>
            <a:pPr>
              <a:lnSpc>
                <a:spcPct val="80000"/>
              </a:lnSpc>
            </a:pPr>
            <a:r>
              <a:rPr lang="zh-CN" altLang="zh-CN" sz="2800" b="1" dirty="0" smtClean="0">
                <a:solidFill>
                  <a:srgbClr val="000000"/>
                </a:solidFill>
              </a:rPr>
              <a:t> It is no use crying  over spilt milk.  </a:t>
            </a:r>
          </a:p>
          <a:p>
            <a:pPr>
              <a:lnSpc>
                <a:spcPct val="80000"/>
              </a:lnSpc>
            </a:pPr>
            <a:r>
              <a:rPr lang="zh-CN" altLang="en-US" sz="2800" b="1" dirty="0" smtClean="0">
                <a:solidFill>
                  <a:srgbClr val="000000"/>
                </a:solidFill>
              </a:rPr>
              <a:t>覆水难收</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Rot="1" noChangeArrowheads="1"/>
          </p:cNvSpPr>
          <p:nvPr>
            <p:ph type="body" idx="4294967295"/>
          </p:nvPr>
        </p:nvSpPr>
        <p:spPr>
          <a:xfrm>
            <a:off x="603250" y="785813"/>
            <a:ext cx="8540750" cy="4299371"/>
          </a:xfrm>
          <a:prstGeom prst="rect">
            <a:avLst/>
          </a:prstGeom>
        </p:spPr>
        <p:txBody>
          <a:bodyPr/>
          <a:lstStyle/>
          <a:p>
            <a:pPr>
              <a:lnSpc>
                <a:spcPct val="80000"/>
              </a:lnSpc>
            </a:pPr>
            <a:r>
              <a:rPr lang="zh-CN" altLang="en-US" sz="2800" b="1" dirty="0" smtClean="0">
                <a:solidFill>
                  <a:srgbClr val="000000"/>
                </a:solidFill>
              </a:rPr>
              <a:t>即学即练一</a:t>
            </a:r>
          </a:p>
          <a:p>
            <a:pPr>
              <a:lnSpc>
                <a:spcPct val="80000"/>
              </a:lnSpc>
            </a:pPr>
            <a:r>
              <a:rPr lang="zh-CN" altLang="en-US" sz="2800" b="1" dirty="0" smtClean="0">
                <a:solidFill>
                  <a:srgbClr val="000000"/>
                </a:solidFill>
              </a:rPr>
              <a:t>单项选择</a:t>
            </a:r>
          </a:p>
          <a:p>
            <a:pPr>
              <a:lnSpc>
                <a:spcPct val="80000"/>
              </a:lnSpc>
            </a:pPr>
            <a:endParaRPr lang="zh-CN" altLang="zh-CN" sz="2800" b="1" dirty="0" smtClean="0">
              <a:solidFill>
                <a:srgbClr val="000000"/>
              </a:solidFill>
            </a:endParaRPr>
          </a:p>
          <a:p>
            <a:pPr>
              <a:lnSpc>
                <a:spcPct val="80000"/>
              </a:lnSpc>
            </a:pPr>
            <a:r>
              <a:rPr lang="zh-CN" altLang="zh-CN" sz="2800" b="1" dirty="0" smtClean="0">
                <a:solidFill>
                  <a:srgbClr val="000000"/>
                </a:solidFill>
              </a:rPr>
              <a:t>It is no use</a:t>
            </a:r>
            <a:r>
              <a:rPr lang="zh-CN" altLang="zh-CN" sz="2800" b="1" u="sng" dirty="0" smtClean="0">
                <a:solidFill>
                  <a:srgbClr val="000000"/>
                </a:solidFill>
              </a:rPr>
              <a:t>       </a:t>
            </a:r>
            <a:r>
              <a:rPr lang="zh-CN" altLang="zh-CN" sz="2800" b="1" dirty="0" smtClean="0">
                <a:solidFill>
                  <a:srgbClr val="000000"/>
                </a:solidFill>
              </a:rPr>
              <a:t>back to one’s lost youth.</a:t>
            </a:r>
          </a:p>
          <a:p>
            <a:pPr>
              <a:lnSpc>
                <a:spcPct val="80000"/>
              </a:lnSpc>
            </a:pPr>
            <a:endParaRPr lang="zh-CN" altLang="zh-CN" sz="2800" b="1" dirty="0" smtClean="0">
              <a:solidFill>
                <a:srgbClr val="000000"/>
              </a:solidFill>
            </a:endParaRPr>
          </a:p>
          <a:p>
            <a:pPr>
              <a:lnSpc>
                <a:spcPct val="80000"/>
              </a:lnSpc>
            </a:pPr>
            <a:r>
              <a:rPr lang="zh-CN" altLang="zh-CN" sz="2800" b="1" dirty="0" smtClean="0">
                <a:solidFill>
                  <a:srgbClr val="000000"/>
                </a:solidFill>
              </a:rPr>
              <a:t>A. look   B. looked       C. looking   D. to look</a:t>
            </a:r>
          </a:p>
          <a:p>
            <a:pPr>
              <a:lnSpc>
                <a:spcPct val="80000"/>
              </a:lnSpc>
            </a:pPr>
            <a:endParaRPr lang="zh-CN" altLang="zh-CN" sz="2800" b="1" dirty="0" smtClean="0">
              <a:solidFill>
                <a:srgbClr val="000000"/>
              </a:solidFill>
            </a:endParaRPr>
          </a:p>
          <a:p>
            <a:pPr>
              <a:lnSpc>
                <a:spcPct val="80000"/>
              </a:lnSpc>
            </a:pPr>
            <a:r>
              <a:rPr lang="zh-CN" altLang="en-US" sz="2800" b="1" dirty="0" smtClean="0">
                <a:solidFill>
                  <a:srgbClr val="FF0000"/>
                </a:solidFill>
              </a:rPr>
              <a:t>解析：句意为“回顾流逝的青春是没有用的”，</a:t>
            </a:r>
            <a:r>
              <a:rPr lang="zh-CN" altLang="zh-CN" sz="2800" b="1" dirty="0" smtClean="0">
                <a:solidFill>
                  <a:srgbClr val="FF0000"/>
                </a:solidFill>
              </a:rPr>
              <a:t>It</a:t>
            </a:r>
            <a:r>
              <a:rPr lang="en-US" altLang="zh-CN" sz="2800" b="1" dirty="0" smtClean="0">
                <a:solidFill>
                  <a:srgbClr val="FF0000"/>
                </a:solidFill>
              </a:rPr>
              <a:t>’</a:t>
            </a:r>
            <a:r>
              <a:rPr lang="zh-CN" altLang="zh-CN" sz="2800" b="1" dirty="0" smtClean="0">
                <a:solidFill>
                  <a:srgbClr val="FF0000"/>
                </a:solidFill>
              </a:rPr>
              <a:t>s no use doing sth.</a:t>
            </a:r>
            <a:r>
              <a:rPr lang="zh-CN" altLang="en-US" sz="2800" b="1" dirty="0" smtClean="0">
                <a:solidFill>
                  <a:srgbClr val="FF0000"/>
                </a:solidFill>
              </a:rPr>
              <a:t>意为“做某事是没有用的”。故选</a:t>
            </a:r>
            <a:r>
              <a:rPr lang="zh-CN" altLang="zh-CN" sz="2800" b="1" dirty="0" smtClean="0">
                <a:solidFill>
                  <a:srgbClr val="FF0000"/>
                </a:solidFill>
              </a:rPr>
              <a:t>C</a:t>
            </a:r>
            <a:r>
              <a:rPr lang="zh-CN" altLang="en-US" sz="2800" b="1" dirty="0" smtClean="0">
                <a:solidFill>
                  <a:srgbClr val="FF0000"/>
                </a:solidFill>
              </a:rPr>
              <a:t>。</a:t>
            </a:r>
          </a:p>
        </p:txBody>
      </p:sp>
      <p:pic>
        <p:nvPicPr>
          <p:cNvPr id="28676" name="Picture 4" descr="114015E40-19"/>
          <p:cNvPicPr>
            <a:picLocks noChangeAspect="1" noChangeArrowheads="1"/>
          </p:cNvPicPr>
          <p:nvPr/>
        </p:nvPicPr>
        <p:blipFill>
          <a:blip r:embed="rId2"/>
          <a:srcRect/>
          <a:stretch>
            <a:fillRect/>
          </a:stretch>
        </p:blipFill>
        <p:spPr bwMode="auto">
          <a:xfrm>
            <a:off x="4427984" y="2492375"/>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circle(in)">
                                      <p:cBhvr>
                                        <p:cTn id="7" dur="2000"/>
                                        <p:tgtEl>
                                          <p:spTgt spid="29698">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9698">
                                            <p:txEl>
                                              <p:pRg st="1" end="1"/>
                                            </p:txEl>
                                          </p:spTgt>
                                        </p:tgtEl>
                                        <p:attrNameLst>
                                          <p:attrName>style.visibility</p:attrName>
                                        </p:attrNameLst>
                                      </p:cBhvr>
                                      <p:to>
                                        <p:strVal val="visible"/>
                                      </p:to>
                                    </p:set>
                                    <p:animEffect transition="in" filter="circle(in)">
                                      <p:cBhvr>
                                        <p:cTn id="10" dur="2000"/>
                                        <p:tgtEl>
                                          <p:spTgt spid="29698">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9698">
                                            <p:txEl>
                                              <p:pRg st="3" end="3"/>
                                            </p:txEl>
                                          </p:spTgt>
                                        </p:tgtEl>
                                        <p:attrNameLst>
                                          <p:attrName>style.visibility</p:attrName>
                                        </p:attrNameLst>
                                      </p:cBhvr>
                                      <p:to>
                                        <p:strVal val="visible"/>
                                      </p:to>
                                    </p:set>
                                    <p:animEffect transition="in" filter="circle(in)">
                                      <p:cBhvr>
                                        <p:cTn id="13" dur="2000"/>
                                        <p:tgtEl>
                                          <p:spTgt spid="29698">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9698">
                                            <p:txEl>
                                              <p:pRg st="5" end="5"/>
                                            </p:txEl>
                                          </p:spTgt>
                                        </p:tgtEl>
                                        <p:attrNameLst>
                                          <p:attrName>style.visibility</p:attrName>
                                        </p:attrNameLst>
                                      </p:cBhvr>
                                      <p:to>
                                        <p:strVal val="visible"/>
                                      </p:to>
                                    </p:set>
                                    <p:animEffect transition="in" filter="circle(in)">
                                      <p:cBhvr>
                                        <p:cTn id="16" dur="2000"/>
                                        <p:tgtEl>
                                          <p:spTgt spid="29698">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8676"/>
                                        </p:tgtEl>
                                        <p:attrNameLst>
                                          <p:attrName>style.visibility</p:attrName>
                                        </p:attrNameLst>
                                      </p:cBhvr>
                                      <p:to>
                                        <p:strVal val="visible"/>
                                      </p:to>
                                    </p:set>
                                    <p:anim calcmode="lin" valueType="num">
                                      <p:cBhvr additive="base">
                                        <p:cTn id="21" dur="500" fill="hold"/>
                                        <p:tgtEl>
                                          <p:spTgt spid="28676"/>
                                        </p:tgtEl>
                                        <p:attrNameLst>
                                          <p:attrName>ppt_x</p:attrName>
                                        </p:attrNameLst>
                                      </p:cBhvr>
                                      <p:tavLst>
                                        <p:tav tm="0">
                                          <p:val>
                                            <p:strVal val="#ppt_x"/>
                                          </p:val>
                                        </p:tav>
                                        <p:tav tm="100000">
                                          <p:val>
                                            <p:strVal val="#ppt_x"/>
                                          </p:val>
                                        </p:tav>
                                      </p:tavLst>
                                    </p:anim>
                                    <p:anim calcmode="lin" valueType="num">
                                      <p:cBhvr additive="base">
                                        <p:cTn id="22"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29698">
                                            <p:txEl>
                                              <p:pRg st="7" end="7"/>
                                            </p:txEl>
                                          </p:spTgt>
                                        </p:tgtEl>
                                        <p:attrNameLst>
                                          <p:attrName>style.visibility</p:attrName>
                                        </p:attrNameLst>
                                      </p:cBhvr>
                                      <p:to>
                                        <p:strVal val="visible"/>
                                      </p:to>
                                    </p:set>
                                    <p:animEffect transition="in" filter="wedge">
                                      <p:cBhvr>
                                        <p:cTn id="27" dur="2000"/>
                                        <p:tgtEl>
                                          <p:spTgt spid="296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Rot="1" noChangeArrowheads="1"/>
          </p:cNvSpPr>
          <p:nvPr>
            <p:ph type="body" idx="4294967295"/>
          </p:nvPr>
        </p:nvSpPr>
        <p:spPr>
          <a:xfrm>
            <a:off x="0" y="928688"/>
            <a:ext cx="8540750" cy="5181600"/>
          </a:xfrm>
          <a:prstGeom prst="rect">
            <a:avLst/>
          </a:prstGeom>
        </p:spPr>
        <p:txBody>
          <a:bodyPr/>
          <a:lstStyle/>
          <a:p>
            <a:pPr>
              <a:lnSpc>
                <a:spcPct val="80000"/>
              </a:lnSpc>
            </a:pPr>
            <a:r>
              <a:rPr lang="zh-CN" altLang="zh-CN" sz="2800" b="1" dirty="0" smtClean="0">
                <a:solidFill>
                  <a:srgbClr val="000000"/>
                </a:solidFill>
              </a:rPr>
              <a:t>2. Such as …?</a:t>
            </a:r>
            <a:r>
              <a:rPr lang="zh-CN" altLang="en-US" sz="2800" b="1" dirty="0" smtClean="0">
                <a:solidFill>
                  <a:srgbClr val="000000"/>
                </a:solidFill>
              </a:rPr>
              <a:t>比如</a:t>
            </a:r>
            <a:r>
              <a:rPr lang="zh-CN" altLang="zh-CN" sz="2800" b="1" dirty="0" smtClean="0">
                <a:solidFill>
                  <a:srgbClr val="000000"/>
                </a:solidFill>
              </a:rPr>
              <a:t>……</a:t>
            </a:r>
            <a:r>
              <a:rPr lang="zh-CN" altLang="en-US" sz="2800" b="1" dirty="0" smtClean="0">
                <a:solidFill>
                  <a:srgbClr val="000000"/>
                </a:solidFill>
              </a:rPr>
              <a:t>？</a:t>
            </a:r>
          </a:p>
          <a:p>
            <a:pPr>
              <a:lnSpc>
                <a:spcPct val="80000"/>
              </a:lnSpc>
            </a:pPr>
            <a:endParaRPr lang="zh-CN" altLang="zh-CN" sz="2800" b="1" dirty="0" smtClean="0">
              <a:solidFill>
                <a:srgbClr val="000000"/>
              </a:solidFill>
            </a:endParaRPr>
          </a:p>
          <a:p>
            <a:pPr>
              <a:lnSpc>
                <a:spcPct val="80000"/>
              </a:lnSpc>
            </a:pPr>
            <a:r>
              <a:rPr lang="zh-CN" altLang="en-US" sz="2800" b="1" dirty="0" smtClean="0">
                <a:solidFill>
                  <a:srgbClr val="000000"/>
                </a:solidFill>
              </a:rPr>
              <a:t>短语</a:t>
            </a:r>
            <a:r>
              <a:rPr lang="zh-CN" altLang="zh-CN" sz="2800" b="1" dirty="0" smtClean="0">
                <a:solidFill>
                  <a:srgbClr val="000000"/>
                </a:solidFill>
              </a:rPr>
              <a:t>1</a:t>
            </a:r>
            <a:r>
              <a:rPr lang="zh-CN" altLang="en-US" sz="2800" b="1" dirty="0" smtClean="0">
                <a:solidFill>
                  <a:srgbClr val="000000"/>
                </a:solidFill>
              </a:rPr>
              <a:t>： </a:t>
            </a:r>
            <a:r>
              <a:rPr lang="zh-CN" altLang="zh-CN" sz="2800" b="1" dirty="0" smtClean="0">
                <a:solidFill>
                  <a:srgbClr val="000000"/>
                </a:solidFill>
              </a:rPr>
              <a:t>such as </a:t>
            </a:r>
            <a:r>
              <a:rPr lang="zh-CN" altLang="en-US" sz="2800" b="1" dirty="0" smtClean="0">
                <a:solidFill>
                  <a:srgbClr val="000000"/>
                </a:solidFill>
              </a:rPr>
              <a:t>例如，比如</a:t>
            </a:r>
          </a:p>
          <a:p>
            <a:pPr>
              <a:lnSpc>
                <a:spcPct val="80000"/>
              </a:lnSpc>
            </a:pPr>
            <a:endParaRPr lang="zh-CN" altLang="zh-CN" sz="2800" b="1" dirty="0" smtClean="0">
              <a:solidFill>
                <a:srgbClr val="000000"/>
              </a:solidFill>
            </a:endParaRPr>
          </a:p>
          <a:p>
            <a:pPr>
              <a:lnSpc>
                <a:spcPct val="80000"/>
              </a:lnSpc>
            </a:pPr>
            <a:r>
              <a:rPr lang="zh-CN" altLang="zh-CN" sz="2800" b="1" dirty="0" smtClean="0">
                <a:solidFill>
                  <a:srgbClr val="FF0000"/>
                </a:solidFill>
              </a:rPr>
              <a:t>such as</a:t>
            </a:r>
            <a:r>
              <a:rPr lang="zh-CN" altLang="en-US" sz="2800" b="1" dirty="0" smtClean="0">
                <a:solidFill>
                  <a:srgbClr val="FF0000"/>
                </a:solidFill>
              </a:rPr>
              <a:t>，意为“例如，比如”。用来列举同类人或物中的几个例子，</a:t>
            </a:r>
            <a:r>
              <a:rPr lang="zh-CN" altLang="zh-CN" sz="2800" b="1" dirty="0" smtClean="0">
                <a:solidFill>
                  <a:srgbClr val="FF0000"/>
                </a:solidFill>
              </a:rPr>
              <a:t>as</a:t>
            </a:r>
            <a:r>
              <a:rPr lang="zh-CN" altLang="en-US" sz="2800" b="1" dirty="0" smtClean="0">
                <a:solidFill>
                  <a:srgbClr val="FF0000"/>
                </a:solidFill>
              </a:rPr>
              <a:t>后面不可以有逗号。</a:t>
            </a:r>
          </a:p>
          <a:p>
            <a:pPr>
              <a:lnSpc>
                <a:spcPct val="80000"/>
              </a:lnSpc>
            </a:pPr>
            <a:endParaRPr lang="zh-CN" altLang="zh-CN" sz="2800" b="1" dirty="0" smtClean="0"/>
          </a:p>
          <a:p>
            <a:pPr>
              <a:lnSpc>
                <a:spcPct val="80000"/>
              </a:lnSpc>
            </a:pPr>
            <a:r>
              <a:rPr lang="zh-CN" altLang="zh-CN" sz="2800" b="1" dirty="0" smtClean="0">
                <a:solidFill>
                  <a:srgbClr val="000000"/>
                </a:solidFill>
              </a:rPr>
              <a:t>The farm grows different kinds of crops ,  such as  wheat ,corn , cotton and rice.</a:t>
            </a:r>
          </a:p>
          <a:p>
            <a:pPr>
              <a:lnSpc>
                <a:spcPct val="80000"/>
              </a:lnSpc>
            </a:pPr>
            <a:r>
              <a:rPr lang="zh-CN" altLang="en-US" sz="2800" b="1" dirty="0" smtClean="0">
                <a:solidFill>
                  <a:srgbClr val="000000"/>
                </a:solidFill>
              </a:rPr>
              <a:t>这个农场种植不同种类的庄稼，例如小麦、玉米、棉花和水稻。</a:t>
            </a:r>
          </a:p>
          <a:p>
            <a:pPr>
              <a:lnSpc>
                <a:spcPct val="80000"/>
              </a:lnSpc>
            </a:pPr>
            <a:endParaRPr lang="zh-CN" altLang="zh-CN" sz="2800" b="1" dirty="0" smtClean="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Rot="1" noChangeArrowheads="1"/>
          </p:cNvSpPr>
          <p:nvPr>
            <p:ph type="body" idx="4294967295"/>
          </p:nvPr>
        </p:nvSpPr>
        <p:spPr>
          <a:xfrm>
            <a:off x="603250" y="642938"/>
            <a:ext cx="8540750" cy="5500687"/>
          </a:xfrm>
          <a:prstGeom prst="rect">
            <a:avLst/>
          </a:prstGeom>
        </p:spPr>
        <p:txBody>
          <a:bodyPr/>
          <a:lstStyle/>
          <a:p>
            <a:pPr>
              <a:lnSpc>
                <a:spcPct val="80000"/>
              </a:lnSpc>
            </a:pPr>
            <a:r>
              <a:rPr lang="zh-CN" altLang="zh-CN" b="1" dirty="0" smtClean="0">
                <a:solidFill>
                  <a:srgbClr val="000000"/>
                </a:solidFill>
              </a:rPr>
              <a:t>3. That means less waste.</a:t>
            </a:r>
          </a:p>
          <a:p>
            <a:pPr>
              <a:lnSpc>
                <a:spcPct val="80000"/>
              </a:lnSpc>
            </a:pPr>
            <a:r>
              <a:rPr lang="zh-CN" altLang="en-US" b="1" dirty="0" smtClean="0">
                <a:solidFill>
                  <a:srgbClr val="000000"/>
                </a:solidFill>
              </a:rPr>
              <a:t>这意味着更少的浪费。</a:t>
            </a:r>
          </a:p>
          <a:p>
            <a:pPr>
              <a:lnSpc>
                <a:spcPct val="80000"/>
              </a:lnSpc>
            </a:pPr>
            <a:endParaRPr lang="zh-CN" altLang="zh-CN" b="1" dirty="0" smtClean="0">
              <a:solidFill>
                <a:srgbClr val="000000"/>
              </a:solidFill>
            </a:endParaRPr>
          </a:p>
          <a:p>
            <a:pPr>
              <a:lnSpc>
                <a:spcPct val="80000"/>
              </a:lnSpc>
            </a:pPr>
            <a:r>
              <a:rPr lang="zh-CN" altLang="en-US" b="1" dirty="0" smtClean="0">
                <a:solidFill>
                  <a:srgbClr val="000000"/>
                </a:solidFill>
              </a:rPr>
              <a:t>单词</a:t>
            </a:r>
            <a:r>
              <a:rPr lang="zh-CN" altLang="zh-CN" b="1" dirty="0" smtClean="0">
                <a:solidFill>
                  <a:srgbClr val="000000"/>
                </a:solidFill>
              </a:rPr>
              <a:t>1</a:t>
            </a:r>
            <a:r>
              <a:rPr lang="zh-CN" altLang="en-US" b="1" dirty="0" smtClean="0">
                <a:solidFill>
                  <a:srgbClr val="000000"/>
                </a:solidFill>
              </a:rPr>
              <a:t>： </a:t>
            </a:r>
            <a:r>
              <a:rPr lang="zh-CN" altLang="zh-CN" b="1" dirty="0" smtClean="0">
                <a:solidFill>
                  <a:srgbClr val="000000"/>
                </a:solidFill>
              </a:rPr>
              <a:t>less </a:t>
            </a:r>
            <a:r>
              <a:rPr lang="zh-CN" altLang="en-US" b="1" dirty="0" smtClean="0">
                <a:solidFill>
                  <a:srgbClr val="000000"/>
                </a:solidFill>
              </a:rPr>
              <a:t>较小的</a:t>
            </a:r>
            <a:r>
              <a:rPr lang="zh-CN" altLang="zh-CN" b="1" dirty="0" smtClean="0">
                <a:solidFill>
                  <a:srgbClr val="000000"/>
                </a:solidFill>
              </a:rPr>
              <a:t>;</a:t>
            </a:r>
            <a:r>
              <a:rPr lang="zh-CN" altLang="en-US" b="1" dirty="0" smtClean="0">
                <a:solidFill>
                  <a:srgbClr val="000000"/>
                </a:solidFill>
              </a:rPr>
              <a:t>较少的</a:t>
            </a:r>
          </a:p>
          <a:p>
            <a:pPr>
              <a:lnSpc>
                <a:spcPct val="80000"/>
              </a:lnSpc>
            </a:pPr>
            <a:endParaRPr lang="zh-CN" altLang="zh-CN" b="1" dirty="0" smtClean="0">
              <a:solidFill>
                <a:srgbClr val="000000"/>
              </a:solidFill>
            </a:endParaRPr>
          </a:p>
          <a:p>
            <a:pPr>
              <a:lnSpc>
                <a:spcPct val="80000"/>
              </a:lnSpc>
            </a:pPr>
            <a:r>
              <a:rPr lang="zh-CN" altLang="zh-CN" b="1" dirty="0" smtClean="0">
                <a:solidFill>
                  <a:srgbClr val="FF0000"/>
                </a:solidFill>
              </a:rPr>
              <a:t>less</a:t>
            </a:r>
            <a:r>
              <a:rPr lang="zh-CN" altLang="en-US" b="1" dirty="0" smtClean="0">
                <a:solidFill>
                  <a:srgbClr val="FF0000"/>
                </a:solidFill>
              </a:rPr>
              <a:t>作形容词，意为“较小的</a:t>
            </a:r>
            <a:r>
              <a:rPr lang="zh-CN" altLang="zh-CN" b="1" dirty="0" smtClean="0">
                <a:solidFill>
                  <a:srgbClr val="FF0000"/>
                </a:solidFill>
              </a:rPr>
              <a:t>;</a:t>
            </a:r>
            <a:r>
              <a:rPr lang="zh-CN" altLang="en-US" b="1" dirty="0" smtClean="0">
                <a:solidFill>
                  <a:srgbClr val="FF0000"/>
                </a:solidFill>
              </a:rPr>
              <a:t>较少的”。</a:t>
            </a:r>
            <a:r>
              <a:rPr lang="zh-CN" altLang="zh-CN" b="1" dirty="0" smtClean="0">
                <a:solidFill>
                  <a:srgbClr val="FF0000"/>
                </a:solidFill>
              </a:rPr>
              <a:t>less</a:t>
            </a:r>
            <a:r>
              <a:rPr lang="zh-CN" altLang="en-US" b="1" dirty="0" smtClean="0">
                <a:solidFill>
                  <a:srgbClr val="FF0000"/>
                </a:solidFill>
              </a:rPr>
              <a:t>是</a:t>
            </a:r>
            <a:r>
              <a:rPr lang="zh-CN" altLang="zh-CN" b="1" dirty="0" smtClean="0">
                <a:solidFill>
                  <a:srgbClr val="FF0000"/>
                </a:solidFill>
              </a:rPr>
              <a:t>little</a:t>
            </a:r>
            <a:r>
              <a:rPr lang="zh-CN" altLang="en-US" b="1" dirty="0" smtClean="0">
                <a:solidFill>
                  <a:srgbClr val="FF0000"/>
                </a:solidFill>
              </a:rPr>
              <a:t>的比较级，可用来修饰不可数名词。</a:t>
            </a:r>
          </a:p>
          <a:p>
            <a:pPr>
              <a:lnSpc>
                <a:spcPct val="80000"/>
              </a:lnSpc>
            </a:pPr>
            <a:endParaRPr lang="zh-CN" altLang="zh-CN" b="1" dirty="0" smtClean="0"/>
          </a:p>
          <a:p>
            <a:pPr>
              <a:lnSpc>
                <a:spcPct val="80000"/>
              </a:lnSpc>
            </a:pPr>
            <a:r>
              <a:rPr lang="zh-CN" altLang="zh-CN" b="1" dirty="0" smtClean="0">
                <a:solidFill>
                  <a:srgbClr val="000000"/>
                </a:solidFill>
              </a:rPr>
              <a:t>He spent less time doing the experiments.</a:t>
            </a:r>
          </a:p>
          <a:p>
            <a:pPr>
              <a:lnSpc>
                <a:spcPct val="80000"/>
              </a:lnSpc>
            </a:pPr>
            <a:r>
              <a:rPr lang="zh-CN" altLang="en-US" b="1" dirty="0" smtClean="0">
                <a:solidFill>
                  <a:srgbClr val="000000"/>
                </a:solidFill>
              </a:rPr>
              <a:t>他做实验花的时间较少</a:t>
            </a:r>
          </a:p>
          <a:p>
            <a:pPr>
              <a:lnSpc>
                <a:spcPct val="80000"/>
              </a:lnSpc>
            </a:pPr>
            <a:endParaRPr lang="zh-CN" altLang="zh-CN" b="1" dirty="0" smtClean="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Rot="1" noChangeArrowheads="1"/>
          </p:cNvSpPr>
          <p:nvPr>
            <p:ph type="body" idx="4294967295"/>
          </p:nvPr>
        </p:nvSpPr>
        <p:spPr>
          <a:xfrm>
            <a:off x="603250" y="428625"/>
            <a:ext cx="8540750" cy="6215063"/>
          </a:xfrm>
          <a:prstGeom prst="rect">
            <a:avLst/>
          </a:prstGeom>
        </p:spPr>
        <p:txBody>
          <a:bodyPr/>
          <a:lstStyle/>
          <a:p>
            <a:pPr>
              <a:lnSpc>
                <a:spcPct val="80000"/>
              </a:lnSpc>
            </a:pPr>
            <a:r>
              <a:rPr lang="zh-CN" altLang="en-US" b="1" smtClean="0">
                <a:solidFill>
                  <a:srgbClr val="FF0000"/>
                </a:solidFill>
              </a:rPr>
              <a:t>拓展：</a:t>
            </a:r>
            <a:r>
              <a:rPr lang="zh-CN" altLang="zh-CN" b="1" smtClean="0">
                <a:solidFill>
                  <a:srgbClr val="FF0000"/>
                </a:solidFill>
              </a:rPr>
              <a:t>less</a:t>
            </a:r>
            <a:r>
              <a:rPr lang="zh-CN" altLang="en-US" b="1" smtClean="0">
                <a:solidFill>
                  <a:srgbClr val="FF0000"/>
                </a:solidFill>
              </a:rPr>
              <a:t>也可修饰形容词或副词，意为“较不</a:t>
            </a:r>
            <a:r>
              <a:rPr lang="zh-CN" altLang="zh-CN" b="1" smtClean="0">
                <a:solidFill>
                  <a:srgbClr val="FF0000"/>
                </a:solidFill>
              </a:rPr>
              <a:t>……</a:t>
            </a:r>
            <a:r>
              <a:rPr lang="zh-CN" altLang="en-US" b="1" smtClean="0">
                <a:solidFill>
                  <a:srgbClr val="FF0000"/>
                </a:solidFill>
              </a:rPr>
              <a:t>；更不</a:t>
            </a:r>
            <a:r>
              <a:rPr lang="zh-CN" altLang="zh-CN" b="1" smtClean="0">
                <a:solidFill>
                  <a:srgbClr val="FF0000"/>
                </a:solidFill>
              </a:rPr>
              <a:t>……”</a:t>
            </a:r>
            <a:r>
              <a:rPr lang="zh-CN" altLang="en-US" b="1" smtClean="0">
                <a:solidFill>
                  <a:srgbClr val="FF0000"/>
                </a:solidFill>
              </a:rPr>
              <a:t>。</a:t>
            </a:r>
          </a:p>
          <a:p>
            <a:pPr>
              <a:lnSpc>
                <a:spcPct val="80000"/>
              </a:lnSpc>
            </a:pPr>
            <a:r>
              <a:rPr lang="zh-CN" altLang="zh-CN" b="1" smtClean="0">
                <a:solidFill>
                  <a:srgbClr val="000000"/>
                </a:solidFill>
              </a:rPr>
              <a:t>It is less cold than it was yesterday.</a:t>
            </a:r>
          </a:p>
          <a:p>
            <a:pPr>
              <a:lnSpc>
                <a:spcPct val="80000"/>
              </a:lnSpc>
            </a:pPr>
            <a:r>
              <a:rPr lang="zh-CN" altLang="en-US" b="1" smtClean="0">
                <a:solidFill>
                  <a:srgbClr val="000000"/>
                </a:solidFill>
              </a:rPr>
              <a:t>今天的天气不如昨天那么冷。</a:t>
            </a:r>
          </a:p>
          <a:p>
            <a:pPr>
              <a:lnSpc>
                <a:spcPct val="80000"/>
              </a:lnSpc>
            </a:pPr>
            <a:r>
              <a:rPr lang="zh-CN" altLang="en-US" b="1" smtClean="0">
                <a:solidFill>
                  <a:srgbClr val="FF0000"/>
                </a:solidFill>
              </a:rPr>
              <a:t>辨析：</a:t>
            </a:r>
            <a:r>
              <a:rPr lang="zh-CN" altLang="zh-CN" b="1" smtClean="0">
                <a:solidFill>
                  <a:srgbClr val="FF0000"/>
                </a:solidFill>
              </a:rPr>
              <a:t>fewer</a:t>
            </a:r>
            <a:r>
              <a:rPr lang="zh-CN" altLang="en-US" b="1" smtClean="0">
                <a:solidFill>
                  <a:srgbClr val="FF0000"/>
                </a:solidFill>
              </a:rPr>
              <a:t>与</a:t>
            </a:r>
            <a:r>
              <a:rPr lang="zh-CN" altLang="zh-CN" b="1" smtClean="0">
                <a:solidFill>
                  <a:srgbClr val="FF0000"/>
                </a:solidFill>
              </a:rPr>
              <a:t>less</a:t>
            </a:r>
            <a:r>
              <a:rPr lang="zh-CN" altLang="en-US" b="1" smtClean="0">
                <a:solidFill>
                  <a:srgbClr val="FF0000"/>
                </a:solidFill>
              </a:rPr>
              <a:t>的区别</a:t>
            </a:r>
          </a:p>
          <a:p>
            <a:pPr>
              <a:lnSpc>
                <a:spcPct val="80000"/>
              </a:lnSpc>
            </a:pPr>
            <a:r>
              <a:rPr lang="zh-CN" altLang="en-US" b="1" smtClean="0">
                <a:solidFill>
                  <a:srgbClr val="000000"/>
                </a:solidFill>
              </a:rPr>
              <a:t>词条 原级 词义 用法 例句</a:t>
            </a:r>
          </a:p>
          <a:p>
            <a:pPr>
              <a:lnSpc>
                <a:spcPct val="80000"/>
              </a:lnSpc>
            </a:pPr>
            <a:r>
              <a:rPr lang="zh-CN" altLang="zh-CN" b="1" smtClean="0">
                <a:solidFill>
                  <a:srgbClr val="FF0000"/>
                </a:solidFill>
              </a:rPr>
              <a:t>fewer </a:t>
            </a:r>
            <a:r>
              <a:rPr lang="zh-CN" altLang="en-US" b="1" smtClean="0">
                <a:solidFill>
                  <a:srgbClr val="FF0000"/>
                </a:solidFill>
              </a:rPr>
              <a:t>（</a:t>
            </a:r>
            <a:r>
              <a:rPr lang="zh-CN" altLang="zh-CN" b="1" smtClean="0">
                <a:solidFill>
                  <a:srgbClr val="FF0000"/>
                </a:solidFill>
              </a:rPr>
              <a:t>few </a:t>
            </a:r>
            <a:r>
              <a:rPr lang="zh-CN" altLang="en-US" b="1" smtClean="0">
                <a:solidFill>
                  <a:srgbClr val="FF0000"/>
                </a:solidFill>
              </a:rPr>
              <a:t>）更少的 修饰可数名词复数 </a:t>
            </a:r>
          </a:p>
          <a:p>
            <a:pPr>
              <a:lnSpc>
                <a:spcPct val="80000"/>
              </a:lnSpc>
            </a:pPr>
            <a:r>
              <a:rPr lang="zh-CN" altLang="zh-CN" b="1" smtClean="0">
                <a:solidFill>
                  <a:srgbClr val="000000"/>
                </a:solidFill>
              </a:rPr>
              <a:t>There will be fewer trees in the future.</a:t>
            </a:r>
          </a:p>
          <a:p>
            <a:pPr>
              <a:lnSpc>
                <a:spcPct val="80000"/>
              </a:lnSpc>
            </a:pPr>
            <a:r>
              <a:rPr lang="zh-CN" altLang="en-US" b="1" smtClean="0">
                <a:solidFill>
                  <a:srgbClr val="000000"/>
                </a:solidFill>
              </a:rPr>
              <a:t>将来的树木会更少</a:t>
            </a:r>
          </a:p>
          <a:p>
            <a:pPr>
              <a:lnSpc>
                <a:spcPct val="80000"/>
              </a:lnSpc>
            </a:pPr>
            <a:r>
              <a:rPr lang="zh-CN" altLang="zh-CN" b="1" smtClean="0">
                <a:solidFill>
                  <a:srgbClr val="FF0000"/>
                </a:solidFill>
              </a:rPr>
              <a:t>less </a:t>
            </a:r>
            <a:r>
              <a:rPr lang="zh-CN" altLang="en-US" b="1" smtClean="0">
                <a:solidFill>
                  <a:srgbClr val="FF0000"/>
                </a:solidFill>
              </a:rPr>
              <a:t>（</a:t>
            </a:r>
            <a:r>
              <a:rPr lang="zh-CN" altLang="zh-CN" b="1" smtClean="0">
                <a:solidFill>
                  <a:srgbClr val="FF0000"/>
                </a:solidFill>
              </a:rPr>
              <a:t>little </a:t>
            </a:r>
            <a:r>
              <a:rPr lang="zh-CN" altLang="en-US" b="1" smtClean="0">
                <a:solidFill>
                  <a:srgbClr val="FF0000"/>
                </a:solidFill>
              </a:rPr>
              <a:t>）更少的；更小的 修饰不可数名词 </a:t>
            </a:r>
          </a:p>
          <a:p>
            <a:pPr>
              <a:lnSpc>
                <a:spcPct val="80000"/>
              </a:lnSpc>
            </a:pPr>
            <a:r>
              <a:rPr lang="zh-CN" altLang="zh-CN" b="1" smtClean="0">
                <a:solidFill>
                  <a:srgbClr val="000000"/>
                </a:solidFill>
              </a:rPr>
              <a:t>She has less money than me .</a:t>
            </a:r>
          </a:p>
          <a:p>
            <a:pPr>
              <a:lnSpc>
                <a:spcPct val="80000"/>
              </a:lnSpc>
            </a:pPr>
            <a:r>
              <a:rPr lang="zh-CN" altLang="en-US" b="1" smtClean="0">
                <a:solidFill>
                  <a:srgbClr val="000000"/>
                </a:solidFill>
              </a:rPr>
              <a:t>她的钱比我的少</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Rot="1" noChangeArrowheads="1"/>
          </p:cNvSpPr>
          <p:nvPr>
            <p:ph type="body" idx="4294967295"/>
          </p:nvPr>
        </p:nvSpPr>
        <p:spPr>
          <a:xfrm>
            <a:off x="0" y="571500"/>
            <a:ext cx="8540750" cy="5929313"/>
          </a:xfrm>
          <a:prstGeom prst="rect">
            <a:avLst/>
          </a:prstGeom>
        </p:spPr>
        <p:txBody>
          <a:bodyPr/>
          <a:lstStyle/>
          <a:p>
            <a:pPr>
              <a:lnSpc>
                <a:spcPct val="80000"/>
              </a:lnSpc>
            </a:pPr>
            <a:r>
              <a:rPr lang="zh-CN" altLang="en-US" sz="2800" b="1" dirty="0" smtClean="0">
                <a:solidFill>
                  <a:srgbClr val="000000"/>
                </a:solidFill>
              </a:rPr>
              <a:t>即学即练</a:t>
            </a:r>
          </a:p>
          <a:p>
            <a:pPr>
              <a:lnSpc>
                <a:spcPct val="80000"/>
              </a:lnSpc>
            </a:pPr>
            <a:r>
              <a:rPr lang="zh-CN" altLang="en-US" sz="2800" b="1" dirty="0" smtClean="0">
                <a:solidFill>
                  <a:srgbClr val="000000"/>
                </a:solidFill>
              </a:rPr>
              <a:t>单项选择</a:t>
            </a:r>
          </a:p>
          <a:p>
            <a:pPr>
              <a:lnSpc>
                <a:spcPct val="80000"/>
              </a:lnSpc>
            </a:pPr>
            <a:r>
              <a:rPr lang="zh-CN" altLang="zh-CN" sz="2800" b="1" dirty="0" smtClean="0">
                <a:solidFill>
                  <a:srgbClr val="000000"/>
                </a:solidFill>
              </a:rPr>
              <a:t>To live a green lift , we should try to save</a:t>
            </a:r>
            <a:r>
              <a:rPr lang="zh-CN" altLang="zh-CN" sz="2800" b="1" u="sng" dirty="0" smtClean="0">
                <a:solidFill>
                  <a:srgbClr val="000000"/>
                </a:solidFill>
              </a:rPr>
              <a:t>       </a:t>
            </a:r>
            <a:r>
              <a:rPr lang="zh-CN" altLang="zh-CN" sz="2800" b="1" dirty="0" smtClean="0">
                <a:solidFill>
                  <a:srgbClr val="000000"/>
                </a:solidFill>
              </a:rPr>
              <a:t>energy and produce</a:t>
            </a:r>
            <a:r>
              <a:rPr lang="zh-CN" altLang="zh-CN" sz="2800" b="1" u="sng" dirty="0" smtClean="0">
                <a:solidFill>
                  <a:srgbClr val="000000"/>
                </a:solidFill>
              </a:rPr>
              <a:t>          </a:t>
            </a:r>
            <a:r>
              <a:rPr lang="zh-CN" altLang="zh-CN" sz="2800" b="1" dirty="0" smtClean="0">
                <a:solidFill>
                  <a:srgbClr val="000000"/>
                </a:solidFill>
              </a:rPr>
              <a:t>pollution.</a:t>
            </a:r>
          </a:p>
          <a:p>
            <a:pPr>
              <a:lnSpc>
                <a:spcPct val="80000"/>
              </a:lnSpc>
            </a:pPr>
            <a:endParaRPr lang="zh-CN" altLang="zh-CN" sz="2800" b="1" dirty="0" smtClean="0">
              <a:solidFill>
                <a:srgbClr val="000000"/>
              </a:solidFill>
            </a:endParaRPr>
          </a:p>
          <a:p>
            <a:pPr>
              <a:lnSpc>
                <a:spcPct val="80000"/>
              </a:lnSpc>
            </a:pPr>
            <a:r>
              <a:rPr lang="zh-CN" altLang="zh-CN" sz="2800" b="1" dirty="0" smtClean="0">
                <a:solidFill>
                  <a:srgbClr val="000000"/>
                </a:solidFill>
              </a:rPr>
              <a:t>A. more ; less          B. less ; more</a:t>
            </a:r>
          </a:p>
          <a:p>
            <a:pPr>
              <a:lnSpc>
                <a:spcPct val="80000"/>
              </a:lnSpc>
            </a:pPr>
            <a:endParaRPr lang="zh-CN" altLang="zh-CN" sz="2800" b="1" dirty="0" smtClean="0">
              <a:solidFill>
                <a:srgbClr val="000000"/>
              </a:solidFill>
            </a:endParaRPr>
          </a:p>
          <a:p>
            <a:pPr>
              <a:lnSpc>
                <a:spcPct val="80000"/>
              </a:lnSpc>
            </a:pPr>
            <a:r>
              <a:rPr lang="zh-CN" altLang="zh-CN" sz="2800" b="1" dirty="0" smtClean="0">
                <a:solidFill>
                  <a:srgbClr val="000000"/>
                </a:solidFill>
              </a:rPr>
              <a:t>C. more ; fewer        D. most ; least</a:t>
            </a:r>
          </a:p>
          <a:p>
            <a:pPr>
              <a:lnSpc>
                <a:spcPct val="80000"/>
              </a:lnSpc>
            </a:pPr>
            <a:r>
              <a:rPr lang="zh-CN" altLang="en-US" sz="2800" b="1" dirty="0" smtClean="0">
                <a:solidFill>
                  <a:srgbClr val="FF0000"/>
                </a:solidFill>
              </a:rPr>
              <a:t>解析：</a:t>
            </a:r>
            <a:r>
              <a:rPr lang="zh-CN" altLang="zh-CN" sz="2800" b="1" dirty="0" smtClean="0">
                <a:solidFill>
                  <a:srgbClr val="FF0000"/>
                </a:solidFill>
              </a:rPr>
              <a:t>more</a:t>
            </a:r>
            <a:r>
              <a:rPr lang="zh-CN" altLang="en-US" sz="2800" b="1" dirty="0" smtClean="0">
                <a:solidFill>
                  <a:srgbClr val="FF0000"/>
                </a:solidFill>
              </a:rPr>
              <a:t>是</a:t>
            </a:r>
            <a:r>
              <a:rPr lang="zh-CN" altLang="zh-CN" sz="2800" b="1" dirty="0" smtClean="0">
                <a:solidFill>
                  <a:srgbClr val="FF0000"/>
                </a:solidFill>
              </a:rPr>
              <a:t>much</a:t>
            </a:r>
            <a:r>
              <a:rPr lang="zh-CN" altLang="en-US" sz="2800" b="1" dirty="0" smtClean="0">
                <a:solidFill>
                  <a:srgbClr val="FF0000"/>
                </a:solidFill>
              </a:rPr>
              <a:t>和</a:t>
            </a:r>
            <a:r>
              <a:rPr lang="zh-CN" altLang="zh-CN" sz="2800" b="1" dirty="0" smtClean="0">
                <a:solidFill>
                  <a:srgbClr val="FF0000"/>
                </a:solidFill>
              </a:rPr>
              <a:t>many</a:t>
            </a:r>
            <a:r>
              <a:rPr lang="zh-CN" altLang="en-US" sz="2800" b="1" dirty="0" smtClean="0">
                <a:solidFill>
                  <a:srgbClr val="FF0000"/>
                </a:solidFill>
              </a:rPr>
              <a:t>的比较级，意为“更多的”，可用来修饰可数名词复数和不可数名词； </a:t>
            </a:r>
            <a:r>
              <a:rPr lang="zh-CN" altLang="zh-CN" sz="2800" b="1" dirty="0" smtClean="0">
                <a:solidFill>
                  <a:srgbClr val="FF0000"/>
                </a:solidFill>
              </a:rPr>
              <a:t>less</a:t>
            </a:r>
            <a:r>
              <a:rPr lang="zh-CN" altLang="en-US" sz="2800" b="1" dirty="0" smtClean="0">
                <a:solidFill>
                  <a:srgbClr val="FF0000"/>
                </a:solidFill>
              </a:rPr>
              <a:t>是</a:t>
            </a:r>
            <a:r>
              <a:rPr lang="zh-CN" altLang="zh-CN" sz="2800" b="1" dirty="0" smtClean="0">
                <a:solidFill>
                  <a:srgbClr val="FF0000"/>
                </a:solidFill>
              </a:rPr>
              <a:t>little</a:t>
            </a:r>
            <a:r>
              <a:rPr lang="zh-CN" altLang="en-US" sz="2800" b="1" dirty="0" smtClean="0">
                <a:solidFill>
                  <a:srgbClr val="FF0000"/>
                </a:solidFill>
              </a:rPr>
              <a:t>的比较级，意为“较小的</a:t>
            </a:r>
            <a:r>
              <a:rPr lang="zh-CN" altLang="zh-CN" sz="2800" b="1" dirty="0" smtClean="0">
                <a:solidFill>
                  <a:srgbClr val="FF0000"/>
                </a:solidFill>
              </a:rPr>
              <a:t>;</a:t>
            </a:r>
            <a:r>
              <a:rPr lang="zh-CN" altLang="en-US" sz="2800" b="1" dirty="0" smtClean="0">
                <a:solidFill>
                  <a:srgbClr val="FF0000"/>
                </a:solidFill>
              </a:rPr>
              <a:t>较少的”，可用来修饰不可数名词。根据句意“为了过绿色的生活，我们应该节省更多的能源，制造更少的污染”可知选</a:t>
            </a:r>
            <a:r>
              <a:rPr lang="zh-CN" altLang="zh-CN" sz="2800" b="1" dirty="0" smtClean="0">
                <a:solidFill>
                  <a:srgbClr val="FF0000"/>
                </a:solidFill>
              </a:rPr>
              <a:t>A</a:t>
            </a:r>
            <a:r>
              <a:rPr lang="zh-CN" altLang="en-US" sz="2800" b="1" dirty="0" smtClean="0">
                <a:solidFill>
                  <a:srgbClr val="FF0000"/>
                </a:solidFill>
              </a:rPr>
              <a:t>。</a:t>
            </a:r>
          </a:p>
        </p:txBody>
      </p:sp>
      <p:pic>
        <p:nvPicPr>
          <p:cNvPr id="34820" name="Picture 4" descr="28d122a3156242bbd92dfbb229a27bb1"/>
          <p:cNvPicPr>
            <a:picLocks noChangeAspect="1" noChangeArrowheads="1"/>
          </p:cNvPicPr>
          <p:nvPr/>
        </p:nvPicPr>
        <p:blipFill>
          <a:blip r:embed="rId2" cstate="email"/>
          <a:srcRect/>
          <a:stretch>
            <a:fillRect/>
          </a:stretch>
        </p:blipFill>
        <p:spPr bwMode="auto">
          <a:xfrm>
            <a:off x="36513" y="2205038"/>
            <a:ext cx="1079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wedge">
                                      <p:cBhvr>
                                        <p:cTn id="7" dur="2000"/>
                                        <p:tgtEl>
                                          <p:spTgt spid="33794">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3794">
                                            <p:txEl>
                                              <p:pRg st="1" end="1"/>
                                            </p:txEl>
                                          </p:spTgt>
                                        </p:tgtEl>
                                        <p:attrNameLst>
                                          <p:attrName>style.visibility</p:attrName>
                                        </p:attrNameLst>
                                      </p:cBhvr>
                                      <p:to>
                                        <p:strVal val="visible"/>
                                      </p:to>
                                    </p:set>
                                    <p:animEffect transition="in" filter="wedge">
                                      <p:cBhvr>
                                        <p:cTn id="10" dur="2000"/>
                                        <p:tgtEl>
                                          <p:spTgt spid="33794">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3794">
                                            <p:txEl>
                                              <p:pRg st="2" end="2"/>
                                            </p:txEl>
                                          </p:spTgt>
                                        </p:tgtEl>
                                        <p:attrNameLst>
                                          <p:attrName>style.visibility</p:attrName>
                                        </p:attrNameLst>
                                      </p:cBhvr>
                                      <p:to>
                                        <p:strVal val="visible"/>
                                      </p:to>
                                    </p:set>
                                    <p:animEffect transition="in" filter="wedge">
                                      <p:cBhvr>
                                        <p:cTn id="13" dur="2000"/>
                                        <p:tgtEl>
                                          <p:spTgt spid="33794">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33794">
                                            <p:txEl>
                                              <p:pRg st="4" end="4"/>
                                            </p:txEl>
                                          </p:spTgt>
                                        </p:tgtEl>
                                        <p:attrNameLst>
                                          <p:attrName>style.visibility</p:attrName>
                                        </p:attrNameLst>
                                      </p:cBhvr>
                                      <p:to>
                                        <p:strVal val="visible"/>
                                      </p:to>
                                    </p:set>
                                    <p:animEffect transition="in" filter="wedge">
                                      <p:cBhvr>
                                        <p:cTn id="16" dur="2000"/>
                                        <p:tgtEl>
                                          <p:spTgt spid="33794">
                                            <p:txEl>
                                              <p:pRg st="4" end="4"/>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33794">
                                            <p:txEl>
                                              <p:pRg st="6" end="6"/>
                                            </p:txEl>
                                          </p:spTgt>
                                        </p:tgtEl>
                                        <p:attrNameLst>
                                          <p:attrName>style.visibility</p:attrName>
                                        </p:attrNameLst>
                                      </p:cBhvr>
                                      <p:to>
                                        <p:strVal val="visible"/>
                                      </p:to>
                                    </p:set>
                                    <p:animEffect transition="in" filter="wedge">
                                      <p:cBhvr>
                                        <p:cTn id="19" dur="2000"/>
                                        <p:tgtEl>
                                          <p:spTgt spid="33794">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4820"/>
                                        </p:tgtEl>
                                        <p:attrNameLst>
                                          <p:attrName>style.visibility</p:attrName>
                                        </p:attrNameLst>
                                      </p:cBhvr>
                                      <p:to>
                                        <p:strVal val="visible"/>
                                      </p:to>
                                    </p:set>
                                    <p:animEffect transition="in" filter="wedge">
                                      <p:cBhvr>
                                        <p:cTn id="24" dur="2000"/>
                                        <p:tgtEl>
                                          <p:spTgt spid="34820"/>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33794">
                                            <p:txEl>
                                              <p:pRg st="7" end="7"/>
                                            </p:txEl>
                                          </p:spTgt>
                                        </p:tgtEl>
                                        <p:attrNameLst>
                                          <p:attrName>style.visibility</p:attrName>
                                        </p:attrNameLst>
                                      </p:cBhvr>
                                      <p:to>
                                        <p:strVal val="visible"/>
                                      </p:to>
                                    </p:set>
                                    <p:animEffect transition="in" filter="wedge">
                                      <p:cBhvr>
                                        <p:cTn id="29" dur="2000"/>
                                        <p:tgtEl>
                                          <p:spTgt spid="337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type="body" idx="4294967295"/>
          </p:nvPr>
        </p:nvSpPr>
        <p:spPr>
          <a:xfrm>
            <a:off x="0" y="4452938"/>
            <a:ext cx="8540750" cy="1646237"/>
          </a:xfrm>
          <a:prstGeom prst="rect">
            <a:avLst/>
          </a:prstGeom>
        </p:spPr>
        <p:txBody>
          <a:bodyPr/>
          <a:lstStyle/>
          <a:p>
            <a:r>
              <a:rPr lang="zh-CN" altLang="zh-CN" b="1" smtClean="0">
                <a:solidFill>
                  <a:srgbClr val="000000"/>
                </a:solidFill>
              </a:rPr>
              <a:t>v.</a:t>
            </a:r>
            <a:r>
              <a:rPr lang="zh-CN" altLang="en-US" b="1" smtClean="0">
                <a:solidFill>
                  <a:srgbClr val="000000"/>
                </a:solidFill>
              </a:rPr>
              <a:t>污染</a:t>
            </a:r>
            <a:r>
              <a:rPr lang="en-US" altLang="zh-CN" b="1" smtClean="0">
                <a:solidFill>
                  <a:srgbClr val="000000"/>
                </a:solidFill>
              </a:rPr>
              <a:t>                     n. </a:t>
            </a:r>
            <a:r>
              <a:rPr lang="zh-CN" altLang="en-US" b="1" smtClean="0">
                <a:solidFill>
                  <a:srgbClr val="000000"/>
                </a:solidFill>
              </a:rPr>
              <a:t>污染</a:t>
            </a:r>
          </a:p>
          <a:p>
            <a:r>
              <a:rPr lang="en-US" altLang="zh-CN" sz="4000" b="1" smtClean="0">
                <a:solidFill>
                  <a:srgbClr val="000000"/>
                </a:solidFill>
              </a:rPr>
              <a:t>p</a:t>
            </a:r>
            <a:r>
              <a:rPr lang="zh-CN" altLang="zh-CN" sz="4000" b="1" smtClean="0">
                <a:solidFill>
                  <a:srgbClr val="000000"/>
                </a:solidFill>
              </a:rPr>
              <a:t>ollute</a:t>
            </a:r>
            <a:r>
              <a:rPr lang="en-US" altLang="zh-CN" sz="4000" b="1" smtClean="0">
                <a:solidFill>
                  <a:srgbClr val="000000"/>
                </a:solidFill>
              </a:rPr>
              <a:t>             pollution</a:t>
            </a:r>
            <a:endParaRPr lang="zh-CN" altLang="zh-CN" sz="4000" b="1" smtClean="0">
              <a:solidFill>
                <a:srgbClr val="000000"/>
              </a:solidFill>
            </a:endParaRPr>
          </a:p>
        </p:txBody>
      </p:sp>
      <p:pic>
        <p:nvPicPr>
          <p:cNvPr id="8196" name="Picture 4" descr="20140430101059158"/>
          <p:cNvPicPr>
            <a:picLocks noChangeAspect="1" noChangeArrowheads="1"/>
          </p:cNvPicPr>
          <p:nvPr/>
        </p:nvPicPr>
        <p:blipFill>
          <a:blip r:embed="rId2" cstate="email"/>
          <a:srcRect/>
          <a:stretch>
            <a:fillRect/>
          </a:stretch>
        </p:blipFill>
        <p:spPr bwMode="auto">
          <a:xfrm>
            <a:off x="0" y="1588"/>
            <a:ext cx="9109075"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edge">
                                      <p:cBhvr>
                                        <p:cTn id="7" dur="20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circle(in)">
                                      <p:cBhvr>
                                        <p:cTn id="12" dur="20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fade">
                                      <p:cBhvr>
                                        <p:cTn id="17" dur="100"/>
                                        <p:tgtEl>
                                          <p:spTgt spid="7171">
                                            <p:txEl>
                                              <p:pRg st="1" end="1"/>
                                            </p:txEl>
                                          </p:spTgt>
                                        </p:tgtEl>
                                      </p:cBhvr>
                                    </p:animEffect>
                                    <p:anim calcmode="lin" valueType="num">
                                      <p:cBhvr>
                                        <p:cTn id="18" dur="4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9" dur="400" fill="hold"/>
                                        <p:tgtEl>
                                          <p:spTgt spid="7171">
                                            <p:txEl>
                                              <p:pRg st="1" end="1"/>
                                            </p:txEl>
                                          </p:spTgt>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717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717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Rot="1" noChangeArrowheads="1"/>
          </p:cNvSpPr>
          <p:nvPr>
            <p:ph type="body" idx="4294967295"/>
          </p:nvPr>
        </p:nvSpPr>
        <p:spPr>
          <a:xfrm>
            <a:off x="0" y="642938"/>
            <a:ext cx="8540750" cy="5643562"/>
          </a:xfrm>
          <a:prstGeom prst="rect">
            <a:avLst/>
          </a:prstGeom>
        </p:spPr>
        <p:txBody>
          <a:bodyPr/>
          <a:lstStyle/>
          <a:p>
            <a:pPr>
              <a:lnSpc>
                <a:spcPct val="80000"/>
              </a:lnSpc>
            </a:pPr>
            <a:r>
              <a:rPr lang="zh-CN" altLang="en-US" sz="2800" b="1" smtClean="0">
                <a:solidFill>
                  <a:srgbClr val="000000"/>
                </a:solidFill>
              </a:rPr>
              <a:t>4. </a:t>
            </a:r>
            <a:r>
              <a:rPr lang="zh-CN" altLang="en-US" b="1" smtClean="0">
                <a:solidFill>
                  <a:srgbClr val="000000"/>
                </a:solidFill>
              </a:rPr>
              <a:t>Though pollution is heavy now , I don’t think it’s hopeless.</a:t>
            </a:r>
          </a:p>
          <a:p>
            <a:pPr>
              <a:lnSpc>
                <a:spcPct val="80000"/>
              </a:lnSpc>
            </a:pPr>
            <a:r>
              <a:rPr lang="zh-CN" altLang="en-US" b="1" smtClean="0">
                <a:solidFill>
                  <a:srgbClr val="000000"/>
                </a:solidFill>
              </a:rPr>
              <a:t>尽管现在污染很严重但我认为它不是没有希望。</a:t>
            </a:r>
          </a:p>
          <a:p>
            <a:pPr>
              <a:lnSpc>
                <a:spcPct val="80000"/>
              </a:lnSpc>
            </a:pPr>
            <a:endParaRPr lang="zh-CN" altLang="en-US" b="1" smtClean="0">
              <a:solidFill>
                <a:srgbClr val="000000"/>
              </a:solidFill>
            </a:endParaRPr>
          </a:p>
          <a:p>
            <a:pPr>
              <a:lnSpc>
                <a:spcPct val="80000"/>
              </a:lnSpc>
            </a:pPr>
            <a:r>
              <a:rPr lang="zh-CN" altLang="en-US" b="1" smtClean="0">
                <a:solidFill>
                  <a:srgbClr val="FF0000"/>
                </a:solidFill>
              </a:rPr>
              <a:t>单词2： hopeless无望的</a:t>
            </a:r>
          </a:p>
          <a:p>
            <a:pPr>
              <a:lnSpc>
                <a:spcPct val="80000"/>
              </a:lnSpc>
            </a:pPr>
            <a:endParaRPr lang="zh-CN" altLang="en-US" b="1" smtClean="0">
              <a:solidFill>
                <a:srgbClr val="FF0000"/>
              </a:solidFill>
            </a:endParaRPr>
          </a:p>
          <a:p>
            <a:pPr>
              <a:lnSpc>
                <a:spcPct val="80000"/>
              </a:lnSpc>
            </a:pPr>
            <a:r>
              <a:rPr lang="zh-CN" altLang="en-US" b="1" smtClean="0">
                <a:solidFill>
                  <a:srgbClr val="FF0000"/>
                </a:solidFill>
              </a:rPr>
              <a:t>hopeless作形容词，由“hope+后缀-less”构成，意为“无望的”。</a:t>
            </a:r>
          </a:p>
          <a:p>
            <a:pPr>
              <a:lnSpc>
                <a:spcPct val="80000"/>
              </a:lnSpc>
            </a:pPr>
            <a:endParaRPr lang="zh-CN" altLang="en-US" b="1" smtClean="0">
              <a:solidFill>
                <a:srgbClr val="FF0000"/>
              </a:solidFill>
            </a:endParaRPr>
          </a:p>
          <a:p>
            <a:pPr>
              <a:lnSpc>
                <a:spcPct val="80000"/>
              </a:lnSpc>
            </a:pPr>
            <a:r>
              <a:rPr lang="zh-CN" altLang="en-US" b="1" smtClean="0">
                <a:solidFill>
                  <a:srgbClr val="000000"/>
                </a:solidFill>
              </a:rPr>
              <a:t>It’s</a:t>
            </a:r>
            <a:r>
              <a:rPr lang="zh-CN" altLang="en-US" b="1" u="sng" smtClean="0">
                <a:solidFill>
                  <a:srgbClr val="000000"/>
                </a:solidFill>
              </a:rPr>
              <a:t>                    </a:t>
            </a:r>
            <a:r>
              <a:rPr lang="zh-CN" altLang="en-US" b="1" smtClean="0">
                <a:solidFill>
                  <a:srgbClr val="000000"/>
                </a:solidFill>
              </a:rPr>
              <a:t>trying to convince her.</a:t>
            </a:r>
          </a:p>
          <a:p>
            <a:pPr>
              <a:lnSpc>
                <a:spcPct val="80000"/>
              </a:lnSpc>
            </a:pPr>
            <a:r>
              <a:rPr lang="zh-CN" altLang="en-US" b="1" smtClean="0">
                <a:solidFill>
                  <a:srgbClr val="000000"/>
                </a:solidFill>
              </a:rPr>
              <a:t>想说服她简直是徒劳。</a:t>
            </a:r>
          </a:p>
          <a:p>
            <a:pPr>
              <a:lnSpc>
                <a:spcPct val="80000"/>
              </a:lnSpc>
            </a:pPr>
            <a:endParaRPr lang="zh-CN" altLang="en-US" sz="2000" b="1" smtClean="0">
              <a:solidFill>
                <a:srgbClr val="000000"/>
              </a:solidFill>
            </a:endParaRPr>
          </a:p>
        </p:txBody>
      </p:sp>
      <p:sp>
        <p:nvSpPr>
          <p:cNvPr id="35844" name="Text Box 4"/>
          <p:cNvSpPr txBox="1">
            <a:spLocks noChangeArrowheads="1"/>
          </p:cNvSpPr>
          <p:nvPr/>
        </p:nvSpPr>
        <p:spPr bwMode="auto">
          <a:xfrm>
            <a:off x="1857375" y="5000625"/>
            <a:ext cx="18557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66"/>
                </a:solidFill>
              </a:rPr>
              <a:t>hopeless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Rot="1" noChangeArrowheads="1"/>
          </p:cNvSpPr>
          <p:nvPr>
            <p:ph type="body" idx="4294967295"/>
          </p:nvPr>
        </p:nvSpPr>
        <p:spPr>
          <a:xfrm>
            <a:off x="0" y="550863"/>
            <a:ext cx="8540750" cy="5878512"/>
          </a:xfrm>
          <a:prstGeom prst="rect">
            <a:avLst/>
          </a:prstGeom>
        </p:spPr>
        <p:txBody>
          <a:bodyPr/>
          <a:lstStyle/>
          <a:p>
            <a:pPr>
              <a:lnSpc>
                <a:spcPct val="80000"/>
              </a:lnSpc>
            </a:pPr>
            <a:r>
              <a:rPr lang="zh-CN" altLang="en-US" sz="2800" b="1" smtClean="0">
                <a:solidFill>
                  <a:srgbClr val="FF0000"/>
                </a:solidFill>
              </a:rPr>
              <a:t>归纳：常见的加后缀</a:t>
            </a:r>
            <a:r>
              <a:rPr lang="zh-CN" altLang="zh-CN" sz="2800" b="1" smtClean="0">
                <a:solidFill>
                  <a:srgbClr val="FF0000"/>
                </a:solidFill>
              </a:rPr>
              <a:t>-less</a:t>
            </a:r>
            <a:r>
              <a:rPr lang="zh-CN" altLang="en-US" sz="2800" b="1" smtClean="0">
                <a:solidFill>
                  <a:srgbClr val="FF0000"/>
                </a:solidFill>
              </a:rPr>
              <a:t>构成的形容词</a:t>
            </a:r>
          </a:p>
          <a:p>
            <a:pPr>
              <a:lnSpc>
                <a:spcPct val="80000"/>
              </a:lnSpc>
            </a:pPr>
            <a:r>
              <a:rPr lang="zh-CN" altLang="zh-CN" sz="2800" b="1" smtClean="0">
                <a:solidFill>
                  <a:srgbClr val="FF0000"/>
                </a:solidFill>
              </a:rPr>
              <a:t>-less</a:t>
            </a:r>
            <a:r>
              <a:rPr lang="zh-CN" altLang="en-US" sz="2800" b="1" smtClean="0">
                <a:solidFill>
                  <a:srgbClr val="FF0000"/>
                </a:solidFill>
              </a:rPr>
              <a:t>是形容词后缀，可加在一些名词之后，表示“无</a:t>
            </a:r>
            <a:r>
              <a:rPr lang="zh-CN" altLang="zh-CN" sz="2800" b="1" smtClean="0">
                <a:solidFill>
                  <a:srgbClr val="FF0000"/>
                </a:solidFill>
              </a:rPr>
              <a:t>……</a:t>
            </a:r>
            <a:r>
              <a:rPr lang="zh-CN" altLang="en-US" sz="2800" b="1" smtClean="0">
                <a:solidFill>
                  <a:srgbClr val="FF0000"/>
                </a:solidFill>
              </a:rPr>
              <a:t>，没有</a:t>
            </a:r>
            <a:r>
              <a:rPr lang="zh-CN" altLang="zh-CN" sz="2800" b="1" smtClean="0">
                <a:solidFill>
                  <a:srgbClr val="FF0000"/>
                </a:solidFill>
              </a:rPr>
              <a:t>……”</a:t>
            </a:r>
            <a:r>
              <a:rPr lang="zh-CN" altLang="en-US" sz="2800" b="1" smtClean="0">
                <a:solidFill>
                  <a:srgbClr val="FF0000"/>
                </a:solidFill>
              </a:rPr>
              <a:t>。</a:t>
            </a:r>
          </a:p>
          <a:p>
            <a:pPr>
              <a:lnSpc>
                <a:spcPct val="80000"/>
              </a:lnSpc>
            </a:pPr>
            <a:endParaRPr lang="zh-CN" altLang="zh-CN" sz="2800" b="1" smtClean="0"/>
          </a:p>
          <a:p>
            <a:pPr>
              <a:lnSpc>
                <a:spcPct val="80000"/>
              </a:lnSpc>
            </a:pPr>
            <a:r>
              <a:rPr lang="zh-CN" altLang="zh-CN" sz="2800" b="1" smtClean="0">
                <a:solidFill>
                  <a:srgbClr val="000000"/>
                </a:solidFill>
              </a:rPr>
              <a:t>careless</a:t>
            </a:r>
          </a:p>
          <a:p>
            <a:pPr>
              <a:lnSpc>
                <a:spcPct val="80000"/>
              </a:lnSpc>
            </a:pPr>
            <a:endParaRPr lang="zh-CN" altLang="zh-CN" sz="2800" b="1" smtClean="0">
              <a:solidFill>
                <a:srgbClr val="000000"/>
              </a:solidFill>
            </a:endParaRPr>
          </a:p>
          <a:p>
            <a:pPr>
              <a:lnSpc>
                <a:spcPct val="80000"/>
              </a:lnSpc>
            </a:pPr>
            <a:r>
              <a:rPr lang="zh-CN" altLang="zh-CN" sz="2800" b="1" smtClean="0">
                <a:solidFill>
                  <a:srgbClr val="000000"/>
                </a:solidFill>
              </a:rPr>
              <a:t>useless</a:t>
            </a:r>
          </a:p>
          <a:p>
            <a:pPr>
              <a:lnSpc>
                <a:spcPct val="80000"/>
              </a:lnSpc>
            </a:pPr>
            <a:endParaRPr lang="zh-CN" altLang="zh-CN" sz="2800" b="1" smtClean="0">
              <a:solidFill>
                <a:srgbClr val="000000"/>
              </a:solidFill>
            </a:endParaRPr>
          </a:p>
          <a:p>
            <a:pPr>
              <a:lnSpc>
                <a:spcPct val="80000"/>
              </a:lnSpc>
            </a:pPr>
            <a:r>
              <a:rPr lang="zh-CN" altLang="zh-CN" sz="2800" b="1" smtClean="0">
                <a:solidFill>
                  <a:srgbClr val="000000"/>
                </a:solidFill>
              </a:rPr>
              <a:t>fearless</a:t>
            </a:r>
          </a:p>
          <a:p>
            <a:pPr>
              <a:lnSpc>
                <a:spcPct val="80000"/>
              </a:lnSpc>
            </a:pPr>
            <a:endParaRPr lang="zh-CN" altLang="zh-CN" sz="2800" b="1" smtClean="0">
              <a:solidFill>
                <a:srgbClr val="000000"/>
              </a:solidFill>
            </a:endParaRPr>
          </a:p>
          <a:p>
            <a:pPr>
              <a:lnSpc>
                <a:spcPct val="80000"/>
              </a:lnSpc>
            </a:pPr>
            <a:r>
              <a:rPr lang="zh-CN" altLang="zh-CN" sz="2800" b="1" smtClean="0">
                <a:solidFill>
                  <a:srgbClr val="000000"/>
                </a:solidFill>
              </a:rPr>
              <a:t>homeless</a:t>
            </a:r>
          </a:p>
        </p:txBody>
      </p:sp>
      <p:sp>
        <p:nvSpPr>
          <p:cNvPr id="36868" name="Text Box 4"/>
          <p:cNvSpPr txBox="1">
            <a:spLocks noChangeArrowheads="1"/>
          </p:cNvSpPr>
          <p:nvPr/>
        </p:nvSpPr>
        <p:spPr bwMode="auto">
          <a:xfrm>
            <a:off x="2339975" y="2016125"/>
            <a:ext cx="1857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66"/>
                </a:solidFill>
              </a:rPr>
              <a:t>粗心的</a:t>
            </a:r>
          </a:p>
        </p:txBody>
      </p:sp>
      <p:sp>
        <p:nvSpPr>
          <p:cNvPr id="36869" name="Text Box 5"/>
          <p:cNvSpPr txBox="1">
            <a:spLocks noChangeArrowheads="1"/>
          </p:cNvSpPr>
          <p:nvPr/>
        </p:nvSpPr>
        <p:spPr bwMode="auto">
          <a:xfrm>
            <a:off x="2339975" y="2882900"/>
            <a:ext cx="1990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66"/>
                </a:solidFill>
              </a:rPr>
              <a:t>无用的</a:t>
            </a:r>
          </a:p>
        </p:txBody>
      </p:sp>
      <p:sp>
        <p:nvSpPr>
          <p:cNvPr id="36870" name="Text Box 6"/>
          <p:cNvSpPr txBox="1">
            <a:spLocks noChangeArrowheads="1"/>
          </p:cNvSpPr>
          <p:nvPr/>
        </p:nvSpPr>
        <p:spPr bwMode="auto">
          <a:xfrm>
            <a:off x="2339975" y="3675063"/>
            <a:ext cx="1854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66"/>
                </a:solidFill>
              </a:rPr>
              <a:t>无畏的</a:t>
            </a:r>
          </a:p>
        </p:txBody>
      </p:sp>
      <p:sp>
        <p:nvSpPr>
          <p:cNvPr id="36871" name="Text Box 7"/>
          <p:cNvSpPr txBox="1">
            <a:spLocks noChangeArrowheads="1"/>
          </p:cNvSpPr>
          <p:nvPr/>
        </p:nvSpPr>
        <p:spPr bwMode="auto">
          <a:xfrm>
            <a:off x="2555875" y="4610100"/>
            <a:ext cx="2225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66"/>
                </a:solidFill>
              </a:rPr>
              <a:t>无家可归的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additive="base">
                                        <p:cTn id="7" dur="500" fill="hold"/>
                                        <p:tgtEl>
                                          <p:spTgt spid="368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9">
                                            <p:txEl>
                                              <p:pRg st="0" end="0"/>
                                            </p:txEl>
                                          </p:spTgt>
                                        </p:tgtEl>
                                        <p:attrNameLst>
                                          <p:attrName>style.visibility</p:attrName>
                                        </p:attrNameLst>
                                      </p:cBhvr>
                                      <p:to>
                                        <p:strVal val="visible"/>
                                      </p:to>
                                    </p:set>
                                    <p:anim calcmode="lin" valueType="num">
                                      <p:cBhvr additive="base">
                                        <p:cTn id="13" dur="5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70">
                                            <p:txEl>
                                              <p:pRg st="0" end="0"/>
                                            </p:txEl>
                                          </p:spTgt>
                                        </p:tgtEl>
                                        <p:attrNameLst>
                                          <p:attrName>style.visibility</p:attrName>
                                        </p:attrNameLst>
                                      </p:cBhvr>
                                      <p:to>
                                        <p:strVal val="visible"/>
                                      </p:to>
                                    </p:set>
                                    <p:anim calcmode="lin" valueType="num">
                                      <p:cBhvr additive="base">
                                        <p:cTn id="19" dur="500" fill="hold"/>
                                        <p:tgtEl>
                                          <p:spTgt spid="3687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71">
                                            <p:txEl>
                                              <p:pRg st="0" end="0"/>
                                            </p:txEl>
                                          </p:spTgt>
                                        </p:tgtEl>
                                        <p:attrNameLst>
                                          <p:attrName>style.visibility</p:attrName>
                                        </p:attrNameLst>
                                      </p:cBhvr>
                                      <p:to>
                                        <p:strVal val="visible"/>
                                      </p:to>
                                    </p:set>
                                    <p:anim calcmode="lin" valueType="num">
                                      <p:cBhvr additive="base">
                                        <p:cTn id="25" dur="500" fill="hold"/>
                                        <p:tgtEl>
                                          <p:spTgt spid="3687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Rot="1" noChangeArrowheads="1"/>
          </p:cNvSpPr>
          <p:nvPr>
            <p:ph type="body" idx="4294967295"/>
          </p:nvPr>
        </p:nvSpPr>
        <p:spPr>
          <a:xfrm>
            <a:off x="603250" y="642938"/>
            <a:ext cx="8540750" cy="4957762"/>
          </a:xfrm>
          <a:prstGeom prst="rect">
            <a:avLst/>
          </a:prstGeom>
        </p:spPr>
        <p:txBody>
          <a:bodyPr/>
          <a:lstStyle/>
          <a:p>
            <a:pPr>
              <a:lnSpc>
                <a:spcPct val="90000"/>
              </a:lnSpc>
            </a:pPr>
            <a:r>
              <a:rPr lang="zh-CN" altLang="en-US" b="1" smtClean="0">
                <a:solidFill>
                  <a:srgbClr val="000000"/>
                </a:solidFill>
              </a:rPr>
              <a:t>即学即练</a:t>
            </a:r>
          </a:p>
          <a:p>
            <a:pPr>
              <a:lnSpc>
                <a:spcPct val="90000"/>
              </a:lnSpc>
            </a:pPr>
            <a:r>
              <a:rPr lang="zh-CN" altLang="en-US" b="1" smtClean="0">
                <a:solidFill>
                  <a:srgbClr val="000000"/>
                </a:solidFill>
              </a:rPr>
              <a:t>根据句意及英语提示完成单词</a:t>
            </a:r>
          </a:p>
          <a:p>
            <a:pPr>
              <a:lnSpc>
                <a:spcPct val="90000"/>
              </a:lnSpc>
              <a:buFont typeface="Wingdings 2" panose="05020102010507070707" pitchFamily="18" charset="2"/>
              <a:buNone/>
            </a:pPr>
            <a:endParaRPr lang="zh-CN" altLang="en-US" b="1" smtClean="0">
              <a:solidFill>
                <a:srgbClr val="000000"/>
              </a:solidFill>
            </a:endParaRPr>
          </a:p>
          <a:p>
            <a:pPr>
              <a:lnSpc>
                <a:spcPct val="90000"/>
              </a:lnSpc>
            </a:pPr>
            <a:r>
              <a:rPr lang="zh-CN" altLang="en-US" b="1" smtClean="0">
                <a:solidFill>
                  <a:srgbClr val="000000"/>
                </a:solidFill>
              </a:rPr>
              <a:t>He failed his job interview again , and he felt really</a:t>
            </a:r>
            <a:r>
              <a:rPr lang="zh-CN" altLang="en-US" b="1" u="sng" smtClean="0">
                <a:solidFill>
                  <a:srgbClr val="000000"/>
                </a:solidFill>
              </a:rPr>
              <a:t>                 </a:t>
            </a:r>
            <a:r>
              <a:rPr lang="zh-CN" altLang="en-US" b="1" smtClean="0">
                <a:solidFill>
                  <a:srgbClr val="000000"/>
                </a:solidFill>
              </a:rPr>
              <a:t>(with no hope) about the future.</a:t>
            </a:r>
          </a:p>
          <a:p>
            <a:pPr>
              <a:lnSpc>
                <a:spcPct val="90000"/>
              </a:lnSpc>
            </a:pPr>
            <a:endParaRPr lang="zh-CN" altLang="en-US" smtClean="0">
              <a:solidFill>
                <a:srgbClr val="000000"/>
              </a:solidFill>
            </a:endParaRPr>
          </a:p>
        </p:txBody>
      </p:sp>
      <p:sp>
        <p:nvSpPr>
          <p:cNvPr id="37892" name="Text Box 4"/>
          <p:cNvSpPr txBox="1">
            <a:spLocks noChangeArrowheads="1"/>
          </p:cNvSpPr>
          <p:nvPr/>
        </p:nvSpPr>
        <p:spPr bwMode="auto">
          <a:xfrm>
            <a:off x="2484438" y="2563813"/>
            <a:ext cx="2101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3200" b="1">
                <a:solidFill>
                  <a:srgbClr val="FF0066"/>
                </a:solidFill>
              </a:rPr>
              <a:t>hopeless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5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WordArt 6"/>
          <p:cNvSpPr>
            <a:spLocks noChangeArrowheads="1" noChangeShapeType="1" noTextEdit="1"/>
          </p:cNvSpPr>
          <p:nvPr/>
        </p:nvSpPr>
        <p:spPr bwMode="auto">
          <a:xfrm>
            <a:off x="2362200" y="457200"/>
            <a:ext cx="3429000" cy="762000"/>
          </a:xfrm>
          <a:prstGeom prst="rect">
            <a:avLst/>
          </a:prstGeom>
        </p:spPr>
        <p:txBody>
          <a:bodyPr wrap="none" fromWordArt="1">
            <a:prstTxWarp prst="textPlain">
              <a:avLst>
                <a:gd name="adj" fmla="val 50000"/>
              </a:avLst>
            </a:prstTxWarp>
          </a:bodyPr>
          <a:lstStyle/>
          <a:p>
            <a:pPr algn="ctr"/>
            <a:r>
              <a:rPr lang="en-US" altLang="zh-CN" sz="60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dobe Hebrew"/>
              </a:rPr>
              <a:t>Exercises</a:t>
            </a:r>
            <a:endParaRPr lang="zh-CN" altLang="en-US" sz="60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dobe Hebrew"/>
            </a:endParaRPr>
          </a:p>
        </p:txBody>
      </p:sp>
      <p:sp>
        <p:nvSpPr>
          <p:cNvPr id="38914" name="Rectangle 7"/>
          <p:cNvSpPr>
            <a:spLocks noChangeArrowheads="1"/>
          </p:cNvSpPr>
          <p:nvPr/>
        </p:nvSpPr>
        <p:spPr bwMode="auto">
          <a:xfrm>
            <a:off x="228600" y="1371600"/>
            <a:ext cx="685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000000"/>
                </a:solidFill>
              </a:rPr>
              <a:t>一</a:t>
            </a:r>
            <a:r>
              <a:rPr lang="en-US" altLang="zh-CN" sz="2800" b="1" dirty="0">
                <a:solidFill>
                  <a:srgbClr val="000000"/>
                </a:solidFill>
              </a:rPr>
              <a:t>. </a:t>
            </a:r>
            <a:r>
              <a:rPr lang="zh-CN" altLang="en-US" sz="2800" b="1" dirty="0">
                <a:solidFill>
                  <a:srgbClr val="000000"/>
                </a:solidFill>
              </a:rPr>
              <a:t>根据句意及首字母提示完成单词。</a:t>
            </a:r>
          </a:p>
        </p:txBody>
      </p:sp>
      <p:sp>
        <p:nvSpPr>
          <p:cNvPr id="38915" name="Rectangle 8"/>
          <p:cNvSpPr>
            <a:spLocks noChangeArrowheads="1"/>
          </p:cNvSpPr>
          <p:nvPr/>
        </p:nvSpPr>
        <p:spPr bwMode="auto">
          <a:xfrm>
            <a:off x="304800" y="1981200"/>
            <a:ext cx="83820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US" altLang="zh-CN" sz="2800" b="1" dirty="0">
                <a:solidFill>
                  <a:srgbClr val="000000"/>
                </a:solidFill>
              </a:rPr>
              <a:t>1. Don’t w_____ water. Please turn off the taps</a:t>
            </a:r>
          </a:p>
          <a:p>
            <a:pPr marL="342900" indent="-342900"/>
            <a:r>
              <a:rPr lang="en-US" altLang="zh-CN" sz="2800" b="1" dirty="0">
                <a:solidFill>
                  <a:srgbClr val="000000"/>
                </a:solidFill>
              </a:rPr>
              <a:t>   after you wash your hand.</a:t>
            </a:r>
          </a:p>
          <a:p>
            <a:pPr marL="342900" indent="-342900"/>
            <a:r>
              <a:rPr lang="en-US" altLang="zh-CN" sz="2800" b="1" dirty="0">
                <a:solidFill>
                  <a:srgbClr val="000000"/>
                </a:solidFill>
              </a:rPr>
              <a:t>2. I get a job in a f_________.</a:t>
            </a:r>
          </a:p>
          <a:p>
            <a:pPr marL="342900" indent="-342900"/>
            <a:r>
              <a:rPr lang="en-US" altLang="zh-CN" sz="2800" b="1" dirty="0">
                <a:solidFill>
                  <a:srgbClr val="000000"/>
                </a:solidFill>
              </a:rPr>
              <a:t>3. It’s more and more important for everyone to    </a:t>
            </a:r>
          </a:p>
          <a:p>
            <a:pPr marL="342900" indent="-342900"/>
            <a:r>
              <a:rPr lang="en-US" altLang="zh-CN" sz="2800" b="1" dirty="0">
                <a:solidFill>
                  <a:srgbClr val="000000"/>
                </a:solidFill>
              </a:rPr>
              <a:t>  save e__________ now. </a:t>
            </a:r>
          </a:p>
          <a:p>
            <a:pPr marL="342900" indent="-342900"/>
            <a:r>
              <a:rPr lang="en-US" altLang="zh-CN" sz="2800" b="1" dirty="0">
                <a:solidFill>
                  <a:srgbClr val="000000"/>
                </a:solidFill>
              </a:rPr>
              <a:t>4. Air p_______ is quite harmful to our health.</a:t>
            </a:r>
          </a:p>
          <a:p>
            <a:pPr marL="342900" indent="-342900"/>
            <a:r>
              <a:rPr lang="en-US" altLang="zh-CN" sz="2800" b="1" dirty="0">
                <a:solidFill>
                  <a:srgbClr val="000000"/>
                </a:solidFill>
              </a:rPr>
              <a:t>5. The students from a green school are  </a:t>
            </a:r>
          </a:p>
          <a:p>
            <a:pPr marL="342900" indent="-342900"/>
            <a:r>
              <a:rPr lang="en-US" altLang="zh-CN" sz="2800" b="1" dirty="0">
                <a:solidFill>
                  <a:srgbClr val="000000"/>
                </a:solidFill>
              </a:rPr>
              <a:t>  helping collect waste paper and bottles for  </a:t>
            </a:r>
          </a:p>
          <a:p>
            <a:pPr marL="342900" indent="-342900"/>
            <a:r>
              <a:rPr lang="en-US" altLang="zh-CN" sz="2800" b="1" dirty="0">
                <a:solidFill>
                  <a:srgbClr val="000000"/>
                </a:solidFill>
              </a:rPr>
              <a:t> r_______.</a:t>
            </a:r>
          </a:p>
        </p:txBody>
      </p:sp>
      <p:sp>
        <p:nvSpPr>
          <p:cNvPr id="22537" name="Rectangle 9"/>
          <p:cNvSpPr>
            <a:spLocks noChangeArrowheads="1"/>
          </p:cNvSpPr>
          <p:nvPr/>
        </p:nvSpPr>
        <p:spPr bwMode="auto">
          <a:xfrm>
            <a:off x="2209800" y="1981200"/>
            <a:ext cx="906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aste</a:t>
            </a:r>
          </a:p>
        </p:txBody>
      </p:sp>
      <p:sp>
        <p:nvSpPr>
          <p:cNvPr id="22538" name="Rectangle 10"/>
          <p:cNvSpPr>
            <a:spLocks noChangeArrowheads="1"/>
          </p:cNvSpPr>
          <p:nvPr/>
        </p:nvSpPr>
        <p:spPr bwMode="auto">
          <a:xfrm>
            <a:off x="3657600" y="2895600"/>
            <a:ext cx="1265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actory</a:t>
            </a:r>
          </a:p>
        </p:txBody>
      </p:sp>
      <p:sp>
        <p:nvSpPr>
          <p:cNvPr id="22539" name="Rectangle 11"/>
          <p:cNvSpPr>
            <a:spLocks noChangeArrowheads="1"/>
          </p:cNvSpPr>
          <p:nvPr/>
        </p:nvSpPr>
        <p:spPr bwMode="auto">
          <a:xfrm>
            <a:off x="1676400" y="3624263"/>
            <a:ext cx="1663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lectricity</a:t>
            </a:r>
          </a:p>
        </p:txBody>
      </p:sp>
      <p:sp>
        <p:nvSpPr>
          <p:cNvPr id="22540" name="Rectangle 12"/>
          <p:cNvSpPr>
            <a:spLocks noChangeArrowheads="1"/>
          </p:cNvSpPr>
          <p:nvPr/>
        </p:nvSpPr>
        <p:spPr bwMode="auto">
          <a:xfrm>
            <a:off x="1528763" y="4148138"/>
            <a:ext cx="1482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ollution</a:t>
            </a:r>
          </a:p>
        </p:txBody>
      </p:sp>
      <p:sp>
        <p:nvSpPr>
          <p:cNvPr id="22541" name="Rectangle 13"/>
          <p:cNvSpPr>
            <a:spLocks noChangeArrowheads="1"/>
          </p:cNvSpPr>
          <p:nvPr/>
        </p:nvSpPr>
        <p:spPr bwMode="auto">
          <a:xfrm>
            <a:off x="585788" y="5427663"/>
            <a:ext cx="1624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ecycling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 to="" calcmode="lin" valueType="num">
                                      <p:cBhvr>
                                        <p:cTn id="7" dur="1" fill="hold"/>
                                        <p:tgtEl>
                                          <p:spTgt spid="22537">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2538">
                                            <p:txEl>
                                              <p:pRg st="0" end="0"/>
                                            </p:txEl>
                                          </p:spTgt>
                                        </p:tgtEl>
                                        <p:attrNameLst>
                                          <p:attrName>style.visibility</p:attrName>
                                        </p:attrNameLst>
                                      </p:cBhvr>
                                      <p:to>
                                        <p:strVal val="visible"/>
                                      </p:to>
                                    </p:set>
                                    <p:anim to="" calcmode="lin" valueType="num">
                                      <p:cBhvr>
                                        <p:cTn id="12" dur="1" fill="hold"/>
                                        <p:tgtEl>
                                          <p:spTgt spid="22538">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2539">
                                            <p:txEl>
                                              <p:pRg st="0" end="0"/>
                                            </p:txEl>
                                          </p:spTgt>
                                        </p:tgtEl>
                                        <p:attrNameLst>
                                          <p:attrName>style.visibility</p:attrName>
                                        </p:attrNameLst>
                                      </p:cBhvr>
                                      <p:to>
                                        <p:strVal val="visible"/>
                                      </p:to>
                                    </p:set>
                                    <p:anim to="" calcmode="lin" valueType="num">
                                      <p:cBhvr>
                                        <p:cTn id="17" dur="1" fill="hold"/>
                                        <p:tgtEl>
                                          <p:spTgt spid="22539">
                                            <p:txEl>
                                              <p:pRg st="0" end="0"/>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2540">
                                            <p:txEl>
                                              <p:pRg st="0" end="0"/>
                                            </p:txEl>
                                          </p:spTgt>
                                        </p:tgtEl>
                                        <p:attrNameLst>
                                          <p:attrName>style.visibility</p:attrName>
                                        </p:attrNameLst>
                                      </p:cBhvr>
                                      <p:to>
                                        <p:strVal val="visible"/>
                                      </p:to>
                                    </p:set>
                                    <p:anim to="" calcmode="lin" valueType="num">
                                      <p:cBhvr>
                                        <p:cTn id="22" dur="1" fill="hold"/>
                                        <p:tgtEl>
                                          <p:spTgt spid="22540">
                                            <p:txEl>
                                              <p:pRg st="0" end="0"/>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2541">
                                            <p:txEl>
                                              <p:pRg st="0" end="0"/>
                                            </p:txEl>
                                          </p:spTgt>
                                        </p:tgtEl>
                                        <p:attrNameLst>
                                          <p:attrName>style.visibility</p:attrName>
                                        </p:attrNameLst>
                                      </p:cBhvr>
                                      <p:to>
                                        <p:strVal val="visible"/>
                                      </p:to>
                                    </p:set>
                                    <p:anim to="" calcmode="lin" valueType="num">
                                      <p:cBhvr>
                                        <p:cTn id="27" dur="1" fill="hold"/>
                                        <p:tgtEl>
                                          <p:spTgt spid="22541">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228600" y="533400"/>
            <a:ext cx="7881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000000"/>
                </a:solidFill>
              </a:rPr>
              <a:t>二</a:t>
            </a:r>
            <a:r>
              <a:rPr lang="en-US" altLang="zh-CN" sz="2800" b="1" dirty="0">
                <a:solidFill>
                  <a:srgbClr val="000000"/>
                </a:solidFill>
              </a:rPr>
              <a:t>. </a:t>
            </a:r>
            <a:r>
              <a:rPr lang="zh-CN" altLang="en-US" sz="2800" b="1" dirty="0">
                <a:solidFill>
                  <a:srgbClr val="000000"/>
                </a:solidFill>
              </a:rPr>
              <a:t>用所给单词的适当形式或根据汉语提示填空。</a:t>
            </a:r>
          </a:p>
        </p:txBody>
      </p:sp>
      <p:sp>
        <p:nvSpPr>
          <p:cNvPr id="39938" name="Rectangle 6"/>
          <p:cNvSpPr>
            <a:spLocks noChangeArrowheads="1"/>
          </p:cNvSpPr>
          <p:nvPr/>
        </p:nvSpPr>
        <p:spPr bwMode="auto">
          <a:xfrm>
            <a:off x="304800" y="1219200"/>
            <a:ext cx="86868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anose="020B0604020202020204" pitchFamily="34" charset="0"/>
              <a:buAutoNum type="arabicPeriod"/>
            </a:pPr>
            <a:r>
              <a:rPr lang="en-US" altLang="zh-CN" sz="2800" b="1" dirty="0">
                <a:solidFill>
                  <a:srgbClr val="000000"/>
                </a:solidFill>
              </a:rPr>
              <a:t>The river has been __________(pollute).Look , the fish is dead.</a:t>
            </a:r>
          </a:p>
          <a:p>
            <a:pPr marL="342900" indent="-342900"/>
            <a:r>
              <a:rPr lang="en-US" altLang="zh-CN" sz="2800" b="1" dirty="0">
                <a:solidFill>
                  <a:srgbClr val="000000"/>
                </a:solidFill>
              </a:rPr>
              <a:t>2. Some factories________ (cause) pollution.</a:t>
            </a:r>
          </a:p>
          <a:p>
            <a:pPr marL="342900" indent="-342900"/>
            <a:r>
              <a:rPr lang="en-US" altLang="zh-CN" sz="2800" b="1" dirty="0">
                <a:solidFill>
                  <a:srgbClr val="000000"/>
                </a:solidFill>
              </a:rPr>
              <a:t>3. It’s  no use ________(cry) .</a:t>
            </a:r>
          </a:p>
          <a:p>
            <a:pPr marL="342900" indent="-342900"/>
            <a:r>
              <a:rPr lang="en-US" altLang="zh-CN" sz="2800" b="1" dirty="0">
                <a:solidFill>
                  <a:srgbClr val="000000"/>
                </a:solidFill>
              </a:rPr>
              <a:t>4. We should ________(</a:t>
            </a:r>
            <a:r>
              <a:rPr lang="zh-CN" altLang="en-US" sz="2800" b="1" dirty="0">
                <a:solidFill>
                  <a:srgbClr val="000000"/>
                </a:solidFill>
              </a:rPr>
              <a:t>回收利用</a:t>
            </a:r>
            <a:r>
              <a:rPr lang="en-US" altLang="zh-CN" sz="2800" b="1" dirty="0">
                <a:solidFill>
                  <a:srgbClr val="000000"/>
                </a:solidFill>
              </a:rPr>
              <a:t>)waste paper and bottles.</a:t>
            </a:r>
          </a:p>
          <a:p>
            <a:pPr marL="342900" indent="-342900"/>
            <a:r>
              <a:rPr lang="en-US" altLang="zh-CN" sz="2800" b="1" dirty="0">
                <a:solidFill>
                  <a:srgbClr val="000000"/>
                </a:solidFill>
              </a:rPr>
              <a:t>5. If we don’t look after our earth well, the future will be _________.(hope)</a:t>
            </a:r>
          </a:p>
          <a:p>
            <a:pPr marL="342900" indent="-342900"/>
            <a:r>
              <a:rPr lang="en-US" altLang="zh-CN" sz="2800" b="1" dirty="0">
                <a:solidFill>
                  <a:srgbClr val="000000"/>
                </a:solidFill>
              </a:rPr>
              <a:t>6.The __________(</a:t>
            </a:r>
            <a:r>
              <a:rPr lang="zh-CN" altLang="en-US" sz="2800" b="1" dirty="0">
                <a:solidFill>
                  <a:srgbClr val="000000"/>
                </a:solidFill>
              </a:rPr>
              <a:t>敌人</a:t>
            </a:r>
            <a:r>
              <a:rPr lang="en-US" altLang="zh-CN" sz="2800" b="1" dirty="0">
                <a:solidFill>
                  <a:srgbClr val="000000"/>
                </a:solidFill>
              </a:rPr>
              <a:t>)were forced to lay down their arms(</a:t>
            </a:r>
            <a:r>
              <a:rPr lang="zh-CN" altLang="en-US" sz="2800" b="1" dirty="0">
                <a:solidFill>
                  <a:srgbClr val="000000"/>
                </a:solidFill>
              </a:rPr>
              <a:t>放下武器</a:t>
            </a:r>
            <a:r>
              <a:rPr lang="en-US" altLang="zh-CN" sz="2800" b="1" dirty="0">
                <a:solidFill>
                  <a:srgbClr val="000000"/>
                </a:solidFill>
              </a:rPr>
              <a:t>).</a:t>
            </a:r>
          </a:p>
          <a:p>
            <a:pPr marL="342900" indent="-342900"/>
            <a:endParaRPr lang="en-US" altLang="zh-CN" sz="2800" b="1" dirty="0">
              <a:solidFill>
                <a:srgbClr val="000000"/>
              </a:solidFill>
            </a:endParaRPr>
          </a:p>
        </p:txBody>
      </p:sp>
      <p:sp>
        <p:nvSpPr>
          <p:cNvPr id="55303" name="Rectangle 7"/>
          <p:cNvSpPr>
            <a:spLocks noChangeArrowheads="1"/>
          </p:cNvSpPr>
          <p:nvPr/>
        </p:nvSpPr>
        <p:spPr bwMode="auto">
          <a:xfrm>
            <a:off x="4038600" y="1143000"/>
            <a:ext cx="1582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polluted</a:t>
            </a:r>
          </a:p>
        </p:txBody>
      </p:sp>
      <p:sp>
        <p:nvSpPr>
          <p:cNvPr id="55304" name="Rectangle 8"/>
          <p:cNvSpPr>
            <a:spLocks noChangeArrowheads="1"/>
          </p:cNvSpPr>
          <p:nvPr/>
        </p:nvSpPr>
        <p:spPr bwMode="auto">
          <a:xfrm>
            <a:off x="3432175" y="2057400"/>
            <a:ext cx="1412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caused</a:t>
            </a:r>
          </a:p>
        </p:txBody>
      </p:sp>
      <p:sp>
        <p:nvSpPr>
          <p:cNvPr id="55305" name="Rectangle 9"/>
          <p:cNvSpPr>
            <a:spLocks noChangeArrowheads="1"/>
          </p:cNvSpPr>
          <p:nvPr/>
        </p:nvSpPr>
        <p:spPr bwMode="auto">
          <a:xfrm>
            <a:off x="2874963" y="2405063"/>
            <a:ext cx="126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crying</a:t>
            </a:r>
          </a:p>
        </p:txBody>
      </p:sp>
      <p:sp>
        <p:nvSpPr>
          <p:cNvPr id="55306" name="Rectangle 10"/>
          <p:cNvSpPr>
            <a:spLocks noChangeArrowheads="1"/>
          </p:cNvSpPr>
          <p:nvPr/>
        </p:nvSpPr>
        <p:spPr bwMode="auto">
          <a:xfrm>
            <a:off x="2613025" y="2938463"/>
            <a:ext cx="1425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recycle</a:t>
            </a:r>
          </a:p>
        </p:txBody>
      </p:sp>
      <p:sp>
        <p:nvSpPr>
          <p:cNvPr id="55307" name="Rectangle 11"/>
          <p:cNvSpPr>
            <a:spLocks noChangeArrowheads="1"/>
          </p:cNvSpPr>
          <p:nvPr/>
        </p:nvSpPr>
        <p:spPr bwMode="auto">
          <a:xfrm>
            <a:off x="1989138" y="4048125"/>
            <a:ext cx="1744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hopeless</a:t>
            </a:r>
          </a:p>
        </p:txBody>
      </p:sp>
      <p:sp>
        <p:nvSpPr>
          <p:cNvPr id="9" name="TextBox 8"/>
          <p:cNvSpPr txBox="1">
            <a:spLocks noChangeArrowheads="1"/>
          </p:cNvSpPr>
          <p:nvPr/>
        </p:nvSpPr>
        <p:spPr bwMode="auto">
          <a:xfrm>
            <a:off x="1500188" y="4572000"/>
            <a:ext cx="166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rPr>
              <a:t>enemies</a:t>
            </a:r>
            <a:endParaRPr lang="zh-CN" altLang="en-US" sz="28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5303">
                                            <p:txEl>
                                              <p:pRg st="0" end="0"/>
                                            </p:txEl>
                                          </p:spTgt>
                                        </p:tgtEl>
                                        <p:attrNameLst>
                                          <p:attrName>style.visibility</p:attrName>
                                        </p:attrNameLst>
                                      </p:cBhvr>
                                      <p:to>
                                        <p:strVal val="visible"/>
                                      </p:to>
                                    </p:set>
                                    <p:anim to="" calcmode="lin" valueType="num">
                                      <p:cBhvr>
                                        <p:cTn id="7" dur="1" fill="hold"/>
                                        <p:tgtEl>
                                          <p:spTgt spid="5530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5304">
                                            <p:txEl>
                                              <p:pRg st="0" end="0"/>
                                            </p:txEl>
                                          </p:spTgt>
                                        </p:tgtEl>
                                        <p:attrNameLst>
                                          <p:attrName>style.visibility</p:attrName>
                                        </p:attrNameLst>
                                      </p:cBhvr>
                                      <p:to>
                                        <p:strVal val="visible"/>
                                      </p:to>
                                    </p:set>
                                    <p:anim to="" calcmode="lin" valueType="num">
                                      <p:cBhvr>
                                        <p:cTn id="12" dur="1" fill="hold"/>
                                        <p:tgtEl>
                                          <p:spTgt spid="55304">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5305">
                                            <p:txEl>
                                              <p:pRg st="0" end="0"/>
                                            </p:txEl>
                                          </p:spTgt>
                                        </p:tgtEl>
                                        <p:attrNameLst>
                                          <p:attrName>style.visibility</p:attrName>
                                        </p:attrNameLst>
                                      </p:cBhvr>
                                      <p:to>
                                        <p:strVal val="visible"/>
                                      </p:to>
                                    </p:set>
                                    <p:anim to="" calcmode="lin" valueType="num">
                                      <p:cBhvr>
                                        <p:cTn id="17" dur="1" fill="hold"/>
                                        <p:tgtEl>
                                          <p:spTgt spid="55305">
                                            <p:txEl>
                                              <p:pRg st="0" end="0"/>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5306">
                                            <p:txEl>
                                              <p:pRg st="0" end="0"/>
                                            </p:txEl>
                                          </p:spTgt>
                                        </p:tgtEl>
                                        <p:attrNameLst>
                                          <p:attrName>style.visibility</p:attrName>
                                        </p:attrNameLst>
                                      </p:cBhvr>
                                      <p:to>
                                        <p:strVal val="visible"/>
                                      </p:to>
                                    </p:set>
                                    <p:anim to="" calcmode="lin" valueType="num">
                                      <p:cBhvr>
                                        <p:cTn id="22" dur="1" fill="hold"/>
                                        <p:tgtEl>
                                          <p:spTgt spid="55306">
                                            <p:txEl>
                                              <p:pRg st="0" end="0"/>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5307">
                                            <p:txEl>
                                              <p:pRg st="0" end="0"/>
                                            </p:txEl>
                                          </p:spTgt>
                                        </p:tgtEl>
                                        <p:attrNameLst>
                                          <p:attrName>style.visibility</p:attrName>
                                        </p:attrNameLst>
                                      </p:cBhvr>
                                      <p:to>
                                        <p:strVal val="visible"/>
                                      </p:to>
                                    </p:set>
                                    <p:anim to="" calcmode="lin" valueType="num">
                                      <p:cBhvr>
                                        <p:cTn id="27" dur="1" fill="hold"/>
                                        <p:tgtEl>
                                          <p:spTgt spid="55307">
                                            <p:txEl>
                                              <p:pRg st="0" end="0"/>
                                            </p:txEl>
                                          </p:spTgt>
                                        </p:tgtEl>
                                      </p:cBhvr>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152400" y="457200"/>
            <a:ext cx="5381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000000"/>
                </a:solidFill>
              </a:rPr>
              <a:t>三</a:t>
            </a:r>
            <a:r>
              <a:rPr lang="en-US" altLang="zh-CN" sz="2800" b="1" dirty="0">
                <a:solidFill>
                  <a:srgbClr val="000000"/>
                </a:solidFill>
              </a:rPr>
              <a:t>. </a:t>
            </a:r>
            <a:r>
              <a:rPr lang="zh-CN" altLang="en-US" sz="2800" b="1" dirty="0">
                <a:solidFill>
                  <a:srgbClr val="000000"/>
                </a:solidFill>
              </a:rPr>
              <a:t>根据汉语意思完成英语句子。</a:t>
            </a:r>
          </a:p>
        </p:txBody>
      </p:sp>
      <p:sp>
        <p:nvSpPr>
          <p:cNvPr id="40962" name="Rectangle 5"/>
          <p:cNvSpPr>
            <a:spLocks noChangeArrowheads="1"/>
          </p:cNvSpPr>
          <p:nvPr/>
        </p:nvSpPr>
        <p:spPr bwMode="auto">
          <a:xfrm>
            <a:off x="228600" y="12954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000000"/>
                </a:solidFill>
              </a:rPr>
              <a:t>1. </a:t>
            </a:r>
            <a:r>
              <a:rPr lang="zh-CN" altLang="en-US" sz="2800" b="1" dirty="0">
                <a:solidFill>
                  <a:srgbClr val="000000"/>
                </a:solidFill>
              </a:rPr>
              <a:t>污染是我们的敌人，我们必须与之作战</a:t>
            </a:r>
          </a:p>
        </p:txBody>
      </p:sp>
      <p:sp>
        <p:nvSpPr>
          <p:cNvPr id="40963" name="Rectangle 6"/>
          <p:cNvSpPr>
            <a:spLocks noChangeArrowheads="1"/>
          </p:cNvSpPr>
          <p:nvPr/>
        </p:nvSpPr>
        <p:spPr bwMode="auto">
          <a:xfrm>
            <a:off x="304800" y="20574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000000"/>
                </a:solidFill>
              </a:rPr>
              <a:t>Pollution is our great enemy, and we _____  _____  ______  it.</a:t>
            </a:r>
          </a:p>
        </p:txBody>
      </p:sp>
      <p:sp>
        <p:nvSpPr>
          <p:cNvPr id="40964" name="Rectangle 7"/>
          <p:cNvSpPr>
            <a:spLocks noChangeArrowheads="1"/>
          </p:cNvSpPr>
          <p:nvPr/>
        </p:nvSpPr>
        <p:spPr bwMode="auto">
          <a:xfrm>
            <a:off x="457200" y="335280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000000"/>
                </a:solidFill>
              </a:rPr>
              <a:t>2. </a:t>
            </a:r>
            <a:r>
              <a:rPr lang="zh-CN" altLang="en-US" sz="2800" b="1" dirty="0">
                <a:solidFill>
                  <a:srgbClr val="000000"/>
                </a:solidFill>
              </a:rPr>
              <a:t>来自该市的很多人都决心节约用水。</a:t>
            </a:r>
          </a:p>
        </p:txBody>
      </p:sp>
      <p:sp>
        <p:nvSpPr>
          <p:cNvPr id="40965" name="Rectangle 8"/>
          <p:cNvSpPr>
            <a:spLocks noChangeArrowheads="1"/>
          </p:cNvSpPr>
          <p:nvPr/>
        </p:nvSpPr>
        <p:spPr bwMode="auto">
          <a:xfrm>
            <a:off x="457200" y="4191000"/>
            <a:ext cx="7937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000000"/>
                </a:solidFill>
              </a:rPr>
              <a:t>______ _______ people from the city made up their mind to save water.</a:t>
            </a:r>
          </a:p>
        </p:txBody>
      </p:sp>
      <p:sp>
        <p:nvSpPr>
          <p:cNvPr id="56329" name="Rectangle 9"/>
          <p:cNvSpPr>
            <a:spLocks noChangeArrowheads="1"/>
          </p:cNvSpPr>
          <p:nvPr/>
        </p:nvSpPr>
        <p:spPr bwMode="auto">
          <a:xfrm>
            <a:off x="6781800" y="1981200"/>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rPr>
              <a:t>have</a:t>
            </a:r>
          </a:p>
        </p:txBody>
      </p:sp>
      <p:sp>
        <p:nvSpPr>
          <p:cNvPr id="56330" name="Rectangle 10"/>
          <p:cNvSpPr>
            <a:spLocks noChangeArrowheads="1"/>
          </p:cNvSpPr>
          <p:nvPr/>
        </p:nvSpPr>
        <p:spPr bwMode="auto">
          <a:xfrm>
            <a:off x="609600" y="25146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to</a:t>
            </a:r>
          </a:p>
        </p:txBody>
      </p:sp>
      <p:sp>
        <p:nvSpPr>
          <p:cNvPr id="56331" name="Rectangle 11"/>
          <p:cNvSpPr>
            <a:spLocks noChangeArrowheads="1"/>
          </p:cNvSpPr>
          <p:nvPr/>
        </p:nvSpPr>
        <p:spPr bwMode="auto">
          <a:xfrm>
            <a:off x="1600200" y="25146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rPr>
              <a:t>fight</a:t>
            </a:r>
          </a:p>
        </p:txBody>
      </p:sp>
      <p:sp>
        <p:nvSpPr>
          <p:cNvPr id="56332" name="Rectangle 12"/>
          <p:cNvSpPr>
            <a:spLocks noChangeArrowheads="1"/>
          </p:cNvSpPr>
          <p:nvPr/>
        </p:nvSpPr>
        <p:spPr bwMode="auto">
          <a:xfrm>
            <a:off x="914400" y="4191000"/>
            <a:ext cx="642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So</a:t>
            </a:r>
          </a:p>
        </p:txBody>
      </p:sp>
      <p:sp>
        <p:nvSpPr>
          <p:cNvPr id="56333" name="Rectangle 13"/>
          <p:cNvSpPr>
            <a:spLocks noChangeArrowheads="1"/>
          </p:cNvSpPr>
          <p:nvPr/>
        </p:nvSpPr>
        <p:spPr bwMode="auto">
          <a:xfrm>
            <a:off x="2133600" y="4114800"/>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many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6329">
                                            <p:txEl>
                                              <p:pRg st="0" end="0"/>
                                            </p:txEl>
                                          </p:spTgt>
                                        </p:tgtEl>
                                        <p:attrNameLst>
                                          <p:attrName>style.visibility</p:attrName>
                                        </p:attrNameLst>
                                      </p:cBhvr>
                                      <p:to>
                                        <p:strVal val="visible"/>
                                      </p:to>
                                    </p:set>
                                    <p:anim to="" calcmode="lin" valueType="num">
                                      <p:cBhvr>
                                        <p:cTn id="7" dur="1" fill="hold"/>
                                        <p:tgtEl>
                                          <p:spTgt spid="56329">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6330">
                                            <p:txEl>
                                              <p:pRg st="0" end="0"/>
                                            </p:txEl>
                                          </p:spTgt>
                                        </p:tgtEl>
                                        <p:attrNameLst>
                                          <p:attrName>style.visibility</p:attrName>
                                        </p:attrNameLst>
                                      </p:cBhvr>
                                      <p:to>
                                        <p:strVal val="visible"/>
                                      </p:to>
                                    </p:set>
                                    <p:anim to="" calcmode="lin" valueType="num">
                                      <p:cBhvr>
                                        <p:cTn id="12" dur="1" fill="hold"/>
                                        <p:tgtEl>
                                          <p:spTgt spid="56330">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6331">
                                            <p:txEl>
                                              <p:pRg st="0" end="0"/>
                                            </p:txEl>
                                          </p:spTgt>
                                        </p:tgtEl>
                                        <p:attrNameLst>
                                          <p:attrName>style.visibility</p:attrName>
                                        </p:attrNameLst>
                                      </p:cBhvr>
                                      <p:to>
                                        <p:strVal val="visible"/>
                                      </p:to>
                                    </p:set>
                                    <p:anim to="" calcmode="lin" valueType="num">
                                      <p:cBhvr>
                                        <p:cTn id="17" dur="1" fill="hold"/>
                                        <p:tgtEl>
                                          <p:spTgt spid="56331">
                                            <p:txEl>
                                              <p:pRg st="0" end="0"/>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6332">
                                            <p:txEl>
                                              <p:pRg st="0" end="0"/>
                                            </p:txEl>
                                          </p:spTgt>
                                        </p:tgtEl>
                                        <p:attrNameLst>
                                          <p:attrName>style.visibility</p:attrName>
                                        </p:attrNameLst>
                                      </p:cBhvr>
                                      <p:to>
                                        <p:strVal val="visible"/>
                                      </p:to>
                                    </p:set>
                                    <p:anim to="" calcmode="lin" valueType="num">
                                      <p:cBhvr>
                                        <p:cTn id="22" dur="1" fill="hold"/>
                                        <p:tgtEl>
                                          <p:spTgt spid="56332">
                                            <p:txEl>
                                              <p:pRg st="0" end="0"/>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6333">
                                            <p:txEl>
                                              <p:pRg st="0" end="0"/>
                                            </p:txEl>
                                          </p:spTgt>
                                        </p:tgtEl>
                                        <p:attrNameLst>
                                          <p:attrName>style.visibility</p:attrName>
                                        </p:attrNameLst>
                                      </p:cBhvr>
                                      <p:to>
                                        <p:strVal val="visible"/>
                                      </p:to>
                                    </p:set>
                                    <p:anim to="" calcmode="lin" valueType="num">
                                      <p:cBhvr>
                                        <p:cTn id="27" dur="1" fill="hold"/>
                                        <p:tgtEl>
                                          <p:spTgt spid="56333">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ChangeArrowheads="1"/>
          </p:cNvSpPr>
          <p:nvPr/>
        </p:nvSpPr>
        <p:spPr bwMode="auto">
          <a:xfrm>
            <a:off x="304800" y="1905000"/>
            <a:ext cx="7937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000000"/>
                </a:solidFill>
              </a:rPr>
              <a:t>Mike likes drinks_____ ______ milk tea and cola.</a:t>
            </a:r>
          </a:p>
        </p:txBody>
      </p:sp>
      <p:sp>
        <p:nvSpPr>
          <p:cNvPr id="41986" name="Rectangle 5"/>
          <p:cNvSpPr>
            <a:spLocks noChangeArrowheads="1"/>
          </p:cNvSpPr>
          <p:nvPr/>
        </p:nvSpPr>
        <p:spPr bwMode="auto">
          <a:xfrm>
            <a:off x="381000" y="3124200"/>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000000"/>
                </a:solidFill>
              </a:rPr>
              <a:t>4. </a:t>
            </a:r>
            <a:r>
              <a:rPr lang="zh-CN" altLang="en-US" sz="2800" b="1">
                <a:solidFill>
                  <a:srgbClr val="000000"/>
                </a:solidFill>
              </a:rPr>
              <a:t>应该谈谈我们的事情。</a:t>
            </a:r>
          </a:p>
        </p:txBody>
      </p:sp>
      <p:sp>
        <p:nvSpPr>
          <p:cNvPr id="41987" name="Rectangle 6"/>
          <p:cNvSpPr>
            <a:spLocks noChangeArrowheads="1"/>
          </p:cNvSpPr>
          <p:nvPr/>
        </p:nvSpPr>
        <p:spPr bwMode="auto">
          <a:xfrm>
            <a:off x="228600" y="990600"/>
            <a:ext cx="670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000000"/>
                </a:solidFill>
              </a:rPr>
              <a:t>3. </a:t>
            </a:r>
            <a:r>
              <a:rPr lang="zh-CN" altLang="en-US" sz="2800" b="1" dirty="0">
                <a:solidFill>
                  <a:srgbClr val="000000"/>
                </a:solidFill>
              </a:rPr>
              <a:t>迈克喜欢奶茶和可乐之类的饮料。</a:t>
            </a:r>
          </a:p>
        </p:txBody>
      </p:sp>
      <p:sp>
        <p:nvSpPr>
          <p:cNvPr id="41988" name="Rectangle 7"/>
          <p:cNvSpPr>
            <a:spLocks noChangeArrowheads="1"/>
          </p:cNvSpPr>
          <p:nvPr/>
        </p:nvSpPr>
        <p:spPr bwMode="auto">
          <a:xfrm>
            <a:off x="304800" y="3886200"/>
            <a:ext cx="7937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000000"/>
                </a:solidFill>
              </a:rPr>
              <a:t>We should ____ _____ what we can do.</a:t>
            </a:r>
          </a:p>
        </p:txBody>
      </p:sp>
      <p:sp>
        <p:nvSpPr>
          <p:cNvPr id="57352" name="Rectangle 8"/>
          <p:cNvSpPr>
            <a:spLocks noChangeArrowheads="1"/>
          </p:cNvSpPr>
          <p:nvPr/>
        </p:nvSpPr>
        <p:spPr bwMode="auto">
          <a:xfrm>
            <a:off x="3276600" y="1905000"/>
            <a:ext cx="1023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such</a:t>
            </a:r>
          </a:p>
        </p:txBody>
      </p:sp>
      <p:sp>
        <p:nvSpPr>
          <p:cNvPr id="57353" name="Rectangle 9"/>
          <p:cNvSpPr>
            <a:spLocks noChangeArrowheads="1"/>
          </p:cNvSpPr>
          <p:nvPr/>
        </p:nvSpPr>
        <p:spPr bwMode="auto">
          <a:xfrm>
            <a:off x="4800600" y="1905000"/>
            <a:ext cx="585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as</a:t>
            </a:r>
          </a:p>
        </p:txBody>
      </p:sp>
      <p:sp>
        <p:nvSpPr>
          <p:cNvPr id="57354" name="Rectangle 10"/>
          <p:cNvSpPr>
            <a:spLocks noChangeArrowheads="1"/>
          </p:cNvSpPr>
          <p:nvPr/>
        </p:nvSpPr>
        <p:spPr bwMode="auto">
          <a:xfrm>
            <a:off x="2286000" y="3810000"/>
            <a:ext cx="804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talk</a:t>
            </a:r>
          </a:p>
        </p:txBody>
      </p:sp>
      <p:sp>
        <p:nvSpPr>
          <p:cNvPr id="57355" name="Rectangle 11"/>
          <p:cNvSpPr>
            <a:spLocks noChangeArrowheads="1"/>
          </p:cNvSpPr>
          <p:nvPr/>
        </p:nvSpPr>
        <p:spPr bwMode="auto">
          <a:xfrm>
            <a:off x="3124200" y="3810000"/>
            <a:ext cx="116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rPr>
              <a:t>about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7352">
                                            <p:txEl>
                                              <p:pRg st="0" end="0"/>
                                            </p:txEl>
                                          </p:spTgt>
                                        </p:tgtEl>
                                        <p:attrNameLst>
                                          <p:attrName>style.visibility</p:attrName>
                                        </p:attrNameLst>
                                      </p:cBhvr>
                                      <p:to>
                                        <p:strVal val="visible"/>
                                      </p:to>
                                    </p:set>
                                    <p:anim to="" calcmode="lin" valueType="num">
                                      <p:cBhvr>
                                        <p:cTn id="7" dur="1" fill="hold"/>
                                        <p:tgtEl>
                                          <p:spTgt spid="57352">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7353">
                                            <p:txEl>
                                              <p:pRg st="0" end="0"/>
                                            </p:txEl>
                                          </p:spTgt>
                                        </p:tgtEl>
                                        <p:attrNameLst>
                                          <p:attrName>style.visibility</p:attrName>
                                        </p:attrNameLst>
                                      </p:cBhvr>
                                      <p:to>
                                        <p:strVal val="visible"/>
                                      </p:to>
                                    </p:set>
                                    <p:anim to="" calcmode="lin" valueType="num">
                                      <p:cBhvr>
                                        <p:cTn id="12" dur="1" fill="hold"/>
                                        <p:tgtEl>
                                          <p:spTgt spid="57353">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7354">
                                            <p:txEl>
                                              <p:pRg st="0" end="0"/>
                                            </p:txEl>
                                          </p:spTgt>
                                        </p:tgtEl>
                                        <p:attrNameLst>
                                          <p:attrName>style.visibility</p:attrName>
                                        </p:attrNameLst>
                                      </p:cBhvr>
                                      <p:to>
                                        <p:strVal val="visible"/>
                                      </p:to>
                                    </p:set>
                                    <p:anim to="" calcmode="lin" valueType="num">
                                      <p:cBhvr>
                                        <p:cTn id="17" dur="1" fill="hold"/>
                                        <p:tgtEl>
                                          <p:spTgt spid="57354">
                                            <p:txEl>
                                              <p:pRg st="0" end="0"/>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7355">
                                            <p:txEl>
                                              <p:pRg st="0" end="0"/>
                                            </p:txEl>
                                          </p:spTgt>
                                        </p:tgtEl>
                                        <p:attrNameLst>
                                          <p:attrName>style.visibility</p:attrName>
                                        </p:attrNameLst>
                                      </p:cBhvr>
                                      <p:to>
                                        <p:strVal val="visible"/>
                                      </p:to>
                                    </p:set>
                                    <p:anim to="" calcmode="lin" valueType="num">
                                      <p:cBhvr>
                                        <p:cTn id="22" dur="1" fill="hold"/>
                                        <p:tgtEl>
                                          <p:spTgt spid="57355">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WordArt 5"/>
          <p:cNvSpPr>
            <a:spLocks noChangeArrowheads="1" noChangeShapeType="1" noTextEdit="1"/>
          </p:cNvSpPr>
          <p:nvPr/>
        </p:nvSpPr>
        <p:spPr bwMode="auto">
          <a:xfrm>
            <a:off x="2590800" y="457200"/>
            <a:ext cx="3429000" cy="762000"/>
          </a:xfrm>
          <a:prstGeom prst="rect">
            <a:avLst/>
          </a:prstGeom>
        </p:spPr>
        <p:txBody>
          <a:bodyPr wrap="none" fromWordArt="1">
            <a:prstTxWarp prst="textPlain">
              <a:avLst>
                <a:gd name="adj" fmla="val 50000"/>
              </a:avLst>
            </a:prstTxWarp>
          </a:bodyPr>
          <a:lstStyle/>
          <a:p>
            <a:pPr algn="ctr"/>
            <a:r>
              <a:rPr lang="en-US" altLang="zh-CN" sz="60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dobe Hebrew"/>
              </a:rPr>
              <a:t>Homework</a:t>
            </a:r>
            <a:endParaRPr lang="zh-CN" altLang="en-US" sz="60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dobe Hebrew"/>
            </a:endParaRPr>
          </a:p>
        </p:txBody>
      </p:sp>
      <p:sp>
        <p:nvSpPr>
          <p:cNvPr id="43010" name="Rectangle 6"/>
          <p:cNvSpPr>
            <a:spLocks noChangeArrowheads="1"/>
          </p:cNvSpPr>
          <p:nvPr/>
        </p:nvSpPr>
        <p:spPr bwMode="auto">
          <a:xfrm>
            <a:off x="381000" y="1600200"/>
            <a:ext cx="86106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dirty="0">
                <a:solidFill>
                  <a:srgbClr val="000000"/>
                </a:solidFill>
              </a:rPr>
              <a:t>1.For some students ,you should read the conversation more and remember the key points.</a:t>
            </a:r>
          </a:p>
          <a:p>
            <a:r>
              <a:rPr lang="en-US" altLang="zh-CN" sz="4000" b="1" dirty="0">
                <a:solidFill>
                  <a:srgbClr val="000000"/>
                </a:solidFill>
              </a:rPr>
              <a:t>2.For the other students ,you’d better finish task1 and do the exercises of our exercise book</a:t>
            </a:r>
            <a:r>
              <a:rPr lang="en-US" altLang="zh-CN" sz="4000" b="1" dirty="0" smtClean="0">
                <a:solidFill>
                  <a:srgbClr val="000000"/>
                </a:solidFill>
              </a:rPr>
              <a:t>. </a:t>
            </a:r>
            <a:endParaRPr lang="en-US" altLang="zh-CN" sz="4000" b="1" dirty="0">
              <a:solidFill>
                <a:srgbClr val="000000"/>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body" idx="4294967295"/>
          </p:nvPr>
        </p:nvSpPr>
        <p:spPr>
          <a:xfrm>
            <a:off x="0" y="4316413"/>
            <a:ext cx="8540750" cy="1820862"/>
          </a:xfrm>
          <a:prstGeom prst="rect">
            <a:avLst/>
          </a:prstGeom>
        </p:spPr>
        <p:txBody>
          <a:bodyPr/>
          <a:lstStyle/>
          <a:p>
            <a:r>
              <a:rPr lang="zh-CN" altLang="zh-CN" b="1" dirty="0" smtClean="0">
                <a:solidFill>
                  <a:srgbClr val="000000"/>
                </a:solidFill>
              </a:rPr>
              <a:t>v.</a:t>
            </a:r>
            <a:r>
              <a:rPr lang="zh-CN" altLang="en-US" b="1" dirty="0" smtClean="0">
                <a:solidFill>
                  <a:srgbClr val="000000"/>
                </a:solidFill>
              </a:rPr>
              <a:t>回收利用；再使用（废品）</a:t>
            </a:r>
          </a:p>
          <a:p>
            <a:r>
              <a:rPr lang="zh-CN" altLang="zh-CN" sz="4000" b="1" dirty="0" smtClean="0">
                <a:solidFill>
                  <a:srgbClr val="FF0000"/>
                </a:solidFill>
              </a:rPr>
              <a:t>re</a:t>
            </a:r>
            <a:r>
              <a:rPr lang="zh-CN" altLang="zh-CN" sz="4000" b="1" dirty="0" smtClean="0">
                <a:solidFill>
                  <a:srgbClr val="000000"/>
                </a:solidFill>
              </a:rPr>
              <a:t>cycle</a:t>
            </a:r>
          </a:p>
        </p:txBody>
      </p:sp>
      <p:pic>
        <p:nvPicPr>
          <p:cNvPr id="9220" name="Picture 4" descr="129766208512656250"/>
          <p:cNvPicPr>
            <a:picLocks noChangeAspect="1" noChangeArrowheads="1"/>
          </p:cNvPicPr>
          <p:nvPr/>
        </p:nvPicPr>
        <p:blipFill>
          <a:blip r:embed="rId2"/>
          <a:srcRect/>
          <a:stretch>
            <a:fillRect/>
          </a:stretch>
        </p:blipFill>
        <p:spPr bwMode="auto">
          <a:xfrm>
            <a:off x="34925" y="20638"/>
            <a:ext cx="9109075"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ircle(in)">
                                      <p:cBhvr>
                                        <p:cTn id="7" dur="20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circle(in)">
                                      <p:cBhvr>
                                        <p:cTn id="12" dur="20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strips(downLeft)">
                                      <p:cBhvr>
                                        <p:cTn id="17"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Rot="1" noChangeArrowheads="1"/>
          </p:cNvSpPr>
          <p:nvPr>
            <p:ph type="body" idx="4294967295"/>
          </p:nvPr>
        </p:nvSpPr>
        <p:spPr>
          <a:xfrm>
            <a:off x="604838" y="4527550"/>
            <a:ext cx="8539162" cy="1573213"/>
          </a:xfrm>
          <a:prstGeom prst="rect">
            <a:avLst/>
          </a:prstGeom>
        </p:spPr>
        <p:txBody>
          <a:bodyPr/>
          <a:lstStyle/>
          <a:p>
            <a:r>
              <a:rPr lang="zh-CN" altLang="zh-CN" b="1" smtClean="0">
                <a:solidFill>
                  <a:srgbClr val="000000"/>
                </a:solidFill>
              </a:rPr>
              <a:t>n.</a:t>
            </a:r>
            <a:r>
              <a:rPr lang="zh-CN" altLang="en-US" b="1" smtClean="0">
                <a:solidFill>
                  <a:srgbClr val="000000"/>
                </a:solidFill>
              </a:rPr>
              <a:t>废料；废弃物</a:t>
            </a:r>
            <a:r>
              <a:rPr lang="en-US" altLang="zh-CN" b="1" smtClean="0">
                <a:solidFill>
                  <a:srgbClr val="000000"/>
                </a:solidFill>
              </a:rPr>
              <a:t>     v.</a:t>
            </a:r>
            <a:r>
              <a:rPr lang="zh-CN" altLang="en-US" b="1" smtClean="0">
                <a:solidFill>
                  <a:srgbClr val="000000"/>
                </a:solidFill>
              </a:rPr>
              <a:t>浪费</a:t>
            </a:r>
          </a:p>
          <a:p>
            <a:r>
              <a:rPr lang="zh-CN" altLang="zh-CN" sz="4000" b="1" smtClean="0">
                <a:solidFill>
                  <a:srgbClr val="000000"/>
                </a:solidFill>
              </a:rPr>
              <a:t>waste</a:t>
            </a:r>
          </a:p>
        </p:txBody>
      </p:sp>
      <p:pic>
        <p:nvPicPr>
          <p:cNvPr id="10244" name="Picture 4" descr="42f8de940e050735a0cdf9f6d0_560"/>
          <p:cNvPicPr>
            <a:picLocks noChangeAspect="1" noChangeArrowheads="1"/>
          </p:cNvPicPr>
          <p:nvPr/>
        </p:nvPicPr>
        <p:blipFill>
          <a:blip r:embed="rId2"/>
          <a:srcRect/>
          <a:stretch>
            <a:fillRect/>
          </a:stretch>
        </p:blipFill>
        <p:spPr bwMode="auto">
          <a:xfrm>
            <a:off x="34925" y="-14288"/>
            <a:ext cx="9074150" cy="430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strips(downLeft)">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wheel(4)">
                                      <p:cBhvr>
                                        <p:cTn id="12" dur="2000"/>
                                        <p:tgtEl>
                                          <p:spTgt spid="92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wedge">
                                      <p:cBhvr>
                                        <p:cTn id="17" dur="2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Rot="1" noChangeArrowheads="1"/>
          </p:cNvSpPr>
          <p:nvPr>
            <p:ph type="body" idx="4294967295"/>
          </p:nvPr>
        </p:nvSpPr>
        <p:spPr>
          <a:xfrm>
            <a:off x="5978525" y="1600200"/>
            <a:ext cx="3165475" cy="4498975"/>
          </a:xfrm>
          <a:prstGeom prst="rect">
            <a:avLst/>
          </a:prstGeom>
        </p:spPr>
        <p:txBody>
          <a:bodyPr/>
          <a:lstStyle/>
          <a:p>
            <a:r>
              <a:rPr lang="zh-CN" altLang="zh-CN" b="1" smtClean="0">
                <a:solidFill>
                  <a:srgbClr val="000000"/>
                </a:solidFill>
              </a:rPr>
              <a:t>n.</a:t>
            </a:r>
            <a:r>
              <a:rPr lang="zh-CN" altLang="en-US" b="1" smtClean="0">
                <a:solidFill>
                  <a:srgbClr val="000000"/>
                </a:solidFill>
              </a:rPr>
              <a:t>敌人；仇人</a:t>
            </a:r>
          </a:p>
          <a:p>
            <a:r>
              <a:rPr lang="zh-CN" altLang="zh-CN" sz="4000" b="1" smtClean="0">
                <a:solidFill>
                  <a:srgbClr val="000000"/>
                </a:solidFill>
              </a:rPr>
              <a:t>enemy</a:t>
            </a:r>
          </a:p>
        </p:txBody>
      </p:sp>
      <p:pic>
        <p:nvPicPr>
          <p:cNvPr id="11268" name="Picture 4" descr="a0000524034"/>
          <p:cNvPicPr>
            <a:picLocks noChangeAspect="1" noChangeArrowheads="1"/>
          </p:cNvPicPr>
          <p:nvPr/>
        </p:nvPicPr>
        <p:blipFill>
          <a:blip r:embed="rId2"/>
          <a:srcRect/>
          <a:stretch>
            <a:fillRect/>
          </a:stretch>
        </p:blipFill>
        <p:spPr bwMode="auto">
          <a:xfrm>
            <a:off x="-33338" y="-23813"/>
            <a:ext cx="5711826"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edge">
                                      <p:cBhvr>
                                        <p:cTn id="7" dur="20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10242">
                                            <p:txEl>
                                              <p:pRg st="0" end="0"/>
                                            </p:txEl>
                                          </p:spTgt>
                                        </p:tgtEl>
                                        <p:attrNameLst>
                                          <p:attrName>style.visibility</p:attrName>
                                        </p:attrNameLst>
                                      </p:cBhvr>
                                      <p:to>
                                        <p:strVal val="visible"/>
                                      </p:to>
                                    </p:set>
                                    <p:animEffect transition="in" filter="fade">
                                      <p:cBhvr>
                                        <p:cTn id="12" dur="100"/>
                                        <p:tgtEl>
                                          <p:spTgt spid="10242">
                                            <p:txEl>
                                              <p:pRg st="0" end="0"/>
                                            </p:txEl>
                                          </p:spTgt>
                                        </p:tgtEl>
                                      </p:cBhvr>
                                    </p:animEffect>
                                    <p:anim calcmode="lin" valueType="num">
                                      <p:cBhvr>
                                        <p:cTn id="13" dur="4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10242">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024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024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10242">
                                            <p:txEl>
                                              <p:pRg st="1" end="1"/>
                                            </p:txEl>
                                          </p:spTgt>
                                        </p:tgtEl>
                                        <p:attrNameLst>
                                          <p:attrName>style.visibility</p:attrName>
                                        </p:attrNameLst>
                                      </p:cBhvr>
                                      <p:to>
                                        <p:strVal val="visible"/>
                                      </p:to>
                                    </p:set>
                                    <p:animEffect transition="in" filter="wheel(4)">
                                      <p:cBhvr>
                                        <p:cTn id="21" dur="2000"/>
                                        <p:tgtEl>
                                          <p:spTgt spid="102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Rot="1" noChangeArrowheads="1"/>
          </p:cNvSpPr>
          <p:nvPr>
            <p:ph type="body" idx="4294967295"/>
          </p:nvPr>
        </p:nvSpPr>
        <p:spPr>
          <a:xfrm>
            <a:off x="0" y="4360863"/>
            <a:ext cx="8540750" cy="1738312"/>
          </a:xfrm>
          <a:prstGeom prst="rect">
            <a:avLst/>
          </a:prstGeom>
        </p:spPr>
        <p:txBody>
          <a:bodyPr/>
          <a:lstStyle/>
          <a:p>
            <a:r>
              <a:rPr lang="zh-CN" altLang="zh-CN" b="1" smtClean="0">
                <a:solidFill>
                  <a:srgbClr val="000000"/>
                </a:solidFill>
              </a:rPr>
              <a:t>n.</a:t>
            </a:r>
            <a:r>
              <a:rPr lang="zh-CN" altLang="en-US" b="1" smtClean="0">
                <a:solidFill>
                  <a:srgbClr val="000000"/>
                </a:solidFill>
              </a:rPr>
              <a:t>庄稼；作物</a:t>
            </a:r>
          </a:p>
          <a:p>
            <a:r>
              <a:rPr lang="zh-CN" altLang="zh-CN" sz="4000" b="1" smtClean="0">
                <a:solidFill>
                  <a:srgbClr val="000000"/>
                </a:solidFill>
              </a:rPr>
              <a:t>crop</a:t>
            </a:r>
          </a:p>
        </p:txBody>
      </p:sp>
      <p:pic>
        <p:nvPicPr>
          <p:cNvPr id="12292" name="Picture 4" descr="7837830_155310250195_2"/>
          <p:cNvPicPr>
            <a:picLocks noChangeAspect="1" noChangeArrowheads="1"/>
          </p:cNvPicPr>
          <p:nvPr/>
        </p:nvPicPr>
        <p:blipFill>
          <a:blip r:embed="rId3" cstate="email"/>
          <a:srcRect/>
          <a:stretch>
            <a:fillRect/>
          </a:stretch>
        </p:blipFill>
        <p:spPr bwMode="auto">
          <a:xfrm>
            <a:off x="1588" y="0"/>
            <a:ext cx="9142412"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0" fill="hold"/>
                                        <p:tgtEl>
                                          <p:spTgt spid="12292"/>
                                        </p:tgtEl>
                                        <p:attrNameLst>
                                          <p:attrName>ppt_w</p:attrName>
                                        </p:attrNameLst>
                                      </p:cBhvr>
                                      <p:tavLst>
                                        <p:tav tm="0" fmla="#ppt_w*sin(2.5*pi*$)">
                                          <p:val>
                                            <p:fltVal val="0"/>
                                          </p:val>
                                        </p:tav>
                                        <p:tav tm="100000">
                                          <p:val>
                                            <p:fltVal val="1"/>
                                          </p:val>
                                        </p:tav>
                                      </p:tavLst>
                                    </p:anim>
                                    <p:anim calcmode="lin" valueType="num">
                                      <p:cBhvr>
                                        <p:cTn id="8" dur="5000" fill="hold"/>
                                        <p:tgtEl>
                                          <p:spTgt spid="1229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Effect transition="in" filter="wedge">
                                      <p:cBhvr>
                                        <p:cTn id="13" dur="2000"/>
                                        <p:tgtEl>
                                          <p:spTgt spid="112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Effect transition="in" filter="wheel(4)">
                                      <p:cBhvr>
                                        <p:cTn id="18" dur="2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Rot="1" noChangeArrowheads="1"/>
          </p:cNvSpPr>
          <p:nvPr>
            <p:ph type="body" idx="4294967295"/>
          </p:nvPr>
        </p:nvSpPr>
        <p:spPr>
          <a:xfrm>
            <a:off x="5232400" y="1600200"/>
            <a:ext cx="3911600" cy="4498975"/>
          </a:xfrm>
          <a:prstGeom prst="rect">
            <a:avLst/>
          </a:prstGeom>
        </p:spPr>
        <p:txBody>
          <a:bodyPr/>
          <a:lstStyle/>
          <a:p>
            <a:r>
              <a:rPr lang="zh-CN" altLang="zh-CN" b="1" smtClean="0">
                <a:solidFill>
                  <a:srgbClr val="000000"/>
                </a:solidFill>
              </a:rPr>
              <a:t>adj.</a:t>
            </a:r>
            <a:r>
              <a:rPr lang="zh-CN" altLang="en-US" b="1" smtClean="0">
                <a:solidFill>
                  <a:srgbClr val="000000"/>
                </a:solidFill>
              </a:rPr>
              <a:t>无望的</a:t>
            </a:r>
          </a:p>
          <a:p>
            <a:r>
              <a:rPr lang="zh-CN" altLang="zh-CN" sz="4000" b="1" smtClean="0">
                <a:solidFill>
                  <a:srgbClr val="000000"/>
                </a:solidFill>
              </a:rPr>
              <a:t>hopeless</a:t>
            </a:r>
          </a:p>
        </p:txBody>
      </p:sp>
      <p:pic>
        <p:nvPicPr>
          <p:cNvPr id="16388" name="Picture 4" descr="proxy"/>
          <p:cNvPicPr>
            <a:picLocks noChangeAspect="1" noChangeArrowheads="1"/>
          </p:cNvPicPr>
          <p:nvPr/>
        </p:nvPicPr>
        <p:blipFill>
          <a:blip r:embed="rId2"/>
          <a:srcRect/>
          <a:stretch>
            <a:fillRect/>
          </a:stretch>
        </p:blipFill>
        <p:spPr bwMode="auto">
          <a:xfrm>
            <a:off x="1588" y="-95250"/>
            <a:ext cx="4930775"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100"/>
                                        <p:tgtEl>
                                          <p:spTgt spid="16388"/>
                                        </p:tgtEl>
                                      </p:cBhvr>
                                    </p:animEffect>
                                    <p:anim calcmode="lin" valueType="num">
                                      <p:cBhvr>
                                        <p:cTn id="8" dur="400" fill="hold"/>
                                        <p:tgtEl>
                                          <p:spTgt spid="16388"/>
                                        </p:tgtEl>
                                        <p:attrNameLst>
                                          <p:attrName>ppt_x</p:attrName>
                                        </p:attrNameLst>
                                      </p:cBhvr>
                                      <p:tavLst>
                                        <p:tav tm="0">
                                          <p:val>
                                            <p:strVal val="#ppt_x"/>
                                          </p:val>
                                        </p:tav>
                                        <p:tav tm="100000">
                                          <p:val>
                                            <p:strVal val="#ppt_x"/>
                                          </p:val>
                                        </p:tav>
                                      </p:tavLst>
                                    </p:anim>
                                    <p:anim calcmode="lin" valueType="num">
                                      <p:cBhvr>
                                        <p:cTn id="9" dur="400" fill="hold"/>
                                        <p:tgtEl>
                                          <p:spTgt spid="1638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638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638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290">
                                            <p:txEl>
                                              <p:pRg st="0" end="0"/>
                                            </p:txEl>
                                          </p:spTgt>
                                        </p:tgtEl>
                                        <p:attrNameLst>
                                          <p:attrName>style.visibility</p:attrName>
                                        </p:attrNameLst>
                                      </p:cBhvr>
                                      <p:to>
                                        <p:strVal val="visible"/>
                                      </p:to>
                                    </p:set>
                                    <p:anim calcmode="lin" valueType="num">
                                      <p:cBhvr additive="base">
                                        <p:cTn id="16" dur="5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290">
                                            <p:txEl>
                                              <p:pRg st="1" end="1"/>
                                            </p:txEl>
                                          </p:spTgt>
                                        </p:tgtEl>
                                        <p:attrNameLst>
                                          <p:attrName>style.visibility</p:attrName>
                                        </p:attrNameLst>
                                      </p:cBhvr>
                                      <p:to>
                                        <p:strVal val="visible"/>
                                      </p:to>
                                    </p:set>
                                    <p:anim calcmode="lin" valueType="num">
                                      <p:cBhvr additive="base">
                                        <p:cTn id="22" dur="5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29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Text Box 4"/>
          <p:cNvSpPr txBox="1">
            <a:spLocks noChangeArrowheads="1"/>
          </p:cNvSpPr>
          <p:nvPr/>
        </p:nvSpPr>
        <p:spPr bwMode="auto">
          <a:xfrm>
            <a:off x="430213" y="4724400"/>
            <a:ext cx="871378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b="1" dirty="0">
                <a:solidFill>
                  <a:srgbClr val="000000"/>
                </a:solidFill>
                <a:latin typeface="Times New Roman" panose="02020603050405020304" pitchFamily="18" charset="0"/>
                <a:ea typeface="MS PMincho" pitchFamily="18" charset="-128"/>
              </a:rPr>
              <a:t>We can see  that rubbish is being</a:t>
            </a:r>
            <a:r>
              <a:rPr lang="en-US" altLang="zh-CN" sz="3600" b="1" dirty="0">
                <a:latin typeface="Times New Roman" panose="02020603050405020304" pitchFamily="18" charset="0"/>
                <a:ea typeface="MS PMincho" pitchFamily="18" charset="-128"/>
              </a:rPr>
              <a:t> </a:t>
            </a:r>
            <a:r>
              <a:rPr lang="en-US" altLang="zh-CN" sz="3600" b="1" dirty="0">
                <a:solidFill>
                  <a:srgbClr val="FF3300"/>
                </a:solidFill>
                <a:latin typeface="Times New Roman" panose="02020603050405020304" pitchFamily="18" charset="0"/>
                <a:ea typeface="MS PMincho" pitchFamily="18" charset="-128"/>
              </a:rPr>
              <a:t>burnt</a:t>
            </a:r>
            <a:r>
              <a:rPr lang="en-US" altLang="zh-CN" sz="3600" b="1" dirty="0">
                <a:latin typeface="Times New Roman" panose="02020603050405020304" pitchFamily="18" charset="0"/>
                <a:ea typeface="MS PMincho" pitchFamily="18" charset="-128"/>
              </a:rPr>
              <a:t>. </a:t>
            </a:r>
            <a:r>
              <a:rPr lang="en-US" altLang="zh-CN" sz="3600" b="1" dirty="0">
                <a:solidFill>
                  <a:srgbClr val="000000"/>
                </a:solidFill>
                <a:latin typeface="Times New Roman" panose="02020603050405020304" pitchFamily="18" charset="0"/>
                <a:ea typeface="MS PMincho" pitchFamily="18" charset="-128"/>
              </a:rPr>
              <a:t>The smoke goes into the air. It is causing</a:t>
            </a:r>
            <a:r>
              <a:rPr lang="en-US" altLang="zh-CN" sz="3600" b="1" dirty="0">
                <a:latin typeface="Times New Roman" panose="02020603050405020304" pitchFamily="18" charset="0"/>
                <a:ea typeface="MS PMincho" pitchFamily="18" charset="-128"/>
              </a:rPr>
              <a:t> </a:t>
            </a:r>
            <a:r>
              <a:rPr lang="en-US" altLang="zh-CN" sz="3600" b="1" dirty="0">
                <a:solidFill>
                  <a:srgbClr val="FF3300"/>
                </a:solidFill>
                <a:latin typeface="Times New Roman" panose="02020603050405020304" pitchFamily="18" charset="0"/>
                <a:ea typeface="MS PMincho" pitchFamily="18" charset="-128"/>
              </a:rPr>
              <a:t>air pollution</a:t>
            </a:r>
            <a:r>
              <a:rPr lang="en-US" altLang="zh-CN" sz="3600" b="1" dirty="0">
                <a:latin typeface="Times New Roman" panose="02020603050405020304" pitchFamily="18" charset="0"/>
                <a:ea typeface="MS PMincho" pitchFamily="18" charset="-128"/>
              </a:rPr>
              <a:t>.  </a:t>
            </a:r>
          </a:p>
        </p:txBody>
      </p:sp>
      <p:sp>
        <p:nvSpPr>
          <p:cNvPr id="14338" name="Rectangle 5"/>
          <p:cNvSpPr>
            <a:spLocks noChangeArrowheads="1"/>
          </p:cNvSpPr>
          <p:nvPr/>
        </p:nvSpPr>
        <p:spPr bwMode="auto">
          <a:xfrm>
            <a:off x="2268538" y="188913"/>
            <a:ext cx="4235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zh-CN" sz="4000" b="1" dirty="0">
                <a:solidFill>
                  <a:srgbClr val="FF00FF"/>
                </a:solidFill>
                <a:latin typeface="Times New Roman" panose="02020603050405020304" pitchFamily="18" charset="0"/>
              </a:rPr>
              <a:t>What can you see?</a:t>
            </a:r>
          </a:p>
        </p:txBody>
      </p:sp>
      <p:pic>
        <p:nvPicPr>
          <p:cNvPr id="122887" name="Picture 7" descr="2D752125-46CD-3B14-BB4D-356996C0474E"/>
          <p:cNvPicPr>
            <a:picLocks noChangeAspect="1" noChangeArrowheads="1"/>
          </p:cNvPicPr>
          <p:nvPr/>
        </p:nvPicPr>
        <p:blipFill>
          <a:blip r:embed="rId2"/>
          <a:srcRect/>
          <a:stretch>
            <a:fillRect/>
          </a:stretch>
        </p:blipFill>
        <p:spPr bwMode="auto">
          <a:xfrm>
            <a:off x="1763713" y="981075"/>
            <a:ext cx="5360987"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9"/>
          <p:cNvSpPr>
            <a:spLocks noChangeArrowheads="1"/>
          </p:cNvSpPr>
          <p:nvPr/>
        </p:nvSpPr>
        <p:spPr bwMode="auto">
          <a:xfrm>
            <a:off x="0" y="0"/>
            <a:ext cx="2538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3025">
                <a:solidFill>
                  <a:srgbClr val="000000"/>
                </a:solidFill>
                <a:miter lim="800000"/>
                <a:headEnd/>
                <a:tailEnd/>
              </a14:hiddenLine>
            </a:ext>
          </a:extLst>
        </p:spPr>
        <p:txBody>
          <a:bodyPr wrap="none">
            <a:spAutoFit/>
          </a:bodyPr>
          <a:lstStyle/>
          <a:p>
            <a:r>
              <a:rPr lang="en-US" altLang="zh-CN" sz="3200" b="1" dirty="0"/>
              <a:t>Warming up</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87"/>
                                        </p:tgtEl>
                                        <p:attrNameLst>
                                          <p:attrName>style.visibility</p:attrName>
                                        </p:attrNameLst>
                                      </p:cBhvr>
                                      <p:to>
                                        <p:strVal val="visible"/>
                                      </p:to>
                                    </p:set>
                                    <p:animEffect transition="in" filter="blinds(horizontal)">
                                      <p:cBhvr>
                                        <p:cTn id="7" dur="500"/>
                                        <p:tgtEl>
                                          <p:spTgt spid="12288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884"/>
                                        </p:tgtEl>
                                        <p:attrNameLst>
                                          <p:attrName>style.visibility</p:attrName>
                                        </p:attrNameLst>
                                      </p:cBhvr>
                                      <p:to>
                                        <p:strVal val="visible"/>
                                      </p:to>
                                    </p:set>
                                    <p:animEffect transition="in" filter="diamond(in)">
                                      <p:cBhvr>
                                        <p:cTn id="12" dur="20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Lst>
  </p:timing>
</p:sld>
</file>

<file path=ppt/theme/theme1.xml><?xml version="1.0" encoding="utf-8"?>
<a:theme xmlns:a="http://schemas.openxmlformats.org/drawingml/2006/main" name="WWW.2PPT.COM&#10;">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1497</Words>
  <Application>Microsoft Office PowerPoint</Application>
  <PresentationFormat>全屏显示(4:3)</PresentationFormat>
  <Paragraphs>245</Paragraphs>
  <Slides>37</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37</vt:i4>
      </vt:variant>
    </vt:vector>
  </HeadingPairs>
  <TitlesOfParts>
    <vt:vector size="46" baseType="lpstr">
      <vt:lpstr>Adobe Hebrew</vt:lpstr>
      <vt:lpstr>MS PMincho</vt:lpstr>
      <vt:lpstr>宋体</vt:lpstr>
      <vt:lpstr>微软雅黑</vt:lpstr>
      <vt:lpstr>Arial</vt:lpstr>
      <vt:lpstr>Calibri</vt:lpstr>
      <vt:lpstr>Times New Roman</vt:lpstr>
      <vt:lpstr>Wingdings 2</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第一PPT模板网-WWW.1PPT.COM</cp:keywords>
  <dc:description>www.ppt818.com-提供资源下载</dc:description>
  <cp:lastModifiedBy>Windows 用户</cp:lastModifiedBy>
  <cp:revision>144</cp:revision>
  <dcterms:created xsi:type="dcterms:W3CDTF">2013-01-25T01:44:00Z</dcterms:created>
  <dcterms:modified xsi:type="dcterms:W3CDTF">2023-01-16T14:34:35Z</dcterms:modified>
  <cp:category>第一PPT模板网-WWW.1PPT.COM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F95F59858B5347428E2384A95F47CDAA</vt:lpwstr>
  </property>
  <property fmtid="{A09F084E-AD41-489F-8076-AA5BE3082BCA}" pid="100">
    <vt:ui4>5</vt:ui4>
  </property>
  <property fmtid="{64440492-4C8B-11D1-8B70-080036B11A03}" pid="11">
    <vt:lpwstr>www.2ppt.com-爱PPT提供资源下载</vt:lpwstr>
  </property>
</Properties>
</file>