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67" r:id="rId3"/>
    <p:sldId id="350" r:id="rId4"/>
    <p:sldId id="385" r:id="rId5"/>
    <p:sldId id="386" r:id="rId6"/>
    <p:sldId id="387" r:id="rId7"/>
    <p:sldId id="388" r:id="rId8"/>
    <p:sldId id="389" r:id="rId9"/>
    <p:sldId id="390" r:id="rId10"/>
    <p:sldId id="391" r:id="rId11"/>
    <p:sldId id="392" r:id="rId12"/>
    <p:sldId id="393" r:id="rId13"/>
    <p:sldId id="394" r:id="rId14"/>
    <p:sldId id="395" r:id="rId15"/>
    <p:sldId id="396" r:id="rId16"/>
    <p:sldId id="398" r:id="rId17"/>
    <p:sldId id="397" r:id="rId18"/>
    <p:sldId id="399" r:id="rId19"/>
    <p:sldId id="401" r:id="rId20"/>
    <p:sldId id="402" r:id="rId21"/>
    <p:sldId id="400" r:id="rId22"/>
    <p:sldId id="403" r:id="rId23"/>
    <p:sldId id="404" r:id="rId24"/>
    <p:sldId id="258" r:id="rId25"/>
  </p:sldIdLst>
  <p:sldSz cx="9144000" cy="5143500" type="screen16x9"/>
  <p:notesSz cx="7104063" cy="10234613"/>
  <p:custDataLst>
    <p:tags r:id="rId28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1">
          <p15:clr>
            <a:srgbClr val="A4A3A4"/>
          </p15:clr>
        </p15:guide>
        <p15:guide id="2" pos="28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418C5"/>
    <a:srgbClr val="FFFF99"/>
    <a:srgbClr val="6592ED"/>
    <a:srgbClr val="009999"/>
    <a:srgbClr val="4F855D"/>
    <a:srgbClr val="B2B2B2"/>
    <a:srgbClr val="202020"/>
    <a:srgbClr val="323232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26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432" y="-804"/>
      </p:cViewPr>
      <p:guideLst>
        <p:guide orient="horz" pos="1631"/>
        <p:guide pos="288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992222"/>
            <a:ext cx="6858000" cy="1640251"/>
          </a:xfrm>
        </p:spPr>
        <p:txBody>
          <a:bodyPr anchor="b">
            <a:normAutofit/>
          </a:bodyPr>
          <a:lstStyle>
            <a:lvl1pPr algn="ctr"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68363" y="273844"/>
            <a:ext cx="1146987" cy="4358879"/>
          </a:xfrm>
        </p:spPr>
        <p:txBody>
          <a:bodyPr vert="eaVert">
            <a:normAutofit/>
          </a:bodyPr>
          <a:lstStyle>
            <a:lvl1pPr>
              <a:defRPr sz="27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6659969" cy="4358879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8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193834"/>
            <a:ext cx="7886700" cy="994172"/>
          </a:xfrm>
        </p:spPr>
        <p:txBody>
          <a:bodyPr anchor="ctr" anchorCtr="0">
            <a:normAutofit/>
          </a:bodyPr>
          <a:lstStyle>
            <a:lvl1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5775" y="1369219"/>
            <a:ext cx="7886700" cy="3263504"/>
          </a:xfrm>
        </p:spPr>
        <p:txBody>
          <a:bodyPr>
            <a:normAutofit/>
          </a:bodyPr>
          <a:lstStyle>
            <a:lvl1pPr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7" y="2813338"/>
            <a:ext cx="5491163" cy="608518"/>
          </a:xfrm>
        </p:spPr>
        <p:txBody>
          <a:bodyPr anchor="b">
            <a:normAutofit/>
          </a:bodyPr>
          <a:lstStyle>
            <a:lvl1pPr>
              <a:defRPr sz="3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7" y="3457522"/>
            <a:ext cx="5491163" cy="48566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85775" y="193834"/>
            <a:ext cx="7886700" cy="994172"/>
          </a:xfrm>
        </p:spPr>
        <p:txBody>
          <a:bodyPr>
            <a:normAutofit/>
          </a:bodyPr>
          <a:lstStyle>
            <a:lvl1pPr>
              <a:defRPr sz="18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5775" y="1369219"/>
            <a:ext cx="3886200" cy="326350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486275" y="1369219"/>
            <a:ext cx="3886200" cy="3263504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308721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961707"/>
            <a:ext cx="3868340" cy="268054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308721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961707"/>
            <a:ext cx="3887391" cy="268054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074665"/>
            <a:ext cx="7886700" cy="994172"/>
          </a:xfrm>
        </p:spPr>
        <p:txBody>
          <a:bodyPr>
            <a:normAutofit/>
          </a:bodyPr>
          <a:lstStyle>
            <a:lvl1pPr algn="ctr">
              <a:defRPr sz="36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85060" y="95250"/>
            <a:ext cx="3123900" cy="1200150"/>
          </a:xfrm>
        </p:spPr>
        <p:txBody>
          <a:bodyPr anchor="ctr" anchorCtr="0">
            <a:normAutofit/>
          </a:bodyPr>
          <a:lstStyle>
            <a:lvl1pPr>
              <a:defRPr sz="1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3888001" y="574765"/>
            <a:ext cx="4363031" cy="382083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88870" y="1543050"/>
            <a:ext cx="3123900" cy="2858691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2023-01-16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557213" y="325755"/>
            <a:ext cx="0" cy="1043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-16192" y="-476"/>
            <a:ext cx="9157811" cy="5166360"/>
          </a:xfrm>
          <a:prstGeom prst="rect">
            <a:avLst/>
          </a:prstGeom>
          <a:solidFill>
            <a:srgbClr val="E2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-18573" y="5018723"/>
            <a:ext cx="9159716" cy="146685"/>
            <a:chOff x="-22" y="7904"/>
            <a:chExt cx="14533" cy="308"/>
          </a:xfrm>
        </p:grpSpPr>
        <p:sp>
          <p:nvSpPr>
            <p:cNvPr id="9" name="矩形 8"/>
            <p:cNvSpPr/>
            <p:nvPr userDrawn="1"/>
          </p:nvSpPr>
          <p:spPr>
            <a:xfrm>
              <a:off x="-22" y="7904"/>
              <a:ext cx="10915" cy="309"/>
            </a:xfrm>
            <a:prstGeom prst="rect">
              <a:avLst/>
            </a:prstGeom>
            <a:solidFill>
              <a:srgbClr val="00A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9457" y="7904"/>
              <a:ext cx="5055" cy="309"/>
            </a:xfrm>
            <a:prstGeom prst="rect">
              <a:avLst/>
            </a:prstGeom>
            <a:solidFill>
              <a:srgbClr val="E756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1.wmf"/><Relationship Id="rId2" Type="http://schemas.openxmlformats.org/officeDocument/2006/relationships/tags" Target="../tags/tag1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slideLayout" Target="../slideLayouts/slideLayout8.xml"/><Relationship Id="rId7" Type="http://schemas.openxmlformats.org/officeDocument/2006/relationships/oleObject" Target="../embeddings/oleObject10.bin"/><Relationship Id="rId2" Type="http://schemas.openxmlformats.org/officeDocument/2006/relationships/tags" Target="../tags/tag1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5.wmf"/><Relationship Id="rId4" Type="http://schemas.openxmlformats.org/officeDocument/2006/relationships/image" Target="../media/image16.png"/><Relationship Id="rId9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7.bin"/><Relationship Id="rId3" Type="http://schemas.openxmlformats.org/officeDocument/2006/relationships/slideLayout" Target="../slideLayouts/slideLayout8.xml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0.wmf"/><Relationship Id="rId2" Type="http://schemas.openxmlformats.org/officeDocument/2006/relationships/tags" Target="../tags/tag20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6.bin"/><Relationship Id="rId5" Type="http://schemas.openxmlformats.org/officeDocument/2006/relationships/image" Target="../media/image17.wmf"/><Relationship Id="rId10" Type="http://schemas.openxmlformats.org/officeDocument/2006/relationships/image" Target="../media/image19.wmf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6.wmf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2.bin"/><Relationship Id="rId17" Type="http://schemas.openxmlformats.org/officeDocument/2006/relationships/image" Target="../media/image28.wmf"/><Relationship Id="rId2" Type="http://schemas.openxmlformats.org/officeDocument/2006/relationships/tags" Target="../tags/tag23.xml"/><Relationship Id="rId16" Type="http://schemas.openxmlformats.org/officeDocument/2006/relationships/oleObject" Target="../embeddings/oleObject24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4.xml"/><Relationship Id="rId5" Type="http://schemas.openxmlformats.org/officeDocument/2006/relationships/image" Target="../media/image31.emf"/><Relationship Id="rId4" Type="http://schemas.openxmlformats.org/officeDocument/2006/relationships/image" Target="../media/image30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6.wmf"/><Relationship Id="rId18" Type="http://schemas.openxmlformats.org/officeDocument/2006/relationships/oleObject" Target="../embeddings/oleObject32.bin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33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38.wmf"/><Relationship Id="rId2" Type="http://schemas.openxmlformats.org/officeDocument/2006/relationships/tags" Target="../tags/tag25.xml"/><Relationship Id="rId16" Type="http://schemas.openxmlformats.org/officeDocument/2006/relationships/oleObject" Target="../embeddings/oleObject31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5" Type="http://schemas.openxmlformats.org/officeDocument/2006/relationships/image" Target="../media/image37.wmf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39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4.wmf"/><Relationship Id="rId14" Type="http://schemas.openxmlformats.org/officeDocument/2006/relationships/oleObject" Target="../embeddings/oleObject3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2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8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5.bin"/><Relationship Id="rId3" Type="http://schemas.openxmlformats.org/officeDocument/2006/relationships/slideLayout" Target="../slideLayouts/slideLayout8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7.wmf"/><Relationship Id="rId2" Type="http://schemas.openxmlformats.org/officeDocument/2006/relationships/tags" Target="../tags/tag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wmf"/><Relationship Id="rId4" Type="http://schemas.openxmlformats.org/officeDocument/2006/relationships/image" Target="../media/image2.pn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8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0" y="1280398"/>
            <a:ext cx="9144000" cy="1765868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100" b="1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有理数的乘法</a:t>
            </a:r>
            <a:endParaRPr lang="en-US" altLang="zh-CN" sz="4100" b="1" dirty="0">
              <a:ln w="28575">
                <a:noFill/>
              </a:ln>
              <a:solidFill>
                <a:schemeClr val="bg2">
                  <a:lumMod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300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</a:t>
            </a:r>
            <a:r>
              <a:rPr lang="en-US" altLang="zh-CN" sz="3300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3300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课时</a:t>
            </a:r>
            <a:endParaRPr lang="en-US" altLang="zh-CN" sz="3300" dirty="0">
              <a:ln w="28575">
                <a:noFill/>
              </a:ln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4873466"/>
            <a:ext cx="9144000" cy="27003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3380900" y="324582"/>
            <a:ext cx="2158365" cy="253916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200" b="1" dirty="0">
                <a:solidFill>
                  <a:srgbClr val="00B050"/>
                </a:solidFill>
                <a:latin typeface="微软雅黑" panose="020B0503020204020204" charset="-122"/>
                <a:ea typeface="微软雅黑" panose="020B0503020204020204" charset="-122"/>
              </a:rPr>
              <a:t>第 一 章   有理数</a:t>
            </a:r>
          </a:p>
        </p:txBody>
      </p:sp>
      <p:grpSp>
        <p:nvGrpSpPr>
          <p:cNvPr id="29" name="组合 28"/>
          <p:cNvGrpSpPr/>
          <p:nvPr/>
        </p:nvGrpSpPr>
        <p:grpSpPr>
          <a:xfrm flipV="1">
            <a:off x="5539740" y="422452"/>
            <a:ext cx="1467803" cy="57150"/>
            <a:chOff x="11867" y="1528"/>
            <a:chExt cx="3966" cy="120"/>
          </a:xfrm>
        </p:grpSpPr>
        <p:cxnSp>
          <p:nvCxnSpPr>
            <p:cNvPr id="10" name="直接连接符 9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 flipV="1">
            <a:off x="1888331" y="422452"/>
            <a:ext cx="1467803" cy="57150"/>
            <a:chOff x="11867" y="1528"/>
            <a:chExt cx="3966" cy="120"/>
          </a:xfrm>
        </p:grpSpPr>
        <p:cxnSp>
          <p:nvCxnSpPr>
            <p:cNvPr id="18" name="直接连接符 17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8" name="矩形 27"/>
          <p:cNvSpPr/>
          <p:nvPr/>
        </p:nvSpPr>
        <p:spPr>
          <a:xfrm>
            <a:off x="0" y="401127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48026" y="435769"/>
            <a:ext cx="2701766" cy="62245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有理数乘法法则</a:t>
            </a:r>
          </a:p>
        </p:txBody>
      </p:sp>
      <p:sp>
        <p:nvSpPr>
          <p:cNvPr id="3" name="Text Box 3"/>
          <p:cNvSpPr>
            <a:spLocks noChangeArrowheads="1"/>
          </p:cNvSpPr>
          <p:nvPr/>
        </p:nvSpPr>
        <p:spPr bwMode="auto">
          <a:xfrm>
            <a:off x="1434437" y="1398824"/>
            <a:ext cx="6250665" cy="7791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 cmpd="sng">
            <a:solidFill>
              <a:srgbClr val="C00000"/>
            </a:solidFill>
            <a:prstDash val="solid"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lvl="0" algn="l">
              <a:lnSpc>
                <a:spcPct val="110000"/>
              </a:lnSpc>
              <a:buClrTx/>
              <a:buSzTx/>
              <a:buFontTx/>
            </a:pPr>
            <a:r>
              <a:rPr lang="zh-CN" altLang="en-US" sz="2100" b="1" dirty="0"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  <a:sym typeface="+mn-ea"/>
              </a:rPr>
              <a:t>两数相乘，同号得正，异号得负，并把绝对值相乘.</a:t>
            </a:r>
          </a:p>
          <a:p>
            <a:pPr lvl="0" algn="l">
              <a:lnSpc>
                <a:spcPct val="110000"/>
              </a:lnSpc>
              <a:buClrTx/>
              <a:buSzTx/>
              <a:buFontTx/>
            </a:pPr>
            <a:r>
              <a:rPr lang="zh-CN" altLang="en-US" sz="2100" b="1" dirty="0"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  <a:sym typeface="+mn-ea"/>
              </a:rPr>
              <a:t>任何数与0相乘，都得0.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26570" y="2696199"/>
            <a:ext cx="2258168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kumimoji="1" lang="zh-CN" altLang="en-US" sz="1500" b="1" dirty="0">
                <a:latin typeface="宋体" panose="02010600030101010101" pitchFamily="2" charset="-122"/>
              </a:rPr>
              <a:t>例 （</a:t>
            </a:r>
            <a:r>
              <a:rPr kumimoji="1" lang="en-US" altLang="zh-CN" sz="1500" b="1" dirty="0">
                <a:latin typeface="宋体" panose="02010600030101010101" pitchFamily="2" charset="-122"/>
              </a:rPr>
              <a:t>1</a:t>
            </a:r>
            <a:r>
              <a:rPr kumimoji="1" lang="zh-CN" altLang="en-US" sz="1500" b="1" dirty="0">
                <a:latin typeface="宋体" panose="02010600030101010101" pitchFamily="2" charset="-122"/>
              </a:rPr>
              <a:t>）</a:t>
            </a:r>
            <a:r>
              <a:rPr kumimoji="1"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-5</a:t>
            </a:r>
            <a:r>
              <a:rPr kumimoji="1"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） </a:t>
            </a:r>
            <a:r>
              <a:rPr kumimoji="1" lang="en-US" altLang="zh-CN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×</a:t>
            </a:r>
            <a:r>
              <a:rPr kumimoji="1"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-3</a:t>
            </a:r>
            <a:r>
              <a:rPr kumimoji="1"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）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244684" y="2688749"/>
            <a:ext cx="1494930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1500" b="1" dirty="0">
                <a:solidFill>
                  <a:srgbClr val="C00000"/>
                </a:solidFill>
                <a:latin typeface="宋体" panose="02010600030101010101" pitchFamily="2" charset="-122"/>
              </a:rPr>
              <a:t>（同号两数相乘）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96612" y="3106658"/>
            <a:ext cx="2413907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-5</a:t>
            </a:r>
            <a:r>
              <a:rPr kumimoji="1"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）</a:t>
            </a:r>
            <a:r>
              <a:rPr kumimoji="1" lang="en-US" altLang="zh-CN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×</a:t>
            </a:r>
            <a:r>
              <a:rPr kumimoji="1"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-3</a:t>
            </a:r>
            <a:r>
              <a:rPr kumimoji="1"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）</a:t>
            </a:r>
            <a:r>
              <a:rPr kumimoji="1" lang="en-US" altLang="zh-CN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= +</a:t>
            </a:r>
            <a:r>
              <a:rPr kumimoji="1"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（   ）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74919" y="3128067"/>
            <a:ext cx="760857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1500" b="1" dirty="0">
                <a:solidFill>
                  <a:srgbClr val="C00000"/>
                </a:solidFill>
                <a:latin typeface="宋体" panose="02010600030101010101" pitchFamily="2" charset="-122"/>
              </a:rPr>
              <a:t>（得正）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096612" y="3551929"/>
            <a:ext cx="953243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1500" b="1">
                <a:solidFill>
                  <a:srgbClr val="0000FF"/>
                </a:solidFill>
                <a:latin typeface="宋体" panose="02010600030101010101" pitchFamily="2" charset="-122"/>
              </a:rPr>
              <a:t>５</a:t>
            </a:r>
            <a:r>
              <a:rPr kumimoji="1" lang="en-US" altLang="zh-CN" sz="1500" b="1">
                <a:solidFill>
                  <a:srgbClr val="0000FF"/>
                </a:solidFill>
                <a:latin typeface="宋体" panose="02010600030101010101" pitchFamily="2" charset="-122"/>
              </a:rPr>
              <a:t>×3=15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87398" y="3551929"/>
            <a:ext cx="1514568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1500" b="1">
                <a:solidFill>
                  <a:srgbClr val="C00000"/>
                </a:solidFill>
                <a:latin typeface="宋体" panose="02010600030101010101" pitchFamily="2" charset="-122"/>
              </a:rPr>
              <a:t>（把绝对值相乘）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096613" y="3866329"/>
            <a:ext cx="1888125" cy="530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∴</a:t>
            </a:r>
            <a:r>
              <a:rPr kumimoji="1"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-5</a:t>
            </a:r>
            <a:r>
              <a:rPr kumimoji="1"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）</a:t>
            </a:r>
            <a:r>
              <a:rPr kumimoji="1" lang="en-US" altLang="zh-CN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×</a:t>
            </a:r>
            <a:r>
              <a:rPr kumimoji="1"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-3</a:t>
            </a:r>
            <a:r>
              <a:rPr kumimoji="1"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）</a:t>
            </a:r>
            <a:r>
              <a:rPr kumimoji="1" lang="en-US" altLang="zh-CN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=15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095373" y="2669617"/>
            <a:ext cx="1662956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1500" b="1" dirty="0">
                <a:latin typeface="宋体" panose="02010600030101010101" pitchFamily="2" charset="-122"/>
              </a:rPr>
              <a:t>（</a:t>
            </a:r>
            <a:r>
              <a:rPr kumimoji="1" lang="en-US" altLang="zh-CN" sz="1500" b="1" dirty="0">
                <a:latin typeface="宋体" panose="02010600030101010101" pitchFamily="2" charset="-122"/>
              </a:rPr>
              <a:t>2</a:t>
            </a:r>
            <a:r>
              <a:rPr kumimoji="1" lang="zh-CN" altLang="en-US" sz="1500" b="1" dirty="0">
                <a:latin typeface="宋体" panose="02010600030101010101" pitchFamily="2" charset="-122"/>
              </a:rPr>
              <a:t>） </a:t>
            </a:r>
            <a:r>
              <a:rPr kumimoji="1"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-7</a:t>
            </a:r>
            <a:r>
              <a:rPr kumimoji="1"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）</a:t>
            </a:r>
            <a:r>
              <a:rPr kumimoji="1" lang="en-US" altLang="zh-CN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×4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801442" y="2661854"/>
            <a:ext cx="1509713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1500" b="1" dirty="0">
                <a:solidFill>
                  <a:srgbClr val="C00000"/>
                </a:solidFill>
                <a:latin typeface="宋体" panose="02010600030101010101" pitchFamily="2" charset="-122"/>
              </a:rPr>
              <a:t>（异号两数相乘）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5095373" y="3095860"/>
            <a:ext cx="1831271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-7</a:t>
            </a:r>
            <a:r>
              <a:rPr kumimoji="1"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）</a:t>
            </a:r>
            <a:r>
              <a:rPr kumimoji="1" lang="en-US" altLang="zh-CN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×4= -</a:t>
            </a:r>
            <a:r>
              <a:rPr kumimoji="1"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（　）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795441" y="3072573"/>
            <a:ext cx="778670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1500" b="1">
                <a:solidFill>
                  <a:srgbClr val="C00000"/>
                </a:solidFill>
                <a:latin typeface="宋体" panose="02010600030101010101" pitchFamily="2" charset="-122"/>
              </a:rPr>
              <a:t>（得负）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095374" y="3534010"/>
            <a:ext cx="831478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1500" b="1">
                <a:solidFill>
                  <a:srgbClr val="0000FF"/>
                </a:solidFill>
                <a:latin typeface="宋体" panose="02010600030101010101" pitchFamily="2" charset="-122"/>
              </a:rPr>
              <a:t>7×4=28</a:t>
            </a: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6787107" y="3509579"/>
            <a:ext cx="1541860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1500" b="1" dirty="0">
                <a:solidFill>
                  <a:srgbClr val="C00000"/>
                </a:solidFill>
                <a:latin typeface="宋体" panose="02010600030101010101" pitchFamily="2" charset="-122"/>
              </a:rPr>
              <a:t>（把绝对值相乘）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095373" y="4038835"/>
            <a:ext cx="1950851" cy="300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∴</a:t>
            </a:r>
            <a:r>
              <a:rPr kumimoji="1"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-7</a:t>
            </a:r>
            <a:r>
              <a:rPr kumimoji="1"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）</a:t>
            </a:r>
            <a:r>
              <a:rPr kumimoji="1" lang="en-US" altLang="zh-CN" sz="1500" b="1" dirty="0">
                <a:solidFill>
                  <a:srgbClr val="0000FF"/>
                </a:solidFill>
                <a:latin typeface="宋体" panose="02010600030101010101" pitchFamily="2" charset="-122"/>
              </a:rPr>
              <a:t>×4=-28</a:t>
            </a:r>
          </a:p>
        </p:txBody>
      </p:sp>
      <p:sp>
        <p:nvSpPr>
          <p:cNvPr id="18" name="矩形 17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4" grpId="0" bldLvl="0" animBg="1"/>
      <p:bldP spid="5" grpId="0" bldLvl="0" animBg="1"/>
      <p:bldP spid="6" grpId="0" bldLvl="0" animBg="1"/>
      <p:bldP spid="7" grpId="0" bldLvl="0" animBg="1" autoUpdateAnimBg="0"/>
      <p:bldP spid="8" grpId="0" bldLvl="0" animBg="1" autoUpdateAnimBg="0"/>
      <p:bldP spid="9" grpId="0" bldLvl="0" animBg="1" autoUpdateAnimBg="0"/>
      <p:bldP spid="10" grpId="0" bldLvl="0" animBg="1" autoUpdateAnimBg="0"/>
      <p:bldP spid="11" grpId="0" bldLvl="0" animBg="1" autoUpdateAnimBg="0"/>
      <p:bldP spid="12" grpId="0" bldLvl="0" animBg="1" autoUpdateAnimBg="0"/>
      <p:bldP spid="13" grpId="0" bldLvl="0" animBg="1" autoUpdateAnimBg="0"/>
      <p:bldP spid="14" grpId="0" bldLvl="0" animBg="1" autoUpdateAnimBg="0"/>
      <p:bldP spid="15" grpId="0" bldLvl="0" animBg="1" autoUpdateAnimBg="0"/>
      <p:bldP spid="16" grpId="0" bldLvl="0" animBg="1" autoUpdateAnimBg="0"/>
      <p:bldP spid="17" grpId="0" bldLvl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88829" y="654145"/>
            <a:ext cx="4134197" cy="71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marL="457200" indent="-457200">
              <a:spcBef>
                <a:spcPct val="35000"/>
              </a:spcBef>
            </a:pPr>
            <a:r>
              <a:rPr lang="en-US" altLang="zh-CN" sz="1800" dirty="0">
                <a:solidFill>
                  <a:srgbClr val="0070C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en-US" altLang="zh-CN" sz="1800" dirty="0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例</a:t>
            </a:r>
            <a:r>
              <a:rPr lang="en-US" altLang="zh-CN" sz="1800" dirty="0">
                <a:latin typeface="黑体" panose="02010609060101010101" pitchFamily="2" charset="-122"/>
                <a:ea typeface="黑体" panose="02010609060101010101" pitchFamily="2" charset="-122"/>
              </a:rPr>
              <a:t>1  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计算：</a:t>
            </a:r>
          </a:p>
          <a:p>
            <a:pPr marL="457200" indent="-457200">
              <a:spcBef>
                <a:spcPct val="35000"/>
              </a:spcBef>
            </a:pP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     </a:t>
            </a:r>
            <a:r>
              <a:rPr lang="en-US" altLang="zh-CN" sz="1800" dirty="0">
                <a:latin typeface="黑体" panose="02010609060101010101" pitchFamily="2" charset="-122"/>
                <a:ea typeface="黑体" panose="02010609060101010101" pitchFamily="2" charset="-122"/>
              </a:rPr>
              <a:t>(1)3×4 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；        </a:t>
            </a:r>
            <a:r>
              <a:rPr lang="en-US" altLang="zh-CN" sz="1800" dirty="0">
                <a:latin typeface="黑体" panose="02010609060101010101" pitchFamily="2" charset="-122"/>
                <a:ea typeface="黑体" panose="02010609060101010101" pitchFamily="2" charset="-122"/>
              </a:rPr>
              <a:t>(2)(−3)×9 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；      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35827" y="1703297"/>
            <a:ext cx="50863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zh-CN" altLang="en-US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解：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(1) 3×4          (2) (−3)×9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= +(3×4)          = −(3×9)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= 12 .             = − 27.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022053" y="3469124"/>
            <a:ext cx="421362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r">
              <a:spcBef>
                <a:spcPct val="35000"/>
              </a:spcBef>
            </a:pPr>
            <a:r>
              <a:rPr lang="en-US" altLang="zh-CN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(3) 8×</a:t>
            </a:r>
            <a:r>
              <a:rPr lang="zh-CN" altLang="en-US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-1</a:t>
            </a:r>
            <a:r>
              <a:rPr lang="zh-CN" altLang="en-US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    </a:t>
            </a:r>
            <a:r>
              <a:rPr lang="en-US" altLang="zh-CN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(4)</a:t>
            </a:r>
            <a:r>
              <a:rPr lang="zh-CN" altLang="en-US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-3</a:t>
            </a:r>
            <a:r>
              <a:rPr lang="zh-CN" altLang="en-US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en-US" altLang="zh-CN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×</a:t>
            </a:r>
            <a:r>
              <a:rPr lang="zh-CN" altLang="en-US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-4</a:t>
            </a:r>
            <a:r>
              <a:rPr lang="zh-CN" altLang="en-US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218518" y="4333518"/>
            <a:ext cx="113466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sz="180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en-US" altLang="zh-CN" sz="180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= 12.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510038" y="2035430"/>
            <a:ext cx="2857052" cy="136191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2800" b="1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ctr"/>
            <a:r>
              <a:rPr lang="zh-CN" altLang="en-US" dirty="0">
                <a:solidFill>
                  <a:schemeClr val="tx1"/>
                </a:solidFill>
              </a:rPr>
              <a:t>有理数乘法的求解步骤</a:t>
            </a:r>
            <a:r>
              <a:rPr lang="en-US" altLang="zh-CN" dirty="0">
                <a:solidFill>
                  <a:schemeClr val="tx1"/>
                </a:solidFill>
              </a:rPr>
              <a:t>:</a:t>
            </a:r>
          </a:p>
        </p:txBody>
      </p:sp>
      <p:grpSp>
        <p:nvGrpSpPr>
          <p:cNvPr id="7" name="Group 8"/>
          <p:cNvGrpSpPr/>
          <p:nvPr/>
        </p:nvGrpSpPr>
        <p:grpSpPr bwMode="auto">
          <a:xfrm>
            <a:off x="1312565" y="2670216"/>
            <a:ext cx="3399234" cy="1559719"/>
            <a:chOff x="0" y="0"/>
            <a:chExt cx="2855" cy="1310"/>
          </a:xfrm>
        </p:grpSpPr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1720" y="0"/>
              <a:ext cx="1046" cy="2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lnSpc>
                  <a:spcPct val="150000"/>
                </a:lnSpc>
              </a:pPr>
              <a:endParaRPr lang="zh-CN" altLang="en-US" sz="1800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0" y="13"/>
              <a:ext cx="953" cy="2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lnSpc>
                  <a:spcPct val="150000"/>
                </a:lnSpc>
              </a:pPr>
              <a:endParaRPr lang="zh-CN" altLang="en-US" sz="1800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0" y="1046"/>
              <a:ext cx="1196" cy="26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lnSpc>
                  <a:spcPct val="150000"/>
                </a:lnSpc>
              </a:pPr>
              <a:endParaRPr lang="zh-CN" altLang="en-US" sz="1800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1720" y="1058"/>
              <a:ext cx="1135" cy="2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>
                <a:lnSpc>
                  <a:spcPct val="150000"/>
                </a:lnSpc>
              </a:pPr>
              <a:endParaRPr lang="zh-CN" altLang="en-US" sz="1800">
                <a:solidFill>
                  <a:srgbClr val="C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2" name="Rectangle 13"/>
          <p:cNvSpPr/>
          <p:nvPr/>
        </p:nvSpPr>
        <p:spPr>
          <a:xfrm>
            <a:off x="5822177" y="2758798"/>
            <a:ext cx="2105025" cy="484748"/>
          </a:xfrm>
          <a:prstGeom prst="rect">
            <a:avLst/>
          </a:prstGeom>
          <a:noFill/>
          <a:ln w="19050" cmpd="sng">
            <a:solidFill>
              <a:srgbClr val="CC3300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CCFF66"/>
                </a:solidFill>
              </a14:hiddenFill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00" b="1" noProof="1"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先确定积的符号</a:t>
            </a: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5687008" y="3612657"/>
            <a:ext cx="2519435" cy="483870"/>
          </a:xfrm>
          <a:prstGeom prst="rect">
            <a:avLst/>
          </a:prstGeom>
          <a:noFill/>
          <a:ln w="19050" cmpd="sng">
            <a:solidFill>
              <a:srgbClr val="CC3300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CCFF66"/>
                </a:solidFill>
              </a14:hiddenFill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00" b="1" dirty="0"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再求两乘数绝对值的积</a:t>
            </a:r>
          </a:p>
        </p:txBody>
      </p:sp>
      <p:sp>
        <p:nvSpPr>
          <p:cNvPr id="14" name="Rectangle 16"/>
          <p:cNvSpPr/>
          <p:nvPr/>
        </p:nvSpPr>
        <p:spPr>
          <a:xfrm>
            <a:off x="1167309" y="1388150"/>
            <a:ext cx="4514850" cy="34290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35000"/>
              </a:spcBef>
              <a:defRPr/>
            </a:pPr>
            <a:r>
              <a:rPr lang="en-US" altLang="x-none" sz="1800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(3)8 ×</a:t>
            </a:r>
            <a:r>
              <a:rPr lang="zh-CN" altLang="en-US" sz="1800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（</a:t>
            </a:r>
            <a:r>
              <a:rPr lang="en-US" altLang="x-none" sz="1800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-1</a:t>
            </a:r>
            <a:r>
              <a:rPr lang="zh-CN" altLang="en-US" sz="1800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）；   </a:t>
            </a:r>
            <a:r>
              <a:rPr lang="en-US" altLang="x-none" sz="1800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(4)</a:t>
            </a:r>
            <a:r>
              <a:rPr lang="zh-CN" altLang="en-US" sz="1800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（</a:t>
            </a:r>
            <a:r>
              <a:rPr lang="en-US" altLang="x-none" sz="1800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-3</a:t>
            </a:r>
            <a:r>
              <a:rPr lang="zh-CN" altLang="en-US" sz="1800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）</a:t>
            </a:r>
            <a:r>
              <a:rPr lang="en-US" altLang="x-none" sz="1800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×</a:t>
            </a:r>
            <a:r>
              <a:rPr lang="zh-CN" altLang="en-US" sz="1800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（</a:t>
            </a:r>
            <a:r>
              <a:rPr lang="en-US" altLang="x-none" sz="1800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-4</a:t>
            </a:r>
            <a:r>
              <a:rPr lang="zh-CN" altLang="en-US" sz="1800" noProof="1">
                <a:effectLst>
                  <a:outerShdw blurRad="38100" dist="38100" dir="2700000">
                    <a:srgbClr val="FFFFFF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cs typeface="+mn-ea"/>
              </a:rPr>
              <a:t>）</a:t>
            </a:r>
            <a:endParaRPr lang="zh-CN" altLang="en-US" sz="1800" noProof="1">
              <a:effectLst>
                <a:outerShdw blurRad="38100" dist="38100" dir="2700000">
                  <a:srgbClr val="FFFFFF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901800" y="3892987"/>
            <a:ext cx="462319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35000"/>
              </a:spcBef>
            </a:pPr>
            <a:r>
              <a:rPr lang="zh-CN" altLang="en-US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</a:t>
            </a:r>
            <a:r>
              <a:rPr lang="en-US" altLang="zh-CN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= −</a:t>
            </a:r>
            <a:r>
              <a:rPr lang="zh-CN" altLang="en-US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8 ×1</a:t>
            </a:r>
            <a:r>
              <a:rPr lang="zh-CN" altLang="en-US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      </a:t>
            </a:r>
            <a:r>
              <a:rPr lang="en-US" altLang="zh-CN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= +</a:t>
            </a:r>
            <a:r>
              <a:rPr lang="zh-CN" altLang="en-US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3×4</a:t>
            </a:r>
            <a:r>
              <a:rPr lang="zh-CN" altLang="en-US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1238746" y="4333518"/>
            <a:ext cx="124182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en-US" altLang="zh-CN" sz="18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= −8.</a:t>
            </a:r>
          </a:p>
        </p:txBody>
      </p:sp>
      <p:sp>
        <p:nvSpPr>
          <p:cNvPr id="17" name="下箭头 16"/>
          <p:cNvSpPr/>
          <p:nvPr/>
        </p:nvSpPr>
        <p:spPr>
          <a:xfrm>
            <a:off x="6834138" y="3258635"/>
            <a:ext cx="269421" cy="302125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bldLvl="0" animBg="1"/>
      <p:bldP spid="12" grpId="0" bldLvl="0" animBg="1"/>
      <p:bldP spid="13" grpId="0" bldLvl="0" animBg="1"/>
      <p:bldP spid="14" grpId="0" animBg="1"/>
      <p:bldP spid="15" grpId="0" animBg="1"/>
      <p:bldP spid="16" grpId="0" animBg="1"/>
      <p:bldP spid="17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302544" y="699135"/>
            <a:ext cx="4691539" cy="391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1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判断下列各式的积是正的还是负的？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300645" y="1239331"/>
            <a:ext cx="4104410" cy="1714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1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2×3×4×</a:t>
            </a:r>
            <a:r>
              <a:rPr lang="zh-CN" altLang="en-US" sz="21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1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-5</a:t>
            </a:r>
            <a:r>
              <a:rPr lang="zh-CN" altLang="en-US" sz="21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　　　　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1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2×3×</a:t>
            </a:r>
            <a:r>
              <a:rPr lang="zh-CN" altLang="en-US" sz="21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1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-4</a:t>
            </a:r>
            <a:r>
              <a:rPr lang="zh-CN" altLang="en-US" sz="21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en-US" altLang="zh-CN" sz="21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×</a:t>
            </a:r>
            <a:r>
              <a:rPr lang="zh-CN" altLang="en-US" sz="21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1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-5</a:t>
            </a:r>
            <a:r>
              <a:rPr lang="zh-CN" altLang="en-US" sz="21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1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2×(-3)×(-4)×(-5)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zh-CN" sz="21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(-2)×(-3)×(-4)×(-5)</a:t>
            </a:r>
            <a:r>
              <a:rPr lang="zh-CN" altLang="en-US" sz="21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　　　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718215" y="1193611"/>
            <a:ext cx="5715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10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负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718215" y="1620808"/>
            <a:ext cx="400050" cy="389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10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正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718215" y="2048956"/>
            <a:ext cx="514350" cy="389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10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负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718215" y="2477105"/>
            <a:ext cx="45720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10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正</a:t>
            </a:r>
          </a:p>
        </p:txBody>
      </p:sp>
      <p:sp>
        <p:nvSpPr>
          <p:cNvPr id="9" name="Rectangle 11"/>
          <p:cNvSpPr txBox="1">
            <a:spLocks noChangeArrowheads="1"/>
          </p:cNvSpPr>
          <p:nvPr/>
        </p:nvSpPr>
        <p:spPr bwMode="auto">
          <a:xfrm>
            <a:off x="1072039" y="3130391"/>
            <a:ext cx="7211854" cy="1392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 algn="l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Tx/>
            </a:pPr>
            <a:r>
              <a:rPr lang="zh-CN" altLang="en-US" sz="2100" b="1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思考：</a:t>
            </a:r>
          </a:p>
          <a:p>
            <a:pPr lvl="0" algn="l" eaLnBrk="1" hangingPunct="1">
              <a:lnSpc>
                <a:spcPct val="120000"/>
              </a:lnSpc>
              <a:spcBef>
                <a:spcPct val="50000"/>
              </a:spcBef>
              <a:buClrTx/>
              <a:buSzTx/>
              <a:buFontTx/>
            </a:pPr>
            <a:r>
              <a:rPr lang="zh-CN" altLang="en-US" sz="2100" b="1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</a:t>
            </a:r>
            <a:r>
              <a:rPr lang="zh-CN" altLang="en-US" sz="2100"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几个不是0的数相乘，积的符号与负因数的个数之间有什么关系？</a:t>
            </a:r>
          </a:p>
        </p:txBody>
      </p:sp>
      <p:sp>
        <p:nvSpPr>
          <p:cNvPr id="10" name="矩形 9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9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337099" y="882233"/>
            <a:ext cx="6466029" cy="2630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700" b="1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归纳</a:t>
            </a:r>
            <a:endParaRPr lang="zh-CN" altLang="en-US" sz="2100" b="1" dirty="0">
              <a:solidFill>
                <a:srgbClr val="C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0" hangingPunct="0">
              <a:lnSpc>
                <a:spcPct val="150000"/>
              </a:lnSpc>
            </a:pPr>
            <a:endParaRPr lang="en-US" altLang="zh-CN" sz="21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几个不是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0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的数相乘，积的符号由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_____________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决定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当负因数有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_____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个时，积是负数；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当负因数有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_____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个时，积是正数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5319005" y="2072211"/>
            <a:ext cx="184546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负因数的个数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2753865" y="2537864"/>
            <a:ext cx="770335" cy="38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奇数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2753864" y="2994183"/>
            <a:ext cx="770335" cy="38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偶数</a:t>
            </a: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5314242" y="2732531"/>
            <a:ext cx="458986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0" hangingPunct="0"/>
            <a:r>
              <a:rPr lang="zh-CN" altLang="en-US" sz="33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｝</a:t>
            </a: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5559474" y="2805484"/>
            <a:ext cx="121571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奇负偶正</a:t>
            </a:r>
          </a:p>
        </p:txBody>
      </p:sp>
      <p:sp>
        <p:nvSpPr>
          <p:cNvPr id="23" name="矩形 22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/>
      <p:bldP spid="17" grpId="0"/>
      <p:bldP spid="18" grpId="0"/>
      <p:bldP spid="19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/>
          <p:nvPr/>
        </p:nvGraphicFramePr>
        <p:xfrm>
          <a:off x="1448296" y="1141141"/>
          <a:ext cx="2889647" cy="1121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4" r:id="rId4" imgW="1561465" imgH="812165" progId="Equation.DSMT4">
                  <p:embed/>
                </p:oleObj>
              </mc:Choice>
              <mc:Fallback>
                <p:oleObj r:id="rId4" imgW="1561465" imgH="812165" progId="Equation.DSMT4">
                  <p:embed/>
                  <p:pic>
                    <p:nvPicPr>
                      <p:cNvPr id="0" name="图片 5026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8296" y="1141141"/>
                        <a:ext cx="2889647" cy="11215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1317327" y="713706"/>
            <a:ext cx="148502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例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2 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计算：</a:t>
            </a:r>
            <a:endParaRPr lang="zh-CN" altLang="en-US" sz="2100" dirty="0"/>
          </a:p>
        </p:txBody>
      </p:sp>
      <p:sp>
        <p:nvSpPr>
          <p:cNvPr id="4" name="文本框 2"/>
          <p:cNvSpPr txBox="1">
            <a:spLocks noChangeArrowheads="1"/>
          </p:cNvSpPr>
          <p:nvPr/>
        </p:nvSpPr>
        <p:spPr bwMode="auto">
          <a:xfrm>
            <a:off x="1369476" y="2494881"/>
            <a:ext cx="1604010" cy="391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10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解：</a:t>
            </a:r>
            <a:r>
              <a:rPr lang="en-US" altLang="zh-CN" sz="210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(1)</a:t>
            </a:r>
            <a:r>
              <a:rPr lang="zh-CN" altLang="en-US" sz="210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原式</a:t>
            </a:r>
          </a:p>
        </p:txBody>
      </p:sp>
      <p:graphicFrame>
        <p:nvGraphicFramePr>
          <p:cNvPr id="5" name="Object 4"/>
          <p:cNvGraphicFramePr/>
          <p:nvPr/>
        </p:nvGraphicFramePr>
        <p:xfrm>
          <a:off x="2975154" y="2403203"/>
          <a:ext cx="1921669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5" r:id="rId6" imgW="1078865" imgH="812165" progId="Equation.DSMT4">
                  <p:embed/>
                </p:oleObj>
              </mc:Choice>
              <mc:Fallback>
                <p:oleObj r:id="rId6" imgW="1078865" imgH="812165" progId="Equation.DSMT4">
                  <p:embed/>
                  <p:pic>
                    <p:nvPicPr>
                      <p:cNvPr id="0" name="图片 5026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5154" y="2403203"/>
                        <a:ext cx="1921669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946930" y="3668837"/>
            <a:ext cx="1070610" cy="391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(2)</a:t>
            </a:r>
            <a:r>
              <a:rPr lang="zh-CN" altLang="en-US" sz="210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原式</a:t>
            </a:r>
          </a:p>
        </p:txBody>
      </p:sp>
      <p:graphicFrame>
        <p:nvGraphicFramePr>
          <p:cNvPr id="7" name="Object 6"/>
          <p:cNvGraphicFramePr/>
          <p:nvPr/>
        </p:nvGraphicFramePr>
        <p:xfrm>
          <a:off x="3009682" y="3595971"/>
          <a:ext cx="1603772" cy="854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86" r:id="rId8" imgW="862965" imgH="584200" progId="Equation.DSMT4">
                  <p:embed/>
                </p:oleObj>
              </mc:Choice>
              <mc:Fallback>
                <p:oleObj r:id="rId8" imgW="862965" imgH="584200" progId="Equation.DSMT4">
                  <p:embed/>
                  <p:pic>
                    <p:nvPicPr>
                      <p:cNvPr id="0" name="图片 50266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682" y="3595971"/>
                        <a:ext cx="1603772" cy="8548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5713095" y="1848802"/>
            <a:ext cx="2447449" cy="39147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eaLnBrk="0" hangingPunct="0">
              <a:buSzPct val="100000"/>
              <a:buFontTx/>
              <a:buNone/>
              <a:defRPr/>
            </a:pP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先确定积的符号</a:t>
            </a:r>
            <a:r>
              <a:rPr lang="zh-CN" altLang="en-US" sz="2100" dirty="0">
                <a:solidFill>
                  <a:srgbClr val="000C0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</a:p>
        </p:txBody>
      </p:sp>
      <p:sp>
        <p:nvSpPr>
          <p:cNvPr id="9" name="Rectangle 14"/>
          <p:cNvSpPr/>
          <p:nvPr/>
        </p:nvSpPr>
        <p:spPr>
          <a:xfrm>
            <a:off x="5725001" y="2411254"/>
            <a:ext cx="233743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eaLnBrk="0" hangingPunct="0"/>
            <a:r>
              <a:rPr lang="zh-CN" altLang="en-US" sz="2100" noProof="1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再确定积的绝对值</a:t>
            </a:r>
          </a:p>
        </p:txBody>
      </p:sp>
      <p:sp>
        <p:nvSpPr>
          <p:cNvPr id="10" name="矩形 9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 uiExpand="1" build="p"/>
      <p:bldP spid="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36845" y="623411"/>
            <a:ext cx="1168241" cy="427186"/>
            <a:chOff x="806782" y="1112625"/>
            <a:chExt cx="1482161" cy="619988"/>
          </a:xfrm>
        </p:grpSpPr>
        <p:pic>
          <p:nvPicPr>
            <p:cNvPr id="3" name="Picture 55" descr="plate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806782" y="1112625"/>
              <a:ext cx="1482161" cy="5695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矩形 3"/>
            <p:cNvSpPr/>
            <p:nvPr/>
          </p:nvSpPr>
          <p:spPr>
            <a:xfrm>
              <a:off x="912019" y="1129588"/>
              <a:ext cx="1289387" cy="6030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100" b="1" dirty="0">
                  <a:ea typeface="宋体" panose="02010600030101010101" pitchFamily="2" charset="-122"/>
                  <a:cs typeface="Arial" panose="020B0604020202020204" pitchFamily="34" charset="0"/>
                </a:rPr>
                <a:t>2.</a:t>
              </a:r>
              <a:r>
                <a:rPr lang="zh-CN" altLang="en-US" sz="2100" b="1" dirty="0">
                  <a:ea typeface="宋体" panose="02010600030101010101" pitchFamily="2" charset="-122"/>
                  <a:cs typeface="Arial" panose="020B0604020202020204" pitchFamily="34" charset="0"/>
                </a:rPr>
                <a:t>倒数</a:t>
              </a:r>
              <a:endParaRPr lang="zh-CN" altLang="en-US" sz="2100" b="1" dirty="0">
                <a:latin typeface="微软雅黑" panose="020B0503020204020204" charset="-122"/>
                <a:ea typeface="宋体" panose="02010600030101010101" pitchFamily="2" charset="-122"/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</p:grp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1818" y="1312821"/>
            <a:ext cx="5940029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计算并观察结果有何特点？</a:t>
            </a:r>
            <a:endParaRPr lang="zh-CN" altLang="en-US" sz="18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）  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×2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　　　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）  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×(-2) 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       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532291" y="2826638"/>
            <a:ext cx="4884986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100" dirty="0">
                <a:solidFill>
                  <a:srgbClr val="000C0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有理数中，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乘积是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的两个数互为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倒数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538244" y="3488395"/>
            <a:ext cx="3775472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100" dirty="0">
                <a:solidFill>
                  <a:schemeClr val="accent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思考：</a:t>
            </a:r>
            <a:r>
              <a:rPr lang="zh-CN" altLang="en-US" sz="2100" dirty="0">
                <a:solidFill>
                  <a:srgbClr val="000C0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数</a:t>
            </a:r>
            <a:r>
              <a:rPr lang="en-US" altLang="zh-CN" sz="2100" i="1" dirty="0">
                <a:solidFill>
                  <a:srgbClr val="000C0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100" dirty="0">
                <a:solidFill>
                  <a:srgbClr val="000C0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(</a:t>
            </a:r>
            <a:r>
              <a:rPr lang="en-US" altLang="zh-CN" sz="2100" i="1" dirty="0">
                <a:solidFill>
                  <a:srgbClr val="000C0C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100" dirty="0">
                <a:solidFill>
                  <a:srgbClr val="000C0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≠0)</a:t>
            </a:r>
            <a:r>
              <a:rPr lang="zh-CN" altLang="en-US" sz="2100" dirty="0">
                <a:solidFill>
                  <a:srgbClr val="000C0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的倒数是什么</a:t>
            </a:r>
            <a:r>
              <a:rPr lang="en-US" altLang="zh-CN" sz="2100" dirty="0">
                <a:solidFill>
                  <a:srgbClr val="000C0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996885" y="4019645"/>
            <a:ext cx="3077765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(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≠0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时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的倒数是   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)</a:t>
            </a:r>
          </a:p>
        </p:txBody>
      </p:sp>
      <p:graphicFrame>
        <p:nvGraphicFramePr>
          <p:cNvPr id="9" name="Object 12"/>
          <p:cNvGraphicFramePr>
            <a:graphicFrameLocks noChangeAspect="1"/>
          </p:cNvGraphicFramePr>
          <p:nvPr/>
        </p:nvGraphicFramePr>
        <p:xfrm>
          <a:off x="2247800" y="1713229"/>
          <a:ext cx="276225" cy="713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8" r:id="rId5" imgW="152400" imgH="393700" progId="Equation.DSMT4">
                  <p:embed/>
                </p:oleObj>
              </mc:Choice>
              <mc:Fallback>
                <p:oleObj r:id="rId5" imgW="152400" imgH="393700" progId="Equation.DSMT4">
                  <p:embed/>
                  <p:pic>
                    <p:nvPicPr>
                      <p:cNvPr id="0" name="图片 512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800" y="1713229"/>
                        <a:ext cx="276225" cy="7131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3"/>
          <p:cNvGraphicFramePr>
            <a:graphicFrameLocks noChangeAspect="1"/>
          </p:cNvGraphicFramePr>
          <p:nvPr/>
        </p:nvGraphicFramePr>
        <p:xfrm>
          <a:off x="6393612" y="3845814"/>
          <a:ext cx="286941" cy="735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9" r:id="rId7" imgW="152400" imgH="393065" progId="Equation.DSMT4">
                  <p:embed/>
                </p:oleObj>
              </mc:Choice>
              <mc:Fallback>
                <p:oleObj r:id="rId7" imgW="152400" imgH="393065" progId="Equation.DSMT4">
                  <p:embed/>
                  <p:pic>
                    <p:nvPicPr>
                      <p:cNvPr id="0" name="图片 512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3612" y="3845814"/>
                        <a:ext cx="286941" cy="7358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/>
        </p:nvGraphicFramePr>
        <p:xfrm>
          <a:off x="4434840" y="1663065"/>
          <a:ext cx="391716" cy="7131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0" name="Equation" r:id="rId9" imgW="5181600" imgH="9448800" progId="Equation.DSMT4">
                  <p:embed/>
                </p:oleObj>
              </mc:Choice>
              <mc:Fallback>
                <p:oleObj name="Equation" r:id="rId9" imgW="5181600" imgH="9448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4840" y="1663065"/>
                        <a:ext cx="391716" cy="7131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635443" y="1095264"/>
            <a:ext cx="6050756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3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说出下列各数的倒数：</a:t>
            </a:r>
          </a:p>
          <a:p>
            <a:pPr eaLnBrk="1" hangingPunct="1">
              <a:lnSpc>
                <a:spcPct val="23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１，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１，   ，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  ，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-6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0.25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2977278" y="1994901"/>
          <a:ext cx="226219" cy="635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3" r:id="rId4" imgW="142240" imgH="400685" progId="Equation.DSMT4">
                  <p:embed/>
                </p:oleObj>
              </mc:Choice>
              <mc:Fallback>
                <p:oleObj r:id="rId4" imgW="142240" imgH="400685" progId="Equation.DSMT4">
                  <p:embed/>
                  <p:pic>
                    <p:nvPicPr>
                      <p:cNvPr id="0" name="图片 524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7278" y="1994901"/>
                        <a:ext cx="226219" cy="6357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3717846" y="1996091"/>
          <a:ext cx="244078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4" r:id="rId6" imgW="142240" imgH="400685" progId="Equation.DSMT4">
                  <p:embed/>
                </p:oleObj>
              </mc:Choice>
              <mc:Fallback>
                <p:oleObj r:id="rId6" imgW="142240" imgH="400685" progId="Equation.DSMT4">
                  <p:embed/>
                  <p:pic>
                    <p:nvPicPr>
                      <p:cNvPr id="0" name="图片 524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7846" y="1996091"/>
                        <a:ext cx="244078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32598" y="3194072"/>
            <a:ext cx="34409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1800" dirty="0">
                <a:solidFill>
                  <a:srgbClr val="FF0000"/>
                </a:solidFill>
              </a:rPr>
              <a:t>，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087404" y="3194072"/>
            <a:ext cx="82391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zh-CN" altLang="en-US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１</a:t>
            </a:r>
            <a:r>
              <a:rPr lang="zh-CN" altLang="en-US" sz="1800" dirty="0">
                <a:solidFill>
                  <a:srgbClr val="FF0000"/>
                </a:solidFill>
              </a:rPr>
              <a:t>，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911317" y="3194072"/>
            <a:ext cx="716756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1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  <a:r>
              <a:rPr lang="zh-CN" altLang="en-US" sz="21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580448" y="3216694"/>
            <a:ext cx="610791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18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-3</a:t>
            </a:r>
            <a:r>
              <a:rPr lang="zh-CN" altLang="en-US" sz="18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</a:t>
            </a:r>
          </a:p>
        </p:txBody>
      </p:sp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4191239" y="2933973"/>
          <a:ext cx="391715" cy="750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5" name="Equation" r:id="rId7" imgW="4876800" imgH="9448800" progId="Equation.DSMT4">
                  <p:embed/>
                </p:oleObj>
              </mc:Choice>
              <mc:Fallback>
                <p:oleObj name="Equation" r:id="rId7" imgW="4876800" imgH="9448800" progId="Equation.DSMT4">
                  <p:embed/>
                  <p:pic>
                    <p:nvPicPr>
                      <p:cNvPr id="0" name="图片 524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239" y="2933973"/>
                        <a:ext cx="391715" cy="7500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4672250" y="2940859"/>
          <a:ext cx="479822" cy="706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6" name="Equation" r:id="rId9" imgW="6400800" imgH="9448800" progId="Equation.DSMT4">
                  <p:embed/>
                </p:oleObj>
              </mc:Choice>
              <mc:Fallback>
                <p:oleObj name="Equation" r:id="rId9" imgW="6400800" imgH="9448800" progId="Equation.DSMT4">
                  <p:embed/>
                  <p:pic>
                    <p:nvPicPr>
                      <p:cNvPr id="0" name="图片 524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2250" y="2940859"/>
                        <a:ext cx="479822" cy="706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2"/>
          <p:cNvGraphicFramePr>
            <a:graphicFrameLocks noChangeAspect="1"/>
          </p:cNvGraphicFramePr>
          <p:nvPr/>
        </p:nvGraphicFramePr>
        <p:xfrm>
          <a:off x="6179919" y="2016250"/>
          <a:ext cx="564063" cy="689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7" r:id="rId11" imgW="231775" imgH="398780" progId="Equation.3">
                  <p:embed/>
                </p:oleObj>
              </mc:Choice>
              <mc:Fallback>
                <p:oleObj r:id="rId11" imgW="231775" imgH="398780" progId="Equation.3">
                  <p:embed/>
                  <p:pic>
                    <p:nvPicPr>
                      <p:cNvPr id="0" name="图片 524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9919" y="2016250"/>
                        <a:ext cx="564063" cy="6893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4"/>
          <p:cNvGraphicFramePr>
            <a:graphicFrameLocks noChangeAspect="1"/>
          </p:cNvGraphicFramePr>
          <p:nvPr/>
        </p:nvGraphicFramePr>
        <p:xfrm>
          <a:off x="6147050" y="3015478"/>
          <a:ext cx="410765" cy="745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8" r:id="rId13" imgW="216535" imgH="394970" progId="Equation.3">
                  <p:embed/>
                </p:oleObj>
              </mc:Choice>
              <mc:Fallback>
                <p:oleObj r:id="rId13" imgW="216535" imgH="394970" progId="Equation.3">
                  <p:embed/>
                  <p:pic>
                    <p:nvPicPr>
                      <p:cNvPr id="0" name="图片 524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7050" y="3015478"/>
                        <a:ext cx="410765" cy="7453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409495" y="3192635"/>
            <a:ext cx="34409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</a:t>
            </a:r>
            <a:r>
              <a:rPr lang="zh-CN" altLang="en-US" sz="1800" dirty="0">
                <a:solidFill>
                  <a:srgbClr val="FF0000"/>
                </a:solidFill>
              </a:rPr>
              <a:t>，</a:t>
            </a:r>
            <a:endParaRPr lang="zh-CN" altLang="en-US" sz="1800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/>
      <p:bldP spid="7" grpId="0" bldLvl="0"/>
      <p:bldP spid="8" grpId="0" bldLvl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16730" y="758161"/>
            <a:ext cx="2816543" cy="415974"/>
            <a:chOff x="719776" y="1129224"/>
            <a:chExt cx="4146985" cy="603902"/>
          </a:xfrm>
        </p:grpSpPr>
        <p:pic>
          <p:nvPicPr>
            <p:cNvPr id="3" name="Picture 55" descr="plat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9776" y="1129224"/>
              <a:ext cx="4144180" cy="5697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矩形 3"/>
            <p:cNvSpPr/>
            <p:nvPr/>
          </p:nvSpPr>
          <p:spPr>
            <a:xfrm>
              <a:off x="914714" y="1129915"/>
              <a:ext cx="3952047" cy="6032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100" b="1" dirty="0">
                  <a:ea typeface="宋体" panose="02010600030101010101" pitchFamily="2" charset="-122"/>
                  <a:cs typeface="Arial" panose="020B0604020202020204" pitchFamily="34" charset="0"/>
                </a:rPr>
                <a:t>3.</a:t>
              </a:r>
              <a:r>
                <a:rPr lang="zh-CN" altLang="en-US" sz="2100" b="1" dirty="0">
                  <a:ea typeface="宋体" panose="02010600030101010101" pitchFamily="2" charset="-122"/>
                  <a:cs typeface="Arial" panose="020B0604020202020204" pitchFamily="34" charset="0"/>
                </a:rPr>
                <a:t>有理数乘法的应用</a:t>
              </a:r>
              <a:endParaRPr lang="zh-CN" altLang="en-US" sz="2100" b="1" dirty="0">
                <a:latin typeface="微软雅黑" panose="020B0503020204020204" charset="-122"/>
                <a:ea typeface="宋体" panose="02010600030101010101" pitchFamily="2" charset="-122"/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</p:grp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05377" y="1495902"/>
            <a:ext cx="7269956" cy="1424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sz="2100" b="1" dirty="0">
                <a:latin typeface="黑体" panose="02010609060101010101" pitchFamily="2" charset="-122"/>
                <a:ea typeface="黑体" panose="02010609060101010101" pitchFamily="2" charset="-122"/>
              </a:rPr>
              <a:t>例</a:t>
            </a:r>
            <a:r>
              <a:rPr lang="en-US" altLang="zh-CN" sz="2100" b="1" dirty="0">
                <a:latin typeface="黑体" panose="02010609060101010101" pitchFamily="2" charset="-122"/>
                <a:ea typeface="黑体" panose="02010609060101010101" pitchFamily="2" charset="-122"/>
              </a:rPr>
              <a:t>3  </a:t>
            </a:r>
            <a:r>
              <a:rPr lang="zh-CN" altLang="en-US" sz="2100" dirty="0">
                <a:solidFill>
                  <a:srgbClr val="000C0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用正负数表示气温的变化量，上升为正，下降为负</a:t>
            </a:r>
            <a:r>
              <a:rPr lang="en-US" altLang="zh-CN" sz="2100" dirty="0">
                <a:solidFill>
                  <a:srgbClr val="000C0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  <a:r>
              <a:rPr lang="zh-CN" altLang="en-US" sz="2100" dirty="0">
                <a:solidFill>
                  <a:srgbClr val="000C0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登山队攀登一座山峰，每登高</a:t>
            </a:r>
            <a:r>
              <a:rPr lang="en-US" altLang="zh-CN" sz="2100" dirty="0">
                <a:solidFill>
                  <a:srgbClr val="000C0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1km</a:t>
            </a:r>
            <a:r>
              <a:rPr lang="zh-CN" altLang="en-US" sz="2100" dirty="0">
                <a:solidFill>
                  <a:srgbClr val="000C0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，气温的变化量为</a:t>
            </a:r>
            <a:r>
              <a:rPr lang="en-US" altLang="zh-CN" sz="2100" dirty="0">
                <a:solidFill>
                  <a:srgbClr val="000C0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-6℃</a:t>
            </a:r>
            <a:r>
              <a:rPr lang="zh-CN" altLang="en-US" sz="2100" dirty="0">
                <a:solidFill>
                  <a:srgbClr val="000C0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，攀登</a:t>
            </a:r>
            <a:r>
              <a:rPr lang="en-US" altLang="zh-CN" sz="2100" dirty="0">
                <a:solidFill>
                  <a:srgbClr val="000C0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3km</a:t>
            </a:r>
            <a:r>
              <a:rPr lang="zh-CN" altLang="en-US" sz="2100" dirty="0">
                <a:solidFill>
                  <a:srgbClr val="000C0C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后，气温有什么变化？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78718" y="3205896"/>
            <a:ext cx="2754585" cy="103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b="1" dirty="0">
                <a:latin typeface="黑体" panose="02010609060101010101" pitchFamily="2" charset="-122"/>
                <a:ea typeface="黑体" panose="02010609060101010101" pitchFamily="2" charset="-122"/>
              </a:rPr>
              <a:t>解：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-6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×3=-18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100" b="1" dirty="0">
                <a:latin typeface="黑体" panose="02010609060101010101" pitchFamily="2" charset="-122"/>
                <a:ea typeface="黑体" panose="02010609060101010101" pitchFamily="2" charset="-122"/>
              </a:rPr>
              <a:t>答：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气温下降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18℃.</a:t>
            </a:r>
          </a:p>
        </p:txBody>
      </p:sp>
      <p:sp>
        <p:nvSpPr>
          <p:cNvPr id="7" name="矩形 6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16144" y="285875"/>
            <a:ext cx="2316458" cy="647224"/>
            <a:chOff x="3327445" y="196489"/>
            <a:chExt cx="3088610" cy="1003300"/>
          </a:xfrm>
        </p:grpSpPr>
        <p:pic>
          <p:nvPicPr>
            <p:cNvPr id="3" name="图片 2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4" name="组合 3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5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随堂训练</a:t>
                </a:r>
              </a:p>
            </p:txBody>
          </p:sp>
          <p:cxnSp>
            <p:nvCxnSpPr>
              <p:cNvPr id="6" name="直接连接符 5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8" name="内容占位符 24577"/>
          <p:cNvGraphicFramePr/>
          <p:nvPr/>
        </p:nvGraphicFramePr>
        <p:xfrm>
          <a:off x="1423988" y="1833562"/>
          <a:ext cx="6211729" cy="2039327"/>
        </p:xfrm>
        <a:graphic>
          <a:graphicData uri="http://schemas.openxmlformats.org/drawingml/2006/table">
            <a:tbl>
              <a:tblPr/>
              <a:tblGrid>
                <a:gridCol w="1136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6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16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64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5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1489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2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被乘数</a:t>
                      </a:r>
                    </a:p>
                  </a:txBody>
                  <a:tcPr marL="68580" marR="68580" marT="34294" marB="3429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2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乘数</a:t>
                      </a:r>
                    </a:p>
                  </a:txBody>
                  <a:tcPr marL="68580" marR="68580" marT="34294" marB="3429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2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积的符号</a:t>
                      </a:r>
                    </a:p>
                  </a:txBody>
                  <a:tcPr marL="68580" marR="68580" marT="34294" marB="3429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2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积的绝对值</a:t>
                      </a:r>
                    </a:p>
                  </a:txBody>
                  <a:tcPr marL="68580" marR="68580" marT="34294" marB="3429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2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结果</a:t>
                      </a:r>
                    </a:p>
                  </a:txBody>
                  <a:tcPr marL="68580" marR="68580" marT="34294" marB="3429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2100" dirty="0" smtClean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－</a:t>
                      </a:r>
                      <a:r>
                        <a:rPr lang="en-US" altLang="zh-CN" sz="2100" dirty="0" smtClean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4</a:t>
                      </a:r>
                      <a:endParaRPr lang="en-US" altLang="zh-CN" sz="2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68580" marR="68580" marT="34294" marB="3429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2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7</a:t>
                      </a:r>
                    </a:p>
                  </a:txBody>
                  <a:tcPr marL="68580" marR="68580" marT="34294" marB="3429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2100" dirty="0">
                        <a:solidFill>
                          <a:srgbClr val="FF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68580" marR="68580" marT="34294" marB="3429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2100" dirty="0">
                        <a:solidFill>
                          <a:srgbClr val="FF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68580" marR="68580" marT="34294" marB="3429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2100" dirty="0">
                        <a:solidFill>
                          <a:srgbClr val="FF0000"/>
                        </a:solidFill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68580" marR="68580" marT="34294" marB="3429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2100" dirty="0" smtClean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9</a:t>
                      </a:r>
                      <a:endParaRPr lang="en-US" altLang="zh-CN" sz="2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68580" marR="68580" marT="34294" marB="3429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2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6</a:t>
                      </a:r>
                    </a:p>
                  </a:txBody>
                  <a:tcPr marL="68580" marR="68580" marT="34294" marB="3429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2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68580" marR="68580" marT="34294" marB="3429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2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68580" marR="68580" marT="34294" marB="3429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2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68580" marR="68580" marT="34294" marB="3429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954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2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－</a:t>
                      </a:r>
                      <a:r>
                        <a:rPr lang="en-US" altLang="zh-CN" sz="2100" dirty="0" smtClean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3</a:t>
                      </a:r>
                      <a:endParaRPr lang="en-US" altLang="zh-CN" sz="2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68580" marR="68580" marT="34294" marB="3429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2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－</a:t>
                      </a:r>
                      <a:r>
                        <a:rPr lang="en-US" altLang="zh-CN" sz="2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6</a:t>
                      </a:r>
                    </a:p>
                  </a:txBody>
                  <a:tcPr marL="68580" marR="68580" marT="34294" marB="3429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2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68580" marR="68580" marT="34294" marB="3429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2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68580" marR="68580" marT="34294" marB="3429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2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68580" marR="68580" marT="34294" marB="3429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28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en-US" altLang="zh-CN" sz="2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4</a:t>
                      </a:r>
                    </a:p>
                  </a:txBody>
                  <a:tcPr marL="68580" marR="68580" marT="34294" marB="3429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buNone/>
                      </a:pPr>
                      <a:r>
                        <a:rPr lang="zh-CN" altLang="en-US" sz="2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－</a:t>
                      </a:r>
                      <a:r>
                        <a:rPr lang="en-US" altLang="zh-CN" sz="2100" dirty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25</a:t>
                      </a:r>
                    </a:p>
                  </a:txBody>
                  <a:tcPr marL="68580" marR="68580" marT="34294" marB="3429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2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68580" marR="68580" marT="34294" marB="3429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2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68580" marR="68580" marT="34294" marB="3429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45720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914400" lvl="2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371600" lvl="3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182880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None/>
                      </a:pPr>
                      <a:endParaRPr lang="zh-CN" altLang="en-US" sz="2100" dirty="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68580" marR="68580" marT="34294" marB="34294" anchor="ctr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Text Box 40"/>
          <p:cNvSpPr txBox="1">
            <a:spLocks noChangeArrowheads="1"/>
          </p:cNvSpPr>
          <p:nvPr/>
        </p:nvSpPr>
        <p:spPr bwMode="auto">
          <a:xfrm>
            <a:off x="1324928" y="1283640"/>
            <a:ext cx="144184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填表：</a:t>
            </a:r>
          </a:p>
        </p:txBody>
      </p:sp>
      <p:sp>
        <p:nvSpPr>
          <p:cNvPr id="20" name="Text Box 50"/>
          <p:cNvSpPr txBox="1">
            <a:spLocks noChangeArrowheads="1"/>
          </p:cNvSpPr>
          <p:nvPr/>
        </p:nvSpPr>
        <p:spPr bwMode="auto">
          <a:xfrm>
            <a:off x="3990262" y="2367678"/>
            <a:ext cx="640556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100" b="1" dirty="0">
                <a:solidFill>
                  <a:srgbClr val="C00000"/>
                </a:solidFill>
              </a:rPr>
              <a:t>－</a:t>
            </a:r>
          </a:p>
        </p:txBody>
      </p:sp>
      <p:sp>
        <p:nvSpPr>
          <p:cNvPr id="21" name="Text Box 51"/>
          <p:cNvSpPr txBox="1">
            <a:spLocks noChangeArrowheads="1"/>
          </p:cNvSpPr>
          <p:nvPr/>
        </p:nvSpPr>
        <p:spPr bwMode="auto">
          <a:xfrm>
            <a:off x="5554504" y="2303384"/>
            <a:ext cx="685800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100" dirty="0">
                <a:solidFill>
                  <a:srgbClr val="C00000"/>
                </a:solidFill>
              </a:rPr>
              <a:t>28</a:t>
            </a:r>
          </a:p>
        </p:txBody>
      </p:sp>
      <p:sp>
        <p:nvSpPr>
          <p:cNvPr id="22" name="Text Box 52"/>
          <p:cNvSpPr txBox="1">
            <a:spLocks noChangeArrowheads="1"/>
          </p:cNvSpPr>
          <p:nvPr/>
        </p:nvSpPr>
        <p:spPr bwMode="auto">
          <a:xfrm>
            <a:off x="6800612" y="2324336"/>
            <a:ext cx="736997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100" b="1" dirty="0">
                <a:solidFill>
                  <a:srgbClr val="C00000"/>
                </a:solidFill>
              </a:rPr>
              <a:t>－</a:t>
            </a:r>
            <a:r>
              <a:rPr lang="en-US" altLang="zh-CN" sz="2100" dirty="0">
                <a:solidFill>
                  <a:srgbClr val="C00000"/>
                </a:solidFill>
              </a:rPr>
              <a:t>28</a:t>
            </a:r>
          </a:p>
        </p:txBody>
      </p:sp>
      <p:sp>
        <p:nvSpPr>
          <p:cNvPr id="23" name="Text Box 53"/>
          <p:cNvSpPr txBox="1">
            <a:spLocks noChangeArrowheads="1"/>
          </p:cNvSpPr>
          <p:nvPr/>
        </p:nvSpPr>
        <p:spPr bwMode="auto">
          <a:xfrm>
            <a:off x="3989070" y="2697480"/>
            <a:ext cx="700088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100" dirty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24" name="Text Box 54"/>
          <p:cNvSpPr txBox="1">
            <a:spLocks noChangeArrowheads="1"/>
          </p:cNvSpPr>
          <p:nvPr/>
        </p:nvSpPr>
        <p:spPr bwMode="auto">
          <a:xfrm>
            <a:off x="5541407" y="2695099"/>
            <a:ext cx="752475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100" dirty="0">
                <a:solidFill>
                  <a:srgbClr val="C00000"/>
                </a:solidFill>
              </a:rPr>
              <a:t>54</a:t>
            </a:r>
          </a:p>
        </p:txBody>
      </p:sp>
      <p:sp>
        <p:nvSpPr>
          <p:cNvPr id="25" name="Text Box 55"/>
          <p:cNvSpPr txBox="1">
            <a:spLocks noChangeArrowheads="1"/>
          </p:cNvSpPr>
          <p:nvPr/>
        </p:nvSpPr>
        <p:spPr bwMode="auto">
          <a:xfrm>
            <a:off x="6855381" y="2692718"/>
            <a:ext cx="752475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100" dirty="0">
                <a:solidFill>
                  <a:srgbClr val="C00000"/>
                </a:solidFill>
              </a:rPr>
              <a:t>54</a:t>
            </a:r>
          </a:p>
        </p:txBody>
      </p:sp>
      <p:sp>
        <p:nvSpPr>
          <p:cNvPr id="26" name="Text Box 56"/>
          <p:cNvSpPr txBox="1">
            <a:spLocks noChangeArrowheads="1"/>
          </p:cNvSpPr>
          <p:nvPr/>
        </p:nvSpPr>
        <p:spPr bwMode="auto">
          <a:xfrm>
            <a:off x="4043839" y="3071336"/>
            <a:ext cx="577454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10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27" name="Text Box 57"/>
          <p:cNvSpPr txBox="1">
            <a:spLocks noChangeArrowheads="1"/>
          </p:cNvSpPr>
          <p:nvPr/>
        </p:nvSpPr>
        <p:spPr bwMode="auto">
          <a:xfrm>
            <a:off x="5490210" y="3124915"/>
            <a:ext cx="966788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100" dirty="0">
                <a:solidFill>
                  <a:srgbClr val="C00000"/>
                </a:solidFill>
              </a:rPr>
              <a:t>18</a:t>
            </a:r>
          </a:p>
        </p:txBody>
      </p:sp>
      <p:sp>
        <p:nvSpPr>
          <p:cNvPr id="28" name="Text Box 58"/>
          <p:cNvSpPr txBox="1">
            <a:spLocks noChangeArrowheads="1"/>
          </p:cNvSpPr>
          <p:nvPr/>
        </p:nvSpPr>
        <p:spPr bwMode="auto">
          <a:xfrm>
            <a:off x="6747034" y="3071336"/>
            <a:ext cx="965597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100" dirty="0">
                <a:solidFill>
                  <a:srgbClr val="C00000"/>
                </a:solidFill>
              </a:rPr>
              <a:t>18</a:t>
            </a:r>
          </a:p>
        </p:txBody>
      </p:sp>
      <p:sp>
        <p:nvSpPr>
          <p:cNvPr id="29" name="Text Box 59"/>
          <p:cNvSpPr txBox="1">
            <a:spLocks noChangeArrowheads="1"/>
          </p:cNvSpPr>
          <p:nvPr/>
        </p:nvSpPr>
        <p:spPr bwMode="auto">
          <a:xfrm>
            <a:off x="4012169" y="3461385"/>
            <a:ext cx="640556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100" b="1" dirty="0">
                <a:solidFill>
                  <a:srgbClr val="C00000"/>
                </a:solidFill>
              </a:rPr>
              <a:t>－</a:t>
            </a:r>
          </a:p>
        </p:txBody>
      </p:sp>
      <p:sp>
        <p:nvSpPr>
          <p:cNvPr id="30" name="Text Box 60"/>
          <p:cNvSpPr txBox="1">
            <a:spLocks noChangeArrowheads="1"/>
          </p:cNvSpPr>
          <p:nvPr/>
        </p:nvSpPr>
        <p:spPr bwMode="auto">
          <a:xfrm>
            <a:off x="5490210" y="3503534"/>
            <a:ext cx="982266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100">
                <a:solidFill>
                  <a:srgbClr val="C00000"/>
                </a:solidFill>
              </a:rPr>
              <a:t>100</a:t>
            </a:r>
          </a:p>
        </p:txBody>
      </p:sp>
      <p:sp>
        <p:nvSpPr>
          <p:cNvPr id="31" name="Text Box 61"/>
          <p:cNvSpPr txBox="1">
            <a:spLocks noChangeArrowheads="1"/>
          </p:cNvSpPr>
          <p:nvPr/>
        </p:nvSpPr>
        <p:spPr bwMode="auto">
          <a:xfrm>
            <a:off x="6748225" y="3449955"/>
            <a:ext cx="862013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100" b="1" dirty="0">
                <a:solidFill>
                  <a:srgbClr val="C00000"/>
                </a:solidFill>
              </a:rPr>
              <a:t>－</a:t>
            </a:r>
            <a:r>
              <a:rPr lang="en-US" altLang="zh-CN" sz="2100" dirty="0">
                <a:solidFill>
                  <a:srgbClr val="C00000"/>
                </a:solidFill>
              </a:rPr>
              <a:t>100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/>
      <p:bldP spid="21" grpId="0" bldLvl="0"/>
      <p:bldP spid="22" grpId="0" bldLvl="0"/>
      <p:bldP spid="24" grpId="0" bldLvl="0"/>
      <p:bldP spid="25" grpId="0" bldLvl="0"/>
      <p:bldP spid="26" grpId="0" bldLvl="0"/>
      <p:bldP spid="27" grpId="0" bldLvl="0"/>
      <p:bldP spid="28" grpId="0" bldLvl="0"/>
      <p:bldP spid="29" grpId="0" bldLvl="0"/>
      <p:bldP spid="30" grpId="0" bldLvl="0"/>
      <p:bldP spid="31" grpId="0" bldLvl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703605" y="916781"/>
            <a:ext cx="5829300" cy="2562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1800" b="1" dirty="0">
                <a:latin typeface="宋体" panose="02010600030101010101" pitchFamily="2" charset="-122"/>
              </a:rPr>
              <a:t>2</a:t>
            </a:r>
            <a:r>
              <a:rPr lang="zh-CN" altLang="en-US" sz="1800" b="1" dirty="0">
                <a:latin typeface="宋体" panose="02010600030101010101" pitchFamily="2" charset="-122"/>
              </a:rPr>
              <a:t>．</a:t>
            </a:r>
            <a:r>
              <a:rPr lang="en-US" altLang="zh-CN" sz="1800" b="1" dirty="0">
                <a:latin typeface="宋体" panose="02010600030101010101" pitchFamily="2" charset="-122"/>
              </a:rPr>
              <a:t>(</a:t>
            </a:r>
            <a:r>
              <a:rPr lang="zh-CN" altLang="en-US" sz="1800" b="1" dirty="0">
                <a:latin typeface="宋体" panose="02010600030101010101" pitchFamily="2" charset="-122"/>
              </a:rPr>
              <a:t>河北中考</a:t>
            </a:r>
            <a:r>
              <a:rPr lang="en-US" altLang="zh-CN" sz="1800" b="1" dirty="0">
                <a:latin typeface="宋体" panose="02010600030101010101" pitchFamily="2" charset="-122"/>
              </a:rPr>
              <a:t>) </a:t>
            </a:r>
            <a:r>
              <a:rPr lang="zh-CN" altLang="en-US" sz="1800" b="1" dirty="0">
                <a:latin typeface="宋体" panose="02010600030101010101" pitchFamily="2" charset="-122"/>
              </a:rPr>
              <a:t>计算</a:t>
            </a:r>
            <a:r>
              <a:rPr lang="en-US" altLang="zh-CN" sz="1800" b="1" dirty="0">
                <a:latin typeface="宋体" panose="02010600030101010101" pitchFamily="2" charset="-122"/>
              </a:rPr>
              <a:t>3×(-2) </a:t>
            </a:r>
            <a:r>
              <a:rPr lang="zh-CN" altLang="en-US" sz="1800" b="1" dirty="0">
                <a:latin typeface="宋体" panose="02010600030101010101" pitchFamily="2" charset="-122"/>
              </a:rPr>
              <a:t>的结果是（    ）</a:t>
            </a:r>
          </a:p>
          <a:p>
            <a:pPr algn="l">
              <a:lnSpc>
                <a:spcPct val="150000"/>
              </a:lnSpc>
            </a:pPr>
            <a:r>
              <a:rPr lang="en-US" altLang="zh-CN" sz="1800" b="1" dirty="0">
                <a:latin typeface="宋体" panose="02010600030101010101" pitchFamily="2" charset="-122"/>
              </a:rPr>
              <a:t>(A)5      	(B)-5   	(C)6   	(D)-6</a:t>
            </a:r>
          </a:p>
          <a:p>
            <a:pPr algn="l">
              <a:lnSpc>
                <a:spcPct val="150000"/>
              </a:lnSpc>
            </a:pPr>
            <a:endParaRPr lang="en-US" altLang="zh-CN" sz="1800" b="1" dirty="0">
              <a:latin typeface="宋体" panose="0201060003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1800" b="1" dirty="0">
                <a:latin typeface="宋体" panose="02010600030101010101" pitchFamily="2" charset="-122"/>
              </a:rPr>
              <a:t>3</a:t>
            </a:r>
            <a:r>
              <a:rPr lang="zh-CN" altLang="en-US" sz="1800" b="1" dirty="0">
                <a:latin typeface="宋体" panose="02010600030101010101" pitchFamily="2" charset="-122"/>
              </a:rPr>
              <a:t>．（淄博中考）如果            ，则“   ”内应填的实数是（     ）</a:t>
            </a:r>
          </a:p>
          <a:p>
            <a:pPr algn="l">
              <a:lnSpc>
                <a:spcPct val="150000"/>
              </a:lnSpc>
            </a:pPr>
            <a:r>
              <a:rPr lang="en-US" altLang="zh-CN" sz="1800" b="1" dirty="0">
                <a:latin typeface="宋体" panose="02010600030101010101" pitchFamily="2" charset="-122"/>
              </a:rPr>
              <a:t>(A) 		(B)         (C)		(D)</a:t>
            </a:r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4040802" y="2200275"/>
          <a:ext cx="1270397" cy="551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57" name="Equation" r:id="rId4" imgW="723900" imgH="355600" progId="Equation.DSMT4">
                  <p:embed/>
                </p:oleObj>
              </mc:Choice>
              <mc:Fallback>
                <p:oleObj name="Equation" r:id="rId4" imgW="723900" imgH="355600" progId="Equation.DSMT4">
                  <p:embed/>
                  <p:pic>
                    <p:nvPicPr>
                      <p:cNvPr id="0" name="图片 534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0802" y="2200275"/>
                        <a:ext cx="1270397" cy="5512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2179855" y="3024188"/>
          <a:ext cx="270272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58" name="Equation" r:id="rId6" imgW="139700" imgH="355600" progId="Equation.DSMT4">
                  <p:embed/>
                </p:oleObj>
              </mc:Choice>
              <mc:Fallback>
                <p:oleObj name="Equation" r:id="rId6" imgW="139700" imgH="355600" progId="Equation.DSMT4">
                  <p:embed/>
                  <p:pic>
                    <p:nvPicPr>
                      <p:cNvPr id="0" name="图片 534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855" y="3024188"/>
                        <a:ext cx="270272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9"/>
          <p:cNvGraphicFramePr>
            <a:graphicFrameLocks noChangeAspect="1"/>
          </p:cNvGraphicFramePr>
          <p:nvPr/>
        </p:nvGraphicFramePr>
        <p:xfrm>
          <a:off x="3630036" y="3031331"/>
          <a:ext cx="204788" cy="506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59" name="Equation" r:id="rId8" imgW="139700" imgH="355600" progId="Equation.DSMT4">
                  <p:embed/>
                </p:oleObj>
              </mc:Choice>
              <mc:Fallback>
                <p:oleObj name="Equation" r:id="rId8" imgW="139700" imgH="355600" progId="Equation.DSMT4">
                  <p:embed/>
                  <p:pic>
                    <p:nvPicPr>
                      <p:cNvPr id="0" name="图片 534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0036" y="3031331"/>
                        <a:ext cx="204788" cy="5060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1"/>
          <p:cNvGraphicFramePr>
            <a:graphicFrameLocks noChangeAspect="1"/>
          </p:cNvGraphicFramePr>
          <p:nvPr/>
        </p:nvGraphicFramePr>
        <p:xfrm>
          <a:off x="4905195" y="2994422"/>
          <a:ext cx="37028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60" name="Equation" r:id="rId10" imgW="228600" imgH="355600" progId="Equation.DSMT4">
                  <p:embed/>
                </p:oleObj>
              </mc:Choice>
              <mc:Fallback>
                <p:oleObj name="Equation" r:id="rId10" imgW="228600" imgH="355600" progId="Equation.DSMT4">
                  <p:embed/>
                  <p:pic>
                    <p:nvPicPr>
                      <p:cNvPr id="0" name="图片 534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195" y="2994422"/>
                        <a:ext cx="37028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3"/>
          <p:cNvGraphicFramePr>
            <a:graphicFrameLocks noChangeAspect="1"/>
          </p:cNvGraphicFramePr>
          <p:nvPr/>
        </p:nvGraphicFramePr>
        <p:xfrm>
          <a:off x="6244649" y="2982516"/>
          <a:ext cx="386953" cy="596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61" name="Equation" r:id="rId12" imgW="228600" imgH="355600" progId="Equation.DSMT4">
                  <p:embed/>
                </p:oleObj>
              </mc:Choice>
              <mc:Fallback>
                <p:oleObj name="Equation" r:id="rId12" imgW="228600" imgH="355600" progId="Equation.DSMT4">
                  <p:embed/>
                  <p:pic>
                    <p:nvPicPr>
                      <p:cNvPr id="0" name="图片 534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4649" y="2982516"/>
                        <a:ext cx="386953" cy="5965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4"/>
          <p:cNvGraphicFramePr>
            <a:graphicFrameLocks noChangeAspect="1"/>
          </p:cNvGraphicFramePr>
          <p:nvPr/>
        </p:nvGraphicFramePr>
        <p:xfrm>
          <a:off x="2775615" y="3589735"/>
          <a:ext cx="133231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62" name="Equation" r:id="rId14" imgW="850265" imgH="355600" progId="Equation.DSMT4">
                  <p:embed/>
                </p:oleObj>
              </mc:Choice>
              <mc:Fallback>
                <p:oleObj name="Equation" r:id="rId14" imgW="850265" imgH="355600" progId="Equation.DSMT4">
                  <p:embed/>
                  <p:pic>
                    <p:nvPicPr>
                      <p:cNvPr id="0" name="图片 534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5615" y="3589735"/>
                        <a:ext cx="1332310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621452" y="3589735"/>
            <a:ext cx="1451372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1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【</a:t>
            </a:r>
            <a:r>
              <a:rPr kumimoji="1" lang="zh-CN" altLang="en-US" sz="1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解析</a:t>
            </a:r>
            <a:r>
              <a:rPr kumimoji="1" lang="en-US" altLang="zh-CN" sz="1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】</a:t>
            </a:r>
            <a:endParaRPr lang="en-US" altLang="zh-CN" sz="18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graphicFrame>
        <p:nvGraphicFramePr>
          <p:cNvPr id="11" name="Object 18"/>
          <p:cNvGraphicFramePr>
            <a:graphicFrameLocks noChangeAspect="1"/>
          </p:cNvGraphicFramePr>
          <p:nvPr/>
        </p:nvGraphicFramePr>
        <p:xfrm>
          <a:off x="6051529" y="2342436"/>
          <a:ext cx="192881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63" name="Equation" r:id="rId16" imgW="165100" imgH="228600" progId="Equation.DSMT4">
                  <p:embed/>
                </p:oleObj>
              </mc:Choice>
              <mc:Fallback>
                <p:oleObj name="Equation" r:id="rId16" imgW="165100" imgH="228600" progId="Equation.DSMT4">
                  <p:embed/>
                  <p:pic>
                    <p:nvPicPr>
                      <p:cNvPr id="0" name="图片 534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1529" y="2342436"/>
                        <a:ext cx="192881" cy="26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5900261" y="988161"/>
            <a:ext cx="293591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D</a:t>
            </a:r>
            <a:endParaRPr lang="zh-CN" altLang="en-US" sz="1800" dirty="0"/>
          </a:p>
        </p:txBody>
      </p:sp>
      <p:sp>
        <p:nvSpPr>
          <p:cNvPr id="13" name="矩形 12"/>
          <p:cNvSpPr/>
          <p:nvPr/>
        </p:nvSpPr>
        <p:spPr>
          <a:xfrm>
            <a:off x="3072823" y="2669161"/>
            <a:ext cx="27435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D</a:t>
            </a:r>
            <a:endParaRPr lang="zh-CN" altLang="en-US" sz="1500" dirty="0"/>
          </a:p>
        </p:txBody>
      </p:sp>
      <p:sp>
        <p:nvSpPr>
          <p:cNvPr id="14" name="矩形 13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随堂训练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338912" y="1655332"/>
            <a:ext cx="6796498" cy="1338828"/>
            <a:chOff x="1390304" y="1748603"/>
            <a:chExt cx="9061997" cy="1785104"/>
          </a:xfrm>
        </p:grpSpPr>
        <p:sp>
          <p:nvSpPr>
            <p:cNvPr id="4" name="文本框 2"/>
            <p:cNvSpPr txBox="1"/>
            <p:nvPr/>
          </p:nvSpPr>
          <p:spPr>
            <a:xfrm>
              <a:off x="1614663" y="1748603"/>
              <a:ext cx="8837638" cy="178510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800" dirty="0">
                  <a:latin typeface="黑体" panose="02010609060101010101" pitchFamily="2" charset="-122"/>
                  <a:ea typeface="黑体" panose="02010609060101010101" pitchFamily="2" charset="-122"/>
                </a:rPr>
                <a:t>理解有理数的乘法法则，能说出有理数乘法的符号法则</a:t>
              </a:r>
              <a:r>
                <a:rPr lang="en-US" altLang="zh-CN" sz="1800" spc="225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(</a:t>
              </a:r>
              <a:r>
                <a:rPr lang="zh-CN" altLang="en-US" sz="1800" spc="225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重点</a:t>
              </a:r>
              <a:r>
                <a:rPr lang="en-US" altLang="zh-CN" sz="1800" spc="225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)</a:t>
              </a:r>
              <a:r>
                <a:rPr lang="zh-CN" altLang="en-US" sz="1800" dirty="0">
                  <a:latin typeface="黑体" panose="02010609060101010101" pitchFamily="2" charset="-122"/>
                  <a:ea typeface="黑体" panose="02010609060101010101" pitchFamily="2" charset="-122"/>
                </a:rPr>
                <a:t>；</a:t>
              </a:r>
              <a:endParaRPr lang="en-US" altLang="zh-CN" sz="1800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800" dirty="0">
                  <a:latin typeface="黑体" panose="02010609060101010101" pitchFamily="2" charset="-122"/>
                  <a:ea typeface="黑体" panose="02010609060101010101" pitchFamily="2" charset="-122"/>
                </a:rPr>
                <a:t>能熟练进行有理数的乘法运算</a:t>
              </a:r>
              <a:r>
                <a:rPr lang="en-US" altLang="zh-CN" sz="1800" spc="225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(重点)</a:t>
              </a:r>
              <a:r>
                <a:rPr lang="en-US" altLang="zh-CN" sz="1800" spc="225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ea typeface="黑体" panose="02010609060101010101" pitchFamily="2" charset="-122"/>
                </a:rPr>
                <a:t> </a:t>
              </a:r>
              <a:r>
                <a:rPr lang="zh-CN" altLang="en-US" sz="1800" dirty="0">
                  <a:latin typeface="黑体" panose="02010609060101010101" pitchFamily="2" charset="-122"/>
                  <a:ea typeface="黑体" panose="02010609060101010101" pitchFamily="2" charset="-122"/>
                </a:rPr>
                <a:t>；</a:t>
              </a:r>
              <a:endParaRPr lang="en-US" altLang="zh-CN" sz="1800" dirty="0">
                <a:latin typeface="黑体" panose="02010609060101010101" pitchFamily="2" charset="-122"/>
                <a:ea typeface="黑体" panose="02010609060101010101" pitchFamily="2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800" dirty="0">
                  <a:latin typeface="黑体" panose="02010609060101010101" pitchFamily="2" charset="-122"/>
                  <a:ea typeface="黑体" panose="02010609060101010101" pitchFamily="2" charset="-122"/>
                </a:rPr>
                <a:t>理解有理数的倒数的意义，会求一个有理数的倒数</a:t>
              </a:r>
              <a:r>
                <a:rPr lang="en-US" altLang="zh-CN" sz="1800" dirty="0">
                  <a:latin typeface="黑体" panose="02010609060101010101" pitchFamily="2" charset="-122"/>
                  <a:ea typeface="黑体" panose="02010609060101010101" pitchFamily="2" charset="-122"/>
                </a:rPr>
                <a:t>.</a:t>
              </a:r>
            </a:p>
          </p:txBody>
        </p:sp>
        <p:sp>
          <p:nvSpPr>
            <p:cNvPr id="5" name="矩形 4"/>
            <p:cNvSpPr/>
            <p:nvPr/>
          </p:nvSpPr>
          <p:spPr>
            <a:xfrm>
              <a:off x="1390304" y="2000349"/>
              <a:ext cx="252028" cy="317898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500" b="1" dirty="0">
                  <a:solidFill>
                    <a:schemeClr val="tx1"/>
                  </a:solidFill>
                </a:rPr>
                <a:t>1</a:t>
              </a:r>
              <a:endParaRPr lang="zh-CN" altLang="en-US" sz="15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1391902" y="2519882"/>
              <a:ext cx="252028" cy="317898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500" b="1" dirty="0">
                  <a:solidFill>
                    <a:schemeClr val="tx1"/>
                  </a:solidFill>
                </a:rPr>
                <a:t>2</a:t>
              </a:r>
              <a:endParaRPr lang="zh-CN" altLang="en-US" sz="15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007115" y="641418"/>
            <a:ext cx="2316458" cy="647224"/>
            <a:chOff x="3327445" y="196489"/>
            <a:chExt cx="3088610" cy="1003300"/>
          </a:xfrm>
        </p:grpSpPr>
        <p:pic>
          <p:nvPicPr>
            <p:cNvPr id="15" name="图片 14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6" name="组合 15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7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学习目标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12" name="Picture 3" descr="E:\导入资料\负责系列\2016-2017\全练\教师素材2016.2.20\教师素材\5化学1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7193935" y="3110344"/>
            <a:ext cx="1882949" cy="193994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矩形 12"/>
          <p:cNvSpPr/>
          <p:nvPr/>
        </p:nvSpPr>
        <p:spPr>
          <a:xfrm>
            <a:off x="1320816" y="2650903"/>
            <a:ext cx="189021" cy="23842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1500" b="1" dirty="0">
                <a:solidFill>
                  <a:schemeClr val="tx1"/>
                </a:solidFill>
              </a:rPr>
              <a:t>3</a:t>
            </a:r>
            <a:endParaRPr lang="zh-CN" altLang="en-US" sz="15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409094" y="641170"/>
            <a:ext cx="5970985" cy="33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1800" b="1" dirty="0">
                <a:latin typeface="宋体" panose="02010600030101010101" pitchFamily="2" charset="-122"/>
              </a:rPr>
              <a:t>4</a:t>
            </a:r>
            <a:r>
              <a:rPr lang="zh-CN" altLang="en-US" sz="1800" b="1" dirty="0">
                <a:latin typeface="宋体" panose="02010600030101010101" pitchFamily="2" charset="-122"/>
              </a:rPr>
              <a:t>．</a:t>
            </a:r>
            <a:r>
              <a:rPr lang="en-US" altLang="zh-CN" sz="1800" b="1" dirty="0">
                <a:latin typeface="宋体" panose="02010600030101010101" pitchFamily="2" charset="-122"/>
              </a:rPr>
              <a:t>(</a:t>
            </a:r>
            <a:r>
              <a:rPr lang="zh-CN" altLang="en-US" sz="1800" b="1" dirty="0">
                <a:latin typeface="宋体" panose="02010600030101010101" pitchFamily="2" charset="-122"/>
              </a:rPr>
              <a:t>莱芜中考</a:t>
            </a:r>
            <a:r>
              <a:rPr lang="en-US" altLang="zh-CN" sz="1800" b="1" dirty="0">
                <a:latin typeface="宋体" panose="02010600030101010101" pitchFamily="2" charset="-122"/>
              </a:rPr>
              <a:t>)    </a:t>
            </a:r>
            <a:r>
              <a:rPr lang="zh-CN" altLang="en-US" sz="1800" b="1" dirty="0">
                <a:latin typeface="宋体" panose="02010600030101010101" pitchFamily="2" charset="-122"/>
              </a:rPr>
              <a:t>的倒数是</a:t>
            </a:r>
            <a:r>
              <a:rPr lang="en-US" altLang="zh-CN" sz="1800" b="1" dirty="0">
                <a:latin typeface="宋体" panose="02010600030101010101" pitchFamily="2" charset="-122"/>
              </a:rPr>
              <a:t>(    )</a:t>
            </a:r>
          </a:p>
          <a:p>
            <a:pPr algn="l">
              <a:lnSpc>
                <a:spcPct val="150000"/>
              </a:lnSpc>
            </a:pPr>
            <a:r>
              <a:rPr lang="en-US" altLang="zh-CN" sz="1800" b="1" dirty="0">
                <a:latin typeface="宋体" panose="02010600030101010101" pitchFamily="2" charset="-122"/>
              </a:rPr>
              <a:t>(A)-3  	(B)	     (C)	    (D)3</a:t>
            </a:r>
          </a:p>
          <a:p>
            <a:pPr algn="l">
              <a:lnSpc>
                <a:spcPct val="180000"/>
              </a:lnSpc>
            </a:pPr>
            <a:endParaRPr lang="en-US" altLang="zh-CN" sz="1800" b="1" dirty="0">
              <a:latin typeface="宋体" panose="02010600030101010101" pitchFamily="2" charset="-122"/>
            </a:endParaRPr>
          </a:p>
          <a:p>
            <a:pPr algn="l">
              <a:lnSpc>
                <a:spcPct val="180000"/>
              </a:lnSpc>
            </a:pPr>
            <a:r>
              <a:rPr lang="en-US" altLang="zh-CN" sz="1800" b="1" dirty="0">
                <a:latin typeface="宋体" panose="02010600030101010101" pitchFamily="2" charset="-122"/>
              </a:rPr>
              <a:t>5</a:t>
            </a:r>
            <a:r>
              <a:rPr lang="zh-CN" altLang="en-US" sz="1800" b="1" dirty="0">
                <a:latin typeface="宋体" panose="02010600030101010101" pitchFamily="2" charset="-122"/>
              </a:rPr>
              <a:t>．（宜昌中考）如果</a:t>
            </a:r>
            <a:r>
              <a:rPr lang="en-US" altLang="zh-CN" sz="1800" b="1" dirty="0" err="1">
                <a:latin typeface="宋体" panose="02010600030101010101" pitchFamily="2" charset="-122"/>
              </a:rPr>
              <a:t>ab</a:t>
            </a:r>
            <a:r>
              <a:rPr lang="en-US" altLang="zh-CN" sz="1800" b="1" dirty="0">
                <a:latin typeface="宋体" panose="02010600030101010101" pitchFamily="2" charset="-122"/>
              </a:rPr>
              <a:t>&lt;0</a:t>
            </a:r>
            <a:r>
              <a:rPr lang="zh-CN" altLang="en-US" sz="1800" b="1" dirty="0">
                <a:latin typeface="宋体" panose="02010600030101010101" pitchFamily="2" charset="-122"/>
              </a:rPr>
              <a:t>，那么下列判断正确</a:t>
            </a:r>
          </a:p>
          <a:p>
            <a:pPr algn="l">
              <a:lnSpc>
                <a:spcPct val="180000"/>
              </a:lnSpc>
            </a:pPr>
            <a:r>
              <a:rPr lang="zh-CN" altLang="en-US" sz="1800" b="1" dirty="0">
                <a:latin typeface="宋体" panose="02010600030101010101" pitchFamily="2" charset="-122"/>
              </a:rPr>
              <a:t>的是</a:t>
            </a:r>
            <a:r>
              <a:rPr lang="en-US" altLang="zh-CN" sz="1800" b="1" dirty="0">
                <a:latin typeface="宋体" panose="02010600030101010101" pitchFamily="2" charset="-122"/>
              </a:rPr>
              <a:t>(     )</a:t>
            </a:r>
          </a:p>
          <a:p>
            <a:pPr algn="l">
              <a:lnSpc>
                <a:spcPct val="180000"/>
              </a:lnSpc>
            </a:pPr>
            <a:r>
              <a:rPr lang="en-US" altLang="zh-CN" sz="1800" b="1" dirty="0">
                <a:latin typeface="宋体" panose="02010600030101010101" pitchFamily="2" charset="-122"/>
              </a:rPr>
              <a:t>(A)a&lt;0</a:t>
            </a:r>
            <a:r>
              <a:rPr lang="zh-CN" altLang="en-US" sz="1800" b="1" dirty="0">
                <a:latin typeface="宋体" panose="02010600030101010101" pitchFamily="2" charset="-122"/>
              </a:rPr>
              <a:t>，</a:t>
            </a:r>
            <a:r>
              <a:rPr lang="en-US" altLang="zh-CN" sz="1800" b="1" dirty="0">
                <a:latin typeface="宋体" panose="02010600030101010101" pitchFamily="2" charset="-122"/>
              </a:rPr>
              <a:t>b&lt;0  	   (B)a&gt;0</a:t>
            </a:r>
            <a:r>
              <a:rPr lang="zh-CN" altLang="en-US" sz="1800" b="1" dirty="0">
                <a:latin typeface="宋体" panose="02010600030101010101" pitchFamily="2" charset="-122"/>
              </a:rPr>
              <a:t>，</a:t>
            </a:r>
            <a:r>
              <a:rPr lang="en-US" altLang="zh-CN" sz="1800" b="1" dirty="0">
                <a:latin typeface="宋体" panose="02010600030101010101" pitchFamily="2" charset="-122"/>
              </a:rPr>
              <a:t>b&gt;0   </a:t>
            </a:r>
          </a:p>
          <a:p>
            <a:pPr algn="l">
              <a:lnSpc>
                <a:spcPct val="180000"/>
              </a:lnSpc>
            </a:pPr>
            <a:r>
              <a:rPr lang="en-US" altLang="zh-CN" sz="1800" b="1" dirty="0">
                <a:latin typeface="宋体" panose="02010600030101010101" pitchFamily="2" charset="-122"/>
              </a:rPr>
              <a:t>(C)a≥0</a:t>
            </a:r>
            <a:r>
              <a:rPr lang="zh-CN" altLang="en-US" sz="1800" b="1" dirty="0">
                <a:latin typeface="宋体" panose="02010600030101010101" pitchFamily="2" charset="-122"/>
              </a:rPr>
              <a:t>，</a:t>
            </a:r>
            <a:r>
              <a:rPr lang="en-US" altLang="zh-CN" sz="1800" b="1" dirty="0">
                <a:latin typeface="宋体" panose="02010600030101010101" pitchFamily="2" charset="-122"/>
              </a:rPr>
              <a:t>b≤0        (D)a&lt;0</a:t>
            </a:r>
            <a:r>
              <a:rPr lang="zh-CN" altLang="en-US" sz="1800" b="1" dirty="0">
                <a:latin typeface="宋体" panose="02010600030101010101" pitchFamily="2" charset="-122"/>
              </a:rPr>
              <a:t>，</a:t>
            </a:r>
            <a:r>
              <a:rPr lang="en-US" altLang="zh-CN" sz="1800" b="1" dirty="0">
                <a:latin typeface="宋体" panose="02010600030101010101" pitchFamily="2" charset="-122"/>
              </a:rPr>
              <a:t>b&gt;0</a:t>
            </a:r>
            <a:r>
              <a:rPr lang="zh-CN" altLang="en-US" sz="1800" dirty="0">
                <a:latin typeface="宋体" panose="02010600030101010101" pitchFamily="2" charset="-122"/>
              </a:rPr>
              <a:t>或</a:t>
            </a:r>
            <a:r>
              <a:rPr lang="en-US" altLang="zh-CN" sz="1800" b="1" dirty="0">
                <a:latin typeface="宋体" panose="02010600030101010101" pitchFamily="2" charset="-122"/>
              </a:rPr>
              <a:t>a&gt;0</a:t>
            </a:r>
            <a:r>
              <a:rPr lang="zh-CN" altLang="en-US" sz="1800" b="1" dirty="0">
                <a:latin typeface="宋体" panose="02010600030101010101" pitchFamily="2" charset="-122"/>
              </a:rPr>
              <a:t>，</a:t>
            </a:r>
            <a:r>
              <a:rPr lang="en-US" altLang="zh-CN" sz="1800" b="1" dirty="0">
                <a:latin typeface="宋体" panose="02010600030101010101" pitchFamily="2" charset="-122"/>
              </a:rPr>
              <a:t>b&lt;0</a:t>
            </a:r>
          </a:p>
        </p:txBody>
      </p:sp>
      <p:pic>
        <p:nvPicPr>
          <p:cNvPr id="3" name="Picture 3" descr="中国教育出版网 www.zzstep.com   qq：744908110、 8923567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97388" y="590210"/>
            <a:ext cx="377429" cy="572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中国教育出版网 www.zzstep.com   qq：744908110、 89235674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79554" y="1028360"/>
            <a:ext cx="377428" cy="572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中国教育出版网 www.zzstep.com   qq：744908110、 89235674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45188" y="1035505"/>
            <a:ext cx="203597" cy="55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352182" y="1556522"/>
            <a:ext cx="4175522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1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【</a:t>
            </a:r>
            <a:r>
              <a:rPr kumimoji="1" lang="zh-CN" altLang="en-US" sz="1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解析</a:t>
            </a:r>
            <a:r>
              <a:rPr kumimoji="1" lang="en-US" altLang="zh-CN" sz="1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】</a:t>
            </a:r>
            <a:r>
              <a:rPr kumimoji="1" lang="zh-CN" altLang="en-US" sz="18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乘积为</a:t>
            </a:r>
            <a:r>
              <a:rPr kumimoji="1" lang="en-US" altLang="zh-CN" sz="18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</a:t>
            </a:r>
            <a:r>
              <a:rPr kumimoji="1" lang="zh-CN" altLang="en-US" sz="18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的两个数互为倒数</a:t>
            </a:r>
            <a:r>
              <a:rPr kumimoji="1" lang="en-US" altLang="zh-CN" sz="18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357897" y="3997303"/>
            <a:ext cx="5442347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1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【</a:t>
            </a:r>
            <a:r>
              <a:rPr kumimoji="1" lang="zh-CN" altLang="en-US" sz="1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解析</a:t>
            </a:r>
            <a:r>
              <a:rPr kumimoji="1" lang="en-US" altLang="zh-CN" sz="18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】</a:t>
            </a:r>
            <a:r>
              <a:rPr kumimoji="1" lang="zh-CN" altLang="en-US" sz="18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同号得正，异号得负</a:t>
            </a:r>
            <a:r>
              <a:rPr kumimoji="1" lang="en-US" altLang="zh-CN" sz="18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.</a:t>
            </a:r>
          </a:p>
        </p:txBody>
      </p:sp>
      <p:sp>
        <p:nvSpPr>
          <p:cNvPr id="8" name="矩形 7"/>
          <p:cNvSpPr/>
          <p:nvPr/>
        </p:nvSpPr>
        <p:spPr>
          <a:xfrm>
            <a:off x="2187497" y="2598495"/>
            <a:ext cx="299939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kumimoji="1" lang="en-US" altLang="zh-CN" sz="24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D</a:t>
            </a:r>
          </a:p>
        </p:txBody>
      </p:sp>
      <p:sp>
        <p:nvSpPr>
          <p:cNvPr id="9" name="矩形 8"/>
          <p:cNvSpPr/>
          <p:nvPr/>
        </p:nvSpPr>
        <p:spPr>
          <a:xfrm>
            <a:off x="4550944" y="702985"/>
            <a:ext cx="293591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24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A</a:t>
            </a:r>
          </a:p>
        </p:txBody>
      </p:sp>
      <p:sp>
        <p:nvSpPr>
          <p:cNvPr id="10" name="矩形 9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随堂训练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4"/>
          <p:cNvSpPr txBox="1">
            <a:spLocks noChangeArrowheads="1"/>
          </p:cNvSpPr>
          <p:nvPr/>
        </p:nvSpPr>
        <p:spPr bwMode="auto">
          <a:xfrm>
            <a:off x="1978373" y="2165510"/>
            <a:ext cx="5143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解：</a:t>
            </a:r>
          </a:p>
        </p:txBody>
      </p:sp>
      <p:graphicFrame>
        <p:nvGraphicFramePr>
          <p:cNvPr id="3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341513" y="2009538"/>
          <a:ext cx="3150394" cy="670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91" r:id="rId4" imgW="2183765" imgH="393700" progId="Equation.DSMT4">
                  <p:embed/>
                </p:oleObj>
              </mc:Choice>
              <mc:Fallback>
                <p:oleObj r:id="rId4" imgW="2183765" imgH="393700" progId="Equation.DSMT4">
                  <p:embed/>
                  <p:pic>
                    <p:nvPicPr>
                      <p:cNvPr id="0" name="图片 544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1513" y="2009538"/>
                        <a:ext cx="3150394" cy="6703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287935" y="2712006"/>
          <a:ext cx="3225403" cy="670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92" r:id="rId6" imgW="2233930" imgH="393700" progId="Equation.DSMT4">
                  <p:embed/>
                </p:oleObj>
              </mc:Choice>
              <mc:Fallback>
                <p:oleObj r:id="rId6" imgW="2233930" imgH="393700" progId="Equation.DSMT4">
                  <p:embed/>
                  <p:pic>
                    <p:nvPicPr>
                      <p:cNvPr id="0" name="图片 544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935" y="2712006"/>
                        <a:ext cx="3225403" cy="6703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265313" y="3521632"/>
          <a:ext cx="3298031" cy="670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93" r:id="rId8" imgW="2284730" imgH="393700" progId="Equation.DSMT4">
                  <p:embed/>
                </p:oleObj>
              </mc:Choice>
              <mc:Fallback>
                <p:oleObj r:id="rId8" imgW="2284730" imgH="393700" progId="Equation.DSMT4">
                  <p:embed/>
                  <p:pic>
                    <p:nvPicPr>
                      <p:cNvPr id="0" name="图片 544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13" y="3521632"/>
                        <a:ext cx="3298031" cy="6703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029570" y="662941"/>
          <a:ext cx="1574006" cy="670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94" r:id="rId10" imgW="1095375" imgH="394970" progId="Equation.3">
                  <p:embed/>
                </p:oleObj>
              </mc:Choice>
              <mc:Fallback>
                <p:oleObj r:id="rId10" imgW="1095375" imgH="394970" progId="Equation.3">
                  <p:embed/>
                  <p:pic>
                    <p:nvPicPr>
                      <p:cNvPr id="0" name="图片 544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9570" y="662941"/>
                        <a:ext cx="1574006" cy="6703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491782" y="673657"/>
          <a:ext cx="2197894" cy="670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95" r:id="rId12" imgW="1528445" imgH="394970" progId="Equation.3">
                  <p:embed/>
                </p:oleObj>
              </mc:Choice>
              <mc:Fallback>
                <p:oleObj r:id="rId12" imgW="1528445" imgH="394970" progId="Equation.3">
                  <p:embed/>
                  <p:pic>
                    <p:nvPicPr>
                      <p:cNvPr id="0" name="图片 544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1782" y="673657"/>
                        <a:ext cx="2197894" cy="6703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009329" y="1308259"/>
          <a:ext cx="2289572" cy="670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96" r:id="rId14" imgW="1591945" imgH="394970" progId="Equation.3">
                  <p:embed/>
                </p:oleObj>
              </mc:Choice>
              <mc:Fallback>
                <p:oleObj r:id="rId14" imgW="1591945" imgH="394970" progId="Equation.3">
                  <p:embed/>
                  <p:pic>
                    <p:nvPicPr>
                      <p:cNvPr id="0" name="图片 544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329" y="1308259"/>
                        <a:ext cx="2289572" cy="6703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1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494163" y="1361838"/>
          <a:ext cx="1502569" cy="670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97" r:id="rId16" imgW="1044575" imgH="394970" progId="Equation.DSMT4">
                  <p:embed/>
                </p:oleObj>
              </mc:Choice>
              <mc:Fallback>
                <p:oleObj r:id="rId16" imgW="1044575" imgH="394970" progId="Equation.DSMT4">
                  <p:embed/>
                  <p:pic>
                    <p:nvPicPr>
                      <p:cNvPr id="0" name="图片 544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4163" y="1361838"/>
                        <a:ext cx="1502569" cy="6703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40"/>
          <p:cNvSpPr txBox="1">
            <a:spLocks noChangeArrowheads="1"/>
          </p:cNvSpPr>
          <p:nvPr/>
        </p:nvSpPr>
        <p:spPr bwMode="auto">
          <a:xfrm>
            <a:off x="1957744" y="289602"/>
            <a:ext cx="1134665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6 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计算：</a:t>
            </a:r>
          </a:p>
        </p:txBody>
      </p:sp>
      <p:graphicFrame>
        <p:nvGraphicFramePr>
          <p:cNvPr id="11" name="对象 10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291715" y="4147661"/>
          <a:ext cx="1734741" cy="667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98" name="Equation" r:id="rId18" imgW="28956000" imgH="9448800" progId="Equation.DSMT4">
                  <p:embed/>
                </p:oleObj>
              </mc:Choice>
              <mc:Fallback>
                <p:oleObj name="Equation" r:id="rId18" imgW="28956000" imgH="9448800" progId="Equation.DSMT4">
                  <p:embed/>
                  <p:pic>
                    <p:nvPicPr>
                      <p:cNvPr id="0" name="对象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1715" y="4147661"/>
                        <a:ext cx="1734741" cy="6679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随堂训练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000709" y="1070110"/>
            <a:ext cx="2309813" cy="594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150000"/>
              </a:lnSpc>
              <a:spcBef>
                <a:spcPct val="20000"/>
              </a:spcBef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有理数乘法法则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: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092150" y="1721383"/>
            <a:ext cx="6011372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两数相乘，同号得正，异号得负，并把绝对值相乘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任何数同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0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相乘，都得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0.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003648" y="3155563"/>
            <a:ext cx="583287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几个不是零的数相乘，负因数的个数为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055891" y="2907537"/>
            <a:ext cx="2023631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奇数时积为负数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偶数时积为正数</a:t>
            </a:r>
          </a:p>
        </p:txBody>
      </p:sp>
      <p:sp>
        <p:nvSpPr>
          <p:cNvPr id="6" name="AutoShape 8"/>
          <p:cNvSpPr/>
          <p:nvPr/>
        </p:nvSpPr>
        <p:spPr bwMode="auto">
          <a:xfrm>
            <a:off x="5936790" y="3165762"/>
            <a:ext cx="105966" cy="619125"/>
          </a:xfrm>
          <a:prstGeom prst="leftBrace">
            <a:avLst>
              <a:gd name="adj1" fmla="val 99028"/>
              <a:gd name="adj2" fmla="val 50000"/>
            </a:avLst>
          </a:prstGeom>
          <a:noFill/>
          <a:ln w="9525">
            <a:solidFill>
              <a:srgbClr val="CC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68580" tIns="34290" rIns="68580" bIns="34290" anchor="ctr"/>
          <a:lstStyle/>
          <a:p>
            <a:pPr algn="ctr" eaLnBrk="0" hangingPunct="0">
              <a:lnSpc>
                <a:spcPct val="150000"/>
              </a:lnSpc>
            </a:pPr>
            <a:endParaRPr lang="zh-CN" altLang="en-US" sz="180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513772" y="91560"/>
            <a:ext cx="2316458" cy="647224"/>
            <a:chOff x="3327445" y="196489"/>
            <a:chExt cx="3088610" cy="1003300"/>
          </a:xfrm>
        </p:grpSpPr>
        <p:pic>
          <p:nvPicPr>
            <p:cNvPr id="8" name="图片 7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9" name="组合 8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0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课堂小结</a:t>
                </a:r>
              </a:p>
            </p:txBody>
          </p:sp>
          <p:cxnSp>
            <p:nvCxnSpPr>
              <p:cNvPr id="11" name="直接连接符 10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1227117" y="979702"/>
            <a:ext cx="458202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几个数相乘若有因数为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0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，则积为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0.</a:t>
            </a:r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1227117" y="1785280"/>
            <a:ext cx="6549629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4.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有理数乘法的求解步骤：</a:t>
            </a: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0000FF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有理数相乘，先确定积的符号，再确定积的绝对值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240755" y="2997574"/>
            <a:ext cx="94641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5.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倒数</a:t>
            </a:r>
            <a:endParaRPr lang="en-US" altLang="zh-CN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80786" y="3563850"/>
            <a:ext cx="4257566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乘积是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的两个数互为倒数</a:t>
            </a:r>
            <a:r>
              <a:rPr lang="en-US" altLang="zh-CN" sz="2100" dirty="0" smtClean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. </a:t>
            </a:r>
            <a:endParaRPr lang="en-US" altLang="zh-CN" sz="2100" dirty="0">
              <a:solidFill>
                <a:srgbClr val="C0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课堂小结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0962849">
            <a:off x="2051209" y="1597343"/>
            <a:ext cx="1189673" cy="122682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516415">
            <a:off x="5745135" y="1578596"/>
            <a:ext cx="1164431" cy="120157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组合 47"/>
          <p:cNvGrpSpPr/>
          <p:nvPr/>
        </p:nvGrpSpPr>
        <p:grpSpPr>
          <a:xfrm>
            <a:off x="746457" y="395746"/>
            <a:ext cx="2021659" cy="647224"/>
            <a:chOff x="3327445" y="196489"/>
            <a:chExt cx="2695545" cy="1003300"/>
          </a:xfrm>
        </p:grpSpPr>
        <p:pic>
          <p:nvPicPr>
            <p:cNvPr id="49" name="图片 48" descr="标题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50" name="组合 49"/>
            <p:cNvGrpSpPr/>
            <p:nvPr/>
          </p:nvGrpSpPr>
          <p:grpSpPr>
            <a:xfrm>
              <a:off x="3491880" y="280035"/>
              <a:ext cx="2531110" cy="787400"/>
              <a:chOff x="1161" y="782"/>
              <a:chExt cx="3986" cy="1240"/>
            </a:xfrm>
          </p:grpSpPr>
          <p:sp>
            <p:nvSpPr>
              <p:cNvPr id="51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温故知新</a:t>
                </a:r>
              </a:p>
            </p:txBody>
          </p:sp>
          <p:cxnSp>
            <p:nvCxnSpPr>
              <p:cNvPr id="52" name="直接连接符 51"/>
              <p:cNvCxnSpPr/>
              <p:nvPr/>
            </p:nvCxnSpPr>
            <p:spPr>
              <a:xfrm flipV="1">
                <a:off x="1161" y="1880"/>
                <a:ext cx="3986" cy="0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322752" y="1175570"/>
            <a:ext cx="2831306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21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</a:t>
            </a:r>
            <a:r>
              <a:rPr kumimoji="1" lang="zh-CN" altLang="en-US" sz="21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解：</a:t>
            </a:r>
            <a:r>
              <a:rPr kumimoji="1" lang="en-US" altLang="zh-CN" sz="21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3×2 = 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555017" y="1103430"/>
            <a:ext cx="899195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100" b="1" dirty="0">
                <a:solidFill>
                  <a:srgbClr val="0000FF"/>
                </a:solidFill>
                <a:latin typeface="宋体" panose="02010600030101010101" pitchFamily="2" charset="-122"/>
              </a:rPr>
              <a:t>计算</a:t>
            </a:r>
          </a:p>
        </p:txBody>
      </p:sp>
      <p:graphicFrame>
        <p:nvGraphicFramePr>
          <p:cNvPr id="14" name="Object 8"/>
          <p:cNvGraphicFramePr>
            <a:graphicFrameLocks noChangeAspect="1"/>
          </p:cNvGraphicFramePr>
          <p:nvPr/>
        </p:nvGraphicFramePr>
        <p:xfrm>
          <a:off x="2580073" y="1978557"/>
          <a:ext cx="242362" cy="67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70" name="Equation" r:id="rId5" imgW="4876800" imgH="14630400" progId="Equation.DSMT4">
                  <p:embed/>
                </p:oleObj>
              </mc:Choice>
              <mc:Fallback>
                <p:oleObj name="Equation" r:id="rId5" imgW="4876800" imgH="14630400" progId="Equation.DSMT4">
                  <p:embed/>
                  <p:pic>
                    <p:nvPicPr>
                      <p:cNvPr id="0" name="图片 493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0073" y="1978557"/>
                        <a:ext cx="242362" cy="67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/>
        </p:nvGraphicFramePr>
        <p:xfrm>
          <a:off x="3212861" y="1957792"/>
          <a:ext cx="235002" cy="655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71" name="Equation" r:id="rId7" imgW="4876800" imgH="14630400" progId="Equation.DSMT4">
                  <p:embed/>
                </p:oleObj>
              </mc:Choice>
              <mc:Fallback>
                <p:oleObj name="Equation" r:id="rId7" imgW="4876800" imgH="14630400" progId="Equation.DSMT4">
                  <p:embed/>
                  <p:pic>
                    <p:nvPicPr>
                      <p:cNvPr id="0" name="图片 493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2861" y="1957792"/>
                        <a:ext cx="235002" cy="6555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4993258" y="2744066"/>
            <a:ext cx="1647341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21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0 ×5 = 0</a:t>
            </a:r>
          </a:p>
        </p:txBody>
      </p:sp>
      <p:sp>
        <p:nvSpPr>
          <p:cNvPr id="2" name="矩形 1"/>
          <p:cNvSpPr/>
          <p:nvPr/>
        </p:nvSpPr>
        <p:spPr>
          <a:xfrm>
            <a:off x="2833150" y="2145235"/>
            <a:ext cx="34408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>
              <a:spcBef>
                <a:spcPct val="50000"/>
              </a:spcBef>
            </a:pPr>
            <a:r>
              <a:rPr kumimoji="1" lang="en-US" altLang="zh-CN" sz="2100" b="1" dirty="0">
                <a:solidFill>
                  <a:srgbClr val="0000FF"/>
                </a:solidFill>
                <a:latin typeface="宋体" panose="02010600030101010101" pitchFamily="2" charset="-122"/>
              </a:rPr>
              <a:t>×</a:t>
            </a:r>
          </a:p>
        </p:txBody>
      </p:sp>
      <p:sp>
        <p:nvSpPr>
          <p:cNvPr id="3" name="矩形 2"/>
          <p:cNvSpPr/>
          <p:nvPr/>
        </p:nvSpPr>
        <p:spPr>
          <a:xfrm>
            <a:off x="2543845" y="1484416"/>
            <a:ext cx="838211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3×2 </a:t>
            </a:r>
          </a:p>
        </p:txBody>
      </p:sp>
      <p:sp>
        <p:nvSpPr>
          <p:cNvPr id="4" name="矩形 3"/>
          <p:cNvSpPr/>
          <p:nvPr/>
        </p:nvSpPr>
        <p:spPr>
          <a:xfrm>
            <a:off x="2455886" y="2767012"/>
            <a:ext cx="54606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2100" b="1" dirty="0">
                <a:solidFill>
                  <a:srgbClr val="0000FF"/>
                </a:solidFill>
                <a:latin typeface="宋体" panose="02010600030101010101" pitchFamily="2" charset="-122"/>
              </a:rPr>
              <a:t> 0 </a:t>
            </a:r>
            <a:endParaRPr kumimoji="1" lang="en-US" altLang="zh-CN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864507" y="2766301"/>
            <a:ext cx="34408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>
              <a:spcBef>
                <a:spcPct val="50000"/>
              </a:spcBef>
            </a:pPr>
            <a:r>
              <a:rPr kumimoji="1" lang="en-US" altLang="zh-CN" sz="2100" b="1" dirty="0">
                <a:solidFill>
                  <a:srgbClr val="0000FF"/>
                </a:solidFill>
                <a:latin typeface="宋体" panose="02010600030101010101" pitchFamily="2" charset="-122"/>
              </a:rPr>
              <a:t>×</a:t>
            </a:r>
          </a:p>
        </p:txBody>
      </p:sp>
      <p:sp>
        <p:nvSpPr>
          <p:cNvPr id="23" name="矩形 22"/>
          <p:cNvSpPr/>
          <p:nvPr/>
        </p:nvSpPr>
        <p:spPr>
          <a:xfrm>
            <a:off x="3193337" y="2743442"/>
            <a:ext cx="448681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5 </a:t>
            </a:r>
          </a:p>
        </p:txBody>
      </p:sp>
      <p:graphicFrame>
        <p:nvGraphicFramePr>
          <p:cNvPr id="25" name="Object 8"/>
          <p:cNvGraphicFramePr>
            <a:graphicFrameLocks noChangeAspect="1"/>
          </p:cNvGraphicFramePr>
          <p:nvPr/>
        </p:nvGraphicFramePr>
        <p:xfrm>
          <a:off x="5016552" y="1770594"/>
          <a:ext cx="242362" cy="67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72" name="Equation" r:id="rId9" imgW="4876800" imgH="14630400" progId="Equation.DSMT4">
                  <p:embed/>
                </p:oleObj>
              </mc:Choice>
              <mc:Fallback>
                <p:oleObj name="Equation" r:id="rId9" imgW="4876800" imgH="14630400" progId="Equation.DSMT4">
                  <p:embed/>
                  <p:pic>
                    <p:nvPicPr>
                      <p:cNvPr id="0" name="图片 493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52" y="1770594"/>
                        <a:ext cx="242362" cy="67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9"/>
          <p:cNvGraphicFramePr>
            <a:graphicFrameLocks noChangeAspect="1"/>
          </p:cNvGraphicFramePr>
          <p:nvPr/>
        </p:nvGraphicFramePr>
        <p:xfrm>
          <a:off x="5613714" y="1791124"/>
          <a:ext cx="235002" cy="655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73" name="Equation" r:id="rId11" imgW="4876800" imgH="14630400" progId="Equation.DSMT4">
                  <p:embed/>
                </p:oleObj>
              </mc:Choice>
              <mc:Fallback>
                <p:oleObj name="Equation" r:id="rId11" imgW="4876800" imgH="14630400" progId="Equation.DSMT4">
                  <p:embed/>
                  <p:pic>
                    <p:nvPicPr>
                      <p:cNvPr id="0" name="图片 493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3714" y="1791124"/>
                        <a:ext cx="235002" cy="6555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矩形 26"/>
          <p:cNvSpPr/>
          <p:nvPr/>
        </p:nvSpPr>
        <p:spPr>
          <a:xfrm>
            <a:off x="5269629" y="1914058"/>
            <a:ext cx="34408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>
              <a:spcBef>
                <a:spcPct val="50000"/>
              </a:spcBef>
            </a:pPr>
            <a:r>
              <a:rPr kumimoji="1" lang="en-US" altLang="zh-CN" sz="2100" b="1" dirty="0">
                <a:solidFill>
                  <a:srgbClr val="FF0000"/>
                </a:solidFill>
                <a:latin typeface="宋体" panose="02010600030101010101" pitchFamily="2" charset="-122"/>
              </a:rPr>
              <a:t>×</a:t>
            </a:r>
          </a:p>
        </p:txBody>
      </p:sp>
      <p:sp>
        <p:nvSpPr>
          <p:cNvPr id="5" name="矩形 4"/>
          <p:cNvSpPr/>
          <p:nvPr/>
        </p:nvSpPr>
        <p:spPr>
          <a:xfrm>
            <a:off x="5934739" y="1940858"/>
            <a:ext cx="27435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en-US" altLang="zh-CN" sz="21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=</a:t>
            </a:r>
            <a:endParaRPr lang="zh-CN" altLang="en-US" sz="2100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6262531" y="1782248"/>
          <a:ext cx="221456" cy="656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74" name="Equation" r:id="rId13" imgW="4572000" imgH="14630400" progId="Equation.DSMT4">
                  <p:embed/>
                </p:oleObj>
              </mc:Choice>
              <mc:Fallback>
                <p:oleObj name="Equation" r:id="rId13" imgW="4572000" imgH="14630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2531" y="1782248"/>
                        <a:ext cx="221456" cy="6560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895826" y="2998946"/>
            <a:ext cx="7567613" cy="1207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pattFill prst="horzBrick">
                  <a:fgClr>
                    <a:srgbClr val="FF0000"/>
                  </a:fgClr>
                  <a:bgClr>
                    <a:srgbClr val="FFFF66"/>
                  </a:bgClr>
                </a:patt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思考</a:t>
            </a:r>
            <a:endParaRPr lang="en-US" altLang="zh-CN" sz="21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黑体" panose="02010609060101010101" pitchFamily="2" charset="-122"/>
              <a:cs typeface="宋体" panose="02010600030101010101" pitchFamily="2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1800" dirty="0"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我们已经熟悉正数及</a:t>
            </a:r>
            <a:r>
              <a:rPr lang="en-US" altLang="zh-CN" sz="1800" dirty="0"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0</a:t>
            </a:r>
            <a:r>
              <a:rPr lang="zh-CN" altLang="en-US" sz="1800" dirty="0"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的乘法运算</a:t>
            </a:r>
            <a:r>
              <a:rPr lang="en-US" altLang="zh-CN" sz="1800" dirty="0"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1800" dirty="0"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引入负数以后</a:t>
            </a:r>
            <a:r>
              <a:rPr lang="en-US" altLang="zh-CN" sz="1800" dirty="0"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1800" dirty="0"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如何进行有理数的乘法运算呢</a:t>
            </a:r>
            <a:r>
              <a:rPr lang="en-US" altLang="zh-CN" sz="1800" dirty="0"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?</a:t>
            </a: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1870097" y="4329211"/>
            <a:ext cx="2013990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21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 ×</a:t>
            </a:r>
            <a:r>
              <a:rPr kumimoji="1" lang="zh-CN" altLang="en-US" sz="21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kumimoji="1" lang="en-US" altLang="zh-CN" sz="21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-2</a:t>
            </a:r>
            <a:r>
              <a:rPr kumimoji="1" lang="zh-CN" altLang="en-US" sz="21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  <a:r>
              <a:rPr kumimoji="1" lang="en-US" altLang="zh-CN" sz="21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= </a:t>
            </a:r>
            <a:r>
              <a:rPr kumimoji="1" lang="zh-CN" altLang="en-US" sz="21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？</a:t>
            </a:r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4324724" y="4329211"/>
            <a:ext cx="2758044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1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kumimoji="1" lang="en-US" altLang="zh-CN" sz="21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-3 </a:t>
            </a:r>
            <a:r>
              <a:rPr kumimoji="1" lang="zh-CN" altLang="en-US" sz="21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  <a:r>
              <a:rPr kumimoji="1" lang="en-US" altLang="zh-CN" sz="21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×</a:t>
            </a:r>
            <a:r>
              <a:rPr kumimoji="1" lang="zh-CN" altLang="en-US" sz="21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kumimoji="1" lang="en-US" altLang="zh-CN" sz="21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-2</a:t>
            </a:r>
            <a:r>
              <a:rPr kumimoji="1" lang="zh-CN" altLang="en-US" sz="21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  <a:r>
              <a:rPr kumimoji="1" lang="en-US" altLang="zh-CN" sz="21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 = </a:t>
            </a:r>
            <a:r>
              <a:rPr kumimoji="1" lang="zh-CN" altLang="en-US" sz="21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？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19" grpId="0" bldLvl="0" animBg="1"/>
      <p:bldP spid="27" grpId="0"/>
      <p:bldP spid="5" grpId="0"/>
      <p:bldP spid="30" grpId="0"/>
      <p:bldP spid="31" grpId="0" bldLvl="0" animBg="1"/>
      <p:bldP spid="32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1329959" y="1451067"/>
            <a:ext cx="624056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问题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观察下面的乘法算式，你能发现什么规律？</a:t>
            </a:r>
            <a:endParaRPr lang="zh-CN" altLang="en-US" sz="2100" u="sng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880709" y="60083"/>
            <a:ext cx="2021659" cy="647224"/>
            <a:chOff x="3327445" y="196489"/>
            <a:chExt cx="2695545" cy="1003300"/>
          </a:xfrm>
        </p:grpSpPr>
        <p:pic>
          <p:nvPicPr>
            <p:cNvPr id="15" name="图片 14" descr="标题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6" name="组合 15"/>
            <p:cNvGrpSpPr/>
            <p:nvPr/>
          </p:nvGrpSpPr>
          <p:grpSpPr>
            <a:xfrm>
              <a:off x="3491880" y="280035"/>
              <a:ext cx="2531110" cy="787400"/>
              <a:chOff x="1161" y="782"/>
              <a:chExt cx="3986" cy="1240"/>
            </a:xfrm>
          </p:grpSpPr>
          <p:sp>
            <p:nvSpPr>
              <p:cNvPr id="17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charset="-122"/>
                    <a:ea typeface="微软雅黑" panose="020B0503020204020204" charset="-122"/>
                  </a:rPr>
                  <a:t>知识讲解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 flipV="1">
                <a:off x="1161" y="1880"/>
                <a:ext cx="3986" cy="0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" name="组合 18"/>
          <p:cNvGrpSpPr/>
          <p:nvPr/>
        </p:nvGrpSpPr>
        <p:grpSpPr>
          <a:xfrm>
            <a:off x="1104548" y="825950"/>
            <a:ext cx="4331568" cy="415498"/>
            <a:chOff x="719776" y="1063212"/>
            <a:chExt cx="6377662" cy="603211"/>
          </a:xfrm>
        </p:grpSpPr>
        <p:pic>
          <p:nvPicPr>
            <p:cNvPr id="20" name="Picture 55" descr="plate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19776" y="1096036"/>
              <a:ext cx="4357740" cy="569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矩形 20"/>
            <p:cNvSpPr/>
            <p:nvPr/>
          </p:nvSpPr>
          <p:spPr>
            <a:xfrm>
              <a:off x="928848" y="1063212"/>
              <a:ext cx="6168590" cy="6032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100" b="1" dirty="0">
                  <a:ea typeface="宋体" panose="02010600030101010101" pitchFamily="2" charset="-122"/>
                  <a:cs typeface="Arial" panose="020B0604020202020204" pitchFamily="34" charset="0"/>
                </a:rPr>
                <a:t>1.</a:t>
              </a:r>
              <a:r>
                <a:rPr lang="zh-CN" altLang="en-US" sz="2100" b="1" dirty="0">
                  <a:ea typeface="宋体" panose="02010600030101010101" pitchFamily="2" charset="-122"/>
                  <a:cs typeface="Arial" panose="020B0604020202020204" pitchFamily="34" charset="0"/>
                </a:rPr>
                <a:t>有理数的乘法运算</a:t>
              </a:r>
              <a:endParaRPr lang="zh-CN" altLang="en-US" sz="2100" b="1" dirty="0">
                <a:latin typeface="微软雅黑" panose="020B0503020204020204" charset="-122"/>
                <a:ea typeface="宋体" panose="02010600030101010101" pitchFamily="2" charset="-122"/>
                <a:cs typeface="Arial" panose="020B0604020202020204" pitchFamily="34" charset="0"/>
                <a:sym typeface="宋体" panose="02010600030101010101" pitchFamily="2" charset="-122"/>
              </a:endParaRPr>
            </a:p>
          </p:txBody>
        </p:sp>
      </p:grp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1329960" y="2360470"/>
            <a:ext cx="125443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3×3=9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3×2=6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3×1=3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3×0=0.</a:t>
            </a:r>
            <a:endParaRPr lang="zh-CN" altLang="en-US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3294805" y="2178577"/>
            <a:ext cx="3724064" cy="1207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pattFill prst="horzBrick">
                  <a:fgClr>
                    <a:srgbClr val="FF0000"/>
                  </a:fgClr>
                  <a:bgClr>
                    <a:srgbClr val="FFFF66"/>
                  </a:bgClr>
                </a:patt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1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思考</a:t>
            </a:r>
            <a:endParaRPr lang="en-US" altLang="zh-CN" sz="21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黑体" panose="02010609060101010101" pitchFamily="2" charset="-122"/>
              <a:cs typeface="宋体" panose="02010600030101010101" pitchFamily="2" charset="-122"/>
            </a:endParaRPr>
          </a:p>
          <a:p>
            <a:pPr algn="l">
              <a:lnSpc>
                <a:spcPct val="130000"/>
              </a:lnSpc>
            </a:pPr>
            <a:r>
              <a:rPr lang="en-US" altLang="zh-CN" sz="1800" b="1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1.</a:t>
            </a:r>
            <a:r>
              <a:rPr lang="zh-CN" altLang="en-US" sz="1800" b="1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四个算式有什么共同点？</a:t>
            </a:r>
            <a:endParaRPr lang="en-US" altLang="zh-CN" sz="1800" b="1" dirty="0">
              <a:solidFill>
                <a:srgbClr val="0000FF"/>
              </a:solidFill>
              <a:latin typeface="宋体" panose="02010600030101010101" pitchFamily="2" charset="-122"/>
              <a:ea typeface="黑体" panose="02010609060101010101" pitchFamily="2" charset="-122"/>
              <a:cs typeface="宋体" panose="02010600030101010101" pitchFamily="2" charset="-122"/>
            </a:endParaRPr>
          </a:p>
          <a:p>
            <a:pPr algn="l">
              <a:lnSpc>
                <a:spcPct val="130000"/>
              </a:lnSpc>
            </a:pPr>
            <a:r>
              <a:rPr lang="en-US" altLang="zh-CN" sz="1800" b="1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2.</a:t>
            </a:r>
            <a:r>
              <a:rPr lang="zh-CN" altLang="en-US" sz="1800" b="1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其他两个数有什么变化规律？</a:t>
            </a:r>
            <a:endParaRPr lang="en-US" altLang="zh-CN" sz="1800" b="1" dirty="0">
              <a:solidFill>
                <a:srgbClr val="0000FF"/>
              </a:solidFill>
              <a:latin typeface="宋体" panose="02010600030101010101" pitchFamily="2" charset="-122"/>
              <a:ea typeface="黑体" panose="0201060906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055840" y="2566500"/>
            <a:ext cx="2250208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pattFill prst="horzBrick">
                  <a:fgClr>
                    <a:srgbClr val="FF0000"/>
                  </a:fgClr>
                  <a:bgClr>
                    <a:srgbClr val="FFFF66"/>
                  </a:bgClr>
                </a:patt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800" b="1" dirty="0">
                <a:solidFill>
                  <a:srgbClr val="C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左边都有一个乘数</a:t>
            </a:r>
            <a:r>
              <a:rPr lang="en-US" altLang="zh-CN" sz="1800" b="1" dirty="0">
                <a:solidFill>
                  <a:srgbClr val="C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3</a:t>
            </a: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3374708" y="3563302"/>
            <a:ext cx="4727734" cy="787718"/>
          </a:xfrm>
          <a:prstGeom prst="rect">
            <a:avLst/>
          </a:prstGeom>
          <a:noFill/>
          <a:ln w="12700" cmpd="sng">
            <a:solidFill>
              <a:srgbClr val="CC3300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CCFF66"/>
                </a:solidFill>
              </a14:hiddenFill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1800" b="1" dirty="0">
                <a:solidFill>
                  <a:srgbClr val="C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规律</a:t>
            </a:r>
            <a:endParaRPr lang="en-US" altLang="zh-CN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anose="02010600030101010101" pitchFamily="2" charset="-122"/>
              <a:ea typeface="黑体" panose="02010609060101010101" pitchFamily="2" charset="-122"/>
              <a:cs typeface="宋体" panose="02010600030101010101" pitchFamily="2" charset="-122"/>
            </a:endParaRPr>
          </a:p>
          <a:p>
            <a:pPr algn="l">
              <a:lnSpc>
                <a:spcPct val="130000"/>
              </a:lnSpc>
            </a:pPr>
            <a:r>
              <a:rPr lang="zh-CN" altLang="en-US" sz="1800" b="1" dirty="0">
                <a:solidFill>
                  <a:srgbClr val="C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随着</a:t>
            </a:r>
            <a:r>
              <a:rPr lang="zh-CN" altLang="en-US" sz="1800" b="1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后一个</a:t>
            </a:r>
            <a:r>
              <a:rPr lang="zh-CN" altLang="en-US" sz="1800" b="1" dirty="0">
                <a:solidFill>
                  <a:srgbClr val="C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乘数逐次</a:t>
            </a:r>
            <a:r>
              <a:rPr lang="zh-CN" altLang="en-US" sz="1800" b="1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递减</a:t>
            </a:r>
            <a:r>
              <a:rPr lang="en-US" altLang="zh-CN" sz="1800" b="1" dirty="0">
                <a:solidFill>
                  <a:srgbClr val="C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1800" b="1" dirty="0">
                <a:solidFill>
                  <a:srgbClr val="C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，积逐次</a:t>
            </a:r>
            <a:r>
              <a:rPr lang="zh-CN" altLang="en-US" sz="1800" b="1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递减</a:t>
            </a:r>
            <a:r>
              <a:rPr lang="en-US" altLang="zh-CN" sz="1800" b="1" dirty="0">
                <a:solidFill>
                  <a:srgbClr val="C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3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/>
      <p:bldP spid="23" grpId="0"/>
      <p:bldP spid="24" grpId="0"/>
      <p:bldP spid="25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30141" y="905352"/>
            <a:ext cx="7113270" cy="55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pattFill prst="horzBrick">
                  <a:fgClr>
                    <a:srgbClr val="FF0000"/>
                  </a:fgClr>
                  <a:bgClr>
                    <a:srgbClr val="FFFF66"/>
                  </a:bgClr>
                </a:patt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要使这个规律在引入负数后仍然成立，请完成下列算式。</a:t>
            </a:r>
          </a:p>
        </p:txBody>
      </p:sp>
      <p:sp>
        <p:nvSpPr>
          <p:cNvPr id="3" name="Text Box 16"/>
          <p:cNvSpPr txBox="1">
            <a:spLocks noChangeArrowheads="1"/>
          </p:cNvSpPr>
          <p:nvPr/>
        </p:nvSpPr>
        <p:spPr bwMode="auto">
          <a:xfrm>
            <a:off x="1173961" y="1629511"/>
            <a:ext cx="273020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700" dirty="0">
                <a:latin typeface="黑体" panose="02010609060101010101" pitchFamily="2" charset="-122"/>
                <a:ea typeface="黑体" panose="02010609060101010101" pitchFamily="2" charset="-122"/>
              </a:rPr>
              <a:t>3×</a:t>
            </a:r>
            <a:r>
              <a:rPr lang="zh-CN" altLang="en-US" sz="27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700" dirty="0">
                <a:latin typeface="黑体" panose="02010609060101010101" pitchFamily="2" charset="-122"/>
                <a:ea typeface="黑体" panose="02010609060101010101" pitchFamily="2" charset="-122"/>
              </a:rPr>
              <a:t>-1</a:t>
            </a:r>
            <a:r>
              <a:rPr lang="zh-CN" altLang="en-US" sz="2700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en-US" altLang="zh-CN" sz="2700" dirty="0">
                <a:latin typeface="黑体" panose="02010609060101010101" pitchFamily="2" charset="-122"/>
                <a:ea typeface="黑体" panose="02010609060101010101" pitchFamily="2" charset="-122"/>
              </a:rPr>
              <a:t>=-3</a:t>
            </a:r>
            <a:r>
              <a:rPr lang="zh-CN" altLang="en-US" sz="2700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27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700" dirty="0">
                <a:latin typeface="黑体" panose="02010609060101010101" pitchFamily="2" charset="-122"/>
                <a:ea typeface="黑体" panose="02010609060101010101" pitchFamily="2" charset="-122"/>
              </a:rPr>
              <a:t>3×</a:t>
            </a:r>
            <a:r>
              <a:rPr lang="zh-CN" altLang="en-US" sz="27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700" dirty="0">
                <a:latin typeface="黑体" panose="02010609060101010101" pitchFamily="2" charset="-122"/>
                <a:ea typeface="黑体" panose="02010609060101010101" pitchFamily="2" charset="-122"/>
              </a:rPr>
              <a:t>-2</a:t>
            </a:r>
            <a:r>
              <a:rPr lang="zh-CN" altLang="en-US" sz="2700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en-US" altLang="zh-CN" sz="2700" dirty="0">
                <a:latin typeface="黑体" panose="02010609060101010101" pitchFamily="2" charset="-122"/>
                <a:ea typeface="黑体" panose="02010609060101010101" pitchFamily="2" charset="-122"/>
              </a:rPr>
              <a:t>=</a:t>
            </a:r>
            <a:r>
              <a:rPr lang="en-US" altLang="zh-CN" sz="2700" u="sng" dirty="0"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en-US" sz="2700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27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700" dirty="0">
                <a:latin typeface="黑体" panose="02010609060101010101" pitchFamily="2" charset="-122"/>
                <a:ea typeface="黑体" panose="02010609060101010101" pitchFamily="2" charset="-122"/>
              </a:rPr>
              <a:t>3×</a:t>
            </a:r>
            <a:r>
              <a:rPr lang="zh-CN" altLang="en-US" sz="27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700" dirty="0">
                <a:latin typeface="黑体" panose="02010609060101010101" pitchFamily="2" charset="-122"/>
                <a:ea typeface="黑体" panose="02010609060101010101" pitchFamily="2" charset="-122"/>
              </a:rPr>
              <a:t>-3</a:t>
            </a:r>
            <a:r>
              <a:rPr lang="zh-CN" altLang="en-US" sz="2700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en-US" altLang="zh-CN" sz="2700" dirty="0">
                <a:latin typeface="黑体" panose="02010609060101010101" pitchFamily="2" charset="-122"/>
                <a:ea typeface="黑体" panose="02010609060101010101" pitchFamily="2" charset="-122"/>
              </a:rPr>
              <a:t>=</a:t>
            </a:r>
            <a:r>
              <a:rPr lang="en-US" altLang="zh-CN" sz="2700" u="sng" dirty="0"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en-US" sz="2700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27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129689" y="3133325"/>
            <a:ext cx="2466975" cy="1262915"/>
            <a:chOff x="6947065" y="3900879"/>
            <a:chExt cx="3289465" cy="1775526"/>
          </a:xfrm>
        </p:grpSpPr>
        <p:sp>
          <p:nvSpPr>
            <p:cNvPr id="7" name="圆角矩形标注 6"/>
            <p:cNvSpPr/>
            <p:nvPr/>
          </p:nvSpPr>
          <p:spPr>
            <a:xfrm>
              <a:off x="6947065" y="3913493"/>
              <a:ext cx="3289465" cy="1762912"/>
            </a:xfrm>
            <a:prstGeom prst="wedgeRoundRectCallout">
              <a:avLst>
                <a:gd name="adj1" fmla="val -108559"/>
                <a:gd name="adj2" fmla="val -134856"/>
                <a:gd name="adj3" fmla="val 16667"/>
              </a:avLst>
            </a:prstGeom>
            <a:solidFill>
              <a:srgbClr val="FFCC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7142025" y="3900879"/>
              <a:ext cx="3075709" cy="1765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FF66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pattFill prst="horzBrick">
                    <a:fgClr>
                      <a:srgbClr val="FF0000"/>
                    </a:fgClr>
                    <a:bgClr>
                      <a:srgbClr val="FFFF66"/>
                    </a:bgClr>
                  </a:patt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l">
                <a:lnSpc>
                  <a:spcPct val="140000"/>
                </a:lnSpc>
              </a:pPr>
              <a:r>
                <a:rPr lang="zh-CN" altLang="en-US" sz="1800" dirty="0">
                  <a:latin typeface="宋体" panose="02010600030101010101" pitchFamily="2" charset="-122"/>
                  <a:ea typeface="黑体" panose="02010609060101010101" pitchFamily="2" charset="-122"/>
                  <a:cs typeface="宋体" panose="02010600030101010101" pitchFamily="2" charset="-122"/>
                </a:rPr>
                <a:t>根据规律，后一乘数从</a:t>
              </a:r>
              <a:r>
                <a:rPr lang="en-US" altLang="zh-CN" sz="1800" dirty="0">
                  <a:latin typeface="宋体" panose="02010600030101010101" pitchFamily="2" charset="-122"/>
                  <a:ea typeface="黑体" panose="02010609060101010101" pitchFamily="2" charset="-122"/>
                  <a:cs typeface="宋体" panose="02010600030101010101" pitchFamily="2" charset="-122"/>
                </a:rPr>
                <a:t>0</a:t>
              </a:r>
              <a:r>
                <a:rPr lang="zh-CN" altLang="en-US" sz="1800" dirty="0">
                  <a:latin typeface="宋体" panose="02010600030101010101" pitchFamily="2" charset="-122"/>
                  <a:ea typeface="黑体" panose="02010609060101010101" pitchFamily="2" charset="-122"/>
                  <a:cs typeface="宋体" panose="02010600030101010101" pitchFamily="2" charset="-122"/>
                </a:rPr>
                <a:t>递减</a:t>
              </a:r>
              <a:r>
                <a:rPr lang="en-US" altLang="zh-CN" sz="1800" dirty="0">
                  <a:latin typeface="宋体" panose="02010600030101010101" pitchFamily="2" charset="-122"/>
                  <a:ea typeface="黑体" panose="02010609060101010101" pitchFamily="2" charset="-122"/>
                  <a:cs typeface="宋体" panose="02010600030101010101" pitchFamily="2" charset="-122"/>
                </a:rPr>
                <a:t>1</a:t>
              </a:r>
              <a:r>
                <a:rPr lang="zh-CN" altLang="en-US" sz="1800" dirty="0">
                  <a:latin typeface="宋体" panose="02010600030101010101" pitchFamily="2" charset="-122"/>
                  <a:ea typeface="黑体" panose="02010609060101010101" pitchFamily="2" charset="-122"/>
                  <a:cs typeface="宋体" panose="02010600030101010101" pitchFamily="2" charset="-122"/>
                </a:rPr>
                <a:t>就是</a:t>
              </a:r>
              <a:r>
                <a:rPr lang="en-US" altLang="zh-CN" sz="1800" dirty="0">
                  <a:latin typeface="宋体" panose="02010600030101010101" pitchFamily="2" charset="-122"/>
                  <a:ea typeface="黑体" panose="02010609060101010101" pitchFamily="2" charset="-122"/>
                  <a:cs typeface="宋体" panose="02010600030101010101" pitchFamily="2" charset="-122"/>
                </a:rPr>
                <a:t>-1</a:t>
              </a:r>
              <a:r>
                <a:rPr lang="zh-CN" altLang="en-US" sz="1800" dirty="0">
                  <a:latin typeface="宋体" panose="02010600030101010101" pitchFamily="2" charset="-122"/>
                  <a:ea typeface="黑体" panose="02010609060101010101" pitchFamily="2" charset="-122"/>
                  <a:cs typeface="宋体" panose="02010600030101010101" pitchFamily="2" charset="-122"/>
                </a:rPr>
                <a:t>，积应该从</a:t>
              </a:r>
              <a:r>
                <a:rPr lang="en-US" altLang="zh-CN" sz="1800" dirty="0">
                  <a:latin typeface="宋体" panose="02010600030101010101" pitchFamily="2" charset="-122"/>
                  <a:ea typeface="黑体" panose="02010609060101010101" pitchFamily="2" charset="-122"/>
                  <a:cs typeface="宋体" panose="02010600030101010101" pitchFamily="2" charset="-122"/>
                </a:rPr>
                <a:t>0</a:t>
              </a:r>
              <a:r>
                <a:rPr lang="zh-CN" altLang="en-US" sz="1800" dirty="0">
                  <a:latin typeface="宋体" panose="02010600030101010101" pitchFamily="2" charset="-122"/>
                  <a:ea typeface="黑体" panose="02010609060101010101" pitchFamily="2" charset="-122"/>
                  <a:cs typeface="宋体" panose="02010600030101010101" pitchFamily="2" charset="-122"/>
                </a:rPr>
                <a:t>递减</a:t>
              </a:r>
              <a:r>
                <a:rPr lang="en-US" altLang="zh-CN" sz="1800" dirty="0">
                  <a:latin typeface="宋体" panose="02010600030101010101" pitchFamily="2" charset="-122"/>
                  <a:ea typeface="黑体" panose="02010609060101010101" pitchFamily="2" charset="-122"/>
                  <a:cs typeface="宋体" panose="02010600030101010101" pitchFamily="2" charset="-122"/>
                </a:rPr>
                <a:t>3</a:t>
              </a:r>
              <a:r>
                <a:rPr lang="zh-CN" altLang="en-US" sz="1800" dirty="0">
                  <a:latin typeface="宋体" panose="02010600030101010101" pitchFamily="2" charset="-122"/>
                  <a:ea typeface="黑体" panose="02010609060101010101" pitchFamily="2" charset="-122"/>
                  <a:cs typeface="宋体" panose="02010600030101010101" pitchFamily="2" charset="-122"/>
                </a:rPr>
                <a:t>变为</a:t>
              </a:r>
              <a:r>
                <a:rPr lang="en-US" altLang="zh-CN" sz="1800" dirty="0">
                  <a:latin typeface="宋体" panose="02010600030101010101" pitchFamily="2" charset="-122"/>
                  <a:ea typeface="黑体" panose="02010609060101010101" pitchFamily="2" charset="-122"/>
                  <a:cs typeface="宋体" panose="02010600030101010101" pitchFamily="2" charset="-122"/>
                </a:rPr>
                <a:t>-3</a:t>
              </a:r>
            </a:p>
          </p:txBody>
        </p:sp>
      </p:grpSp>
      <p:sp>
        <p:nvSpPr>
          <p:cNvPr id="5" name="矩形 4"/>
          <p:cNvSpPr/>
          <p:nvPr/>
        </p:nvSpPr>
        <p:spPr>
          <a:xfrm>
            <a:off x="2973842" y="2218431"/>
            <a:ext cx="598589" cy="6924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7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-6</a:t>
            </a:r>
          </a:p>
        </p:txBody>
      </p:sp>
      <p:sp>
        <p:nvSpPr>
          <p:cNvPr id="6" name="矩形 5"/>
          <p:cNvSpPr/>
          <p:nvPr/>
        </p:nvSpPr>
        <p:spPr>
          <a:xfrm>
            <a:off x="3016883" y="2831873"/>
            <a:ext cx="598589" cy="69249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7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-9</a:t>
            </a:r>
          </a:p>
        </p:txBody>
      </p:sp>
      <p:sp>
        <p:nvSpPr>
          <p:cNvPr id="9" name="矩形 8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>
            <a:off x="1521596" y="847081"/>
            <a:ext cx="6187122" cy="55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b="1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问题</a:t>
            </a:r>
            <a:r>
              <a:rPr lang="en-US" altLang="zh-CN" sz="2100" b="1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en-US" altLang="zh-CN" sz="21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观察下面的乘法算式，你又能发现什么规律？</a:t>
            </a:r>
            <a:endParaRPr lang="zh-CN" altLang="en-US" sz="2100" u="sng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3" name="Text Box 16"/>
          <p:cNvSpPr txBox="1">
            <a:spLocks noChangeArrowheads="1"/>
          </p:cNvSpPr>
          <p:nvPr/>
        </p:nvSpPr>
        <p:spPr bwMode="auto">
          <a:xfrm>
            <a:off x="1538520" y="1432710"/>
            <a:ext cx="1146046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3×3=9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2×3=6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1×3=3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0×3=0.</a:t>
            </a:r>
            <a:endParaRPr lang="zh-CN" altLang="en-US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83055" y="3457575"/>
            <a:ext cx="6029801" cy="908209"/>
          </a:xfrm>
          <a:prstGeom prst="rect">
            <a:avLst/>
          </a:prstGeom>
          <a:noFill/>
          <a:ln w="22225" cmpd="sng">
            <a:solidFill>
              <a:srgbClr val="CC3300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CCFF66"/>
                </a:solidFill>
              </a14:hiddenFill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100" b="1" dirty="0"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100" b="1" dirty="0"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类比上一过程，我们可以得出下面规律：</a:t>
            </a:r>
            <a:endParaRPr lang="en-US" altLang="zh-CN" sz="2100" b="1" dirty="0">
              <a:latin typeface="宋体" panose="02010600030101010101" pitchFamily="2" charset="-122"/>
              <a:ea typeface="黑体" panose="0201060906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100" b="1" dirty="0">
                <a:solidFill>
                  <a:srgbClr val="C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 随着</a:t>
            </a:r>
            <a:r>
              <a:rPr lang="zh-CN" altLang="en-US" sz="2100" b="1" dirty="0">
                <a:solidFill>
                  <a:schemeClr val="accent1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前一个</a:t>
            </a:r>
            <a:r>
              <a:rPr lang="zh-CN" altLang="en-US" sz="2100" b="1" dirty="0">
                <a:solidFill>
                  <a:srgbClr val="C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乘数逐次</a:t>
            </a:r>
            <a:r>
              <a:rPr lang="zh-CN" altLang="en-US" sz="2100" b="1" dirty="0">
                <a:solidFill>
                  <a:schemeClr val="accent1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递减</a:t>
            </a:r>
            <a:r>
              <a:rPr lang="en-US" altLang="zh-CN" sz="2100" b="1" dirty="0">
                <a:solidFill>
                  <a:srgbClr val="C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2100" b="1" dirty="0">
                <a:solidFill>
                  <a:srgbClr val="C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，积逐次</a:t>
            </a:r>
            <a:r>
              <a:rPr lang="zh-CN" altLang="en-US" sz="2100" b="1" dirty="0">
                <a:solidFill>
                  <a:schemeClr val="accent1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递减</a:t>
            </a:r>
            <a:r>
              <a:rPr lang="en-US" altLang="zh-CN" sz="2100" b="1" dirty="0">
                <a:solidFill>
                  <a:srgbClr val="C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3</a:t>
            </a:r>
          </a:p>
        </p:txBody>
      </p:sp>
      <p:sp>
        <p:nvSpPr>
          <p:cNvPr id="5" name="矩形 4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14889" y="588169"/>
            <a:ext cx="6748939" cy="55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pattFill prst="horzBrick">
                  <a:fgClr>
                    <a:srgbClr val="FF0000"/>
                  </a:fgClr>
                  <a:bgClr>
                    <a:srgbClr val="FFFF66"/>
                  </a:bgClr>
                </a:patt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要使这个规律在引入负数后仍然成立，请完成下列算式</a:t>
            </a:r>
          </a:p>
        </p:txBody>
      </p:sp>
      <p:sp>
        <p:nvSpPr>
          <p:cNvPr id="3" name="Text Box 16"/>
          <p:cNvSpPr txBox="1">
            <a:spLocks noChangeArrowheads="1"/>
          </p:cNvSpPr>
          <p:nvPr/>
        </p:nvSpPr>
        <p:spPr bwMode="auto">
          <a:xfrm>
            <a:off x="834358" y="1313080"/>
            <a:ext cx="2018883" cy="1327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-1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×3=</a:t>
            </a:r>
            <a:r>
              <a:rPr lang="en-US" altLang="zh-CN" sz="2100" u="sng" dirty="0"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×3=</a:t>
            </a:r>
            <a:r>
              <a:rPr lang="en-US" altLang="zh-CN" sz="2100" u="sng" dirty="0"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-3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×3=</a:t>
            </a:r>
            <a:r>
              <a:rPr lang="en-US" altLang="zh-CN" sz="2100" u="sng" dirty="0"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29195" y="1199027"/>
            <a:ext cx="407804" cy="55399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-3</a:t>
            </a:r>
          </a:p>
        </p:txBody>
      </p:sp>
      <p:sp>
        <p:nvSpPr>
          <p:cNvPr id="5" name="矩形 4"/>
          <p:cNvSpPr/>
          <p:nvPr/>
        </p:nvSpPr>
        <p:spPr>
          <a:xfrm>
            <a:off x="2229194" y="1640146"/>
            <a:ext cx="407804" cy="55399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-6</a:t>
            </a:r>
          </a:p>
        </p:txBody>
      </p:sp>
      <p:sp>
        <p:nvSpPr>
          <p:cNvPr id="6" name="矩形 5"/>
          <p:cNvSpPr/>
          <p:nvPr/>
        </p:nvSpPr>
        <p:spPr>
          <a:xfrm>
            <a:off x="2229195" y="2104147"/>
            <a:ext cx="407804" cy="55399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-9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26493" y="2825536"/>
            <a:ext cx="1191271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3×3=9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3×2=6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3×1=3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3×0=0.</a:t>
            </a:r>
            <a:endParaRPr lang="zh-CN" altLang="en-US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3182746" y="1324757"/>
            <a:ext cx="2035493" cy="1327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3×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-1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=-3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3×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=-6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3×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-3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=-9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3172884" y="2854731"/>
            <a:ext cx="1137139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3×3=9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2×3=6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1×3=3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0×3=0.</a:t>
            </a:r>
            <a:endParaRPr lang="zh-CN" altLang="en-US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5671227" y="1406549"/>
            <a:ext cx="2327208" cy="96869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从</a:t>
            </a:r>
            <a:r>
              <a:rPr lang="zh-CN" altLang="en-US" sz="15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符号</a:t>
            </a:r>
            <a:r>
              <a:rPr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和</a:t>
            </a:r>
            <a:r>
              <a:rPr lang="zh-CN" altLang="en-US" sz="15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绝对值</a:t>
            </a:r>
            <a:r>
              <a:rPr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两个角度观察这四组算式，你能得出什么结论？</a:t>
            </a:r>
            <a:endParaRPr lang="en-US" altLang="zh-CN" sz="1500" b="1" dirty="0">
              <a:solidFill>
                <a:srgbClr val="0000FF"/>
              </a:solidFill>
              <a:latin typeface="宋体" panose="02010600030101010101" pitchFamily="2" charset="-122"/>
              <a:ea typeface="黑体" panose="0201060906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458301" y="2825592"/>
            <a:ext cx="2900363" cy="1799749"/>
          </a:xfrm>
          <a:prstGeom prst="rect">
            <a:avLst/>
          </a:prstGeom>
          <a:noFill/>
          <a:ln w="28575" cmpd="dbl">
            <a:solidFill>
              <a:srgbClr val="C00000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CCFF66"/>
                </a:solidFill>
              </a14:hiddenFill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15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正数</a:t>
            </a:r>
            <a:r>
              <a:rPr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乘</a:t>
            </a:r>
            <a:r>
              <a:rPr lang="zh-CN" altLang="en-US" sz="15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正数</a:t>
            </a:r>
            <a:r>
              <a:rPr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，积为</a:t>
            </a:r>
            <a:r>
              <a:rPr lang="zh-CN" altLang="en-US" sz="15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正数</a:t>
            </a:r>
            <a:r>
              <a:rPr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；</a:t>
            </a:r>
            <a:r>
              <a:rPr lang="zh-CN" altLang="en-US" sz="15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正数</a:t>
            </a:r>
            <a:r>
              <a:rPr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乘</a:t>
            </a:r>
            <a:r>
              <a:rPr lang="zh-CN" altLang="en-US" sz="15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负数</a:t>
            </a:r>
            <a:r>
              <a:rPr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，积是</a:t>
            </a:r>
            <a:r>
              <a:rPr lang="zh-CN" altLang="en-US" sz="15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负数</a:t>
            </a:r>
            <a:r>
              <a:rPr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；</a:t>
            </a:r>
            <a:endParaRPr lang="en-US" altLang="zh-CN" sz="1500" b="1" dirty="0">
              <a:solidFill>
                <a:srgbClr val="0000FF"/>
              </a:solidFill>
              <a:latin typeface="宋体" panose="02010600030101010101" pitchFamily="2" charset="-122"/>
              <a:ea typeface="黑体" panose="02010609060101010101" pitchFamily="2" charset="-122"/>
              <a:cs typeface="宋体" panose="0201060003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15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负数</a:t>
            </a:r>
            <a:r>
              <a:rPr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乘</a:t>
            </a:r>
            <a:r>
              <a:rPr lang="zh-CN" altLang="en-US" sz="15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正数</a:t>
            </a:r>
            <a:r>
              <a:rPr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，积也是</a:t>
            </a:r>
            <a:r>
              <a:rPr lang="zh-CN" altLang="en-US" sz="15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负数</a:t>
            </a:r>
            <a:r>
              <a:rPr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。积的绝对值等于各乘数绝对值的积。</a:t>
            </a:r>
            <a:endParaRPr lang="en-US" altLang="zh-CN" sz="1500" b="1" dirty="0">
              <a:solidFill>
                <a:srgbClr val="0000FF"/>
              </a:solidFill>
              <a:latin typeface="宋体" panose="02010600030101010101" pitchFamily="2" charset="-122"/>
              <a:ea typeface="黑体" panose="02010609060101010101" pitchFamily="2" charset="-122"/>
              <a:cs typeface="宋体" panose="0201060003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15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0</a:t>
            </a:r>
            <a:r>
              <a:rPr lang="zh-CN" altLang="en-US" sz="1500" b="1" dirty="0">
                <a:solidFill>
                  <a:srgbClr val="0000FF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乘正数或负数，积都是</a:t>
            </a:r>
            <a:r>
              <a:rPr lang="en-US" altLang="zh-CN" sz="15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0</a:t>
            </a:r>
          </a:p>
        </p:txBody>
      </p:sp>
      <p:sp>
        <p:nvSpPr>
          <p:cNvPr id="9" name="下箭头 8"/>
          <p:cNvSpPr/>
          <p:nvPr/>
        </p:nvSpPr>
        <p:spPr>
          <a:xfrm>
            <a:off x="6565583" y="2375059"/>
            <a:ext cx="538639" cy="397193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1" grpId="0"/>
      <p:bldP spid="12" grpId="0" bldLvl="0" animBg="1"/>
      <p:bldP spid="13" grpId="0" bldLvl="0" animBg="1"/>
      <p:bldP spid="9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73894" y="914877"/>
            <a:ext cx="7880509" cy="55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pattFill prst="horzBrick">
                  <a:fgClr>
                    <a:srgbClr val="FF0000"/>
                  </a:fgClr>
                  <a:bgClr>
                    <a:srgbClr val="FFFF66"/>
                  </a:bgClr>
                </a:patt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100" b="1" dirty="0">
                <a:solidFill>
                  <a:srgbClr val="C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问题</a:t>
            </a:r>
            <a:r>
              <a:rPr lang="en-US" altLang="zh-CN" sz="2100" b="1" dirty="0">
                <a:solidFill>
                  <a:srgbClr val="C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3</a:t>
            </a:r>
            <a:r>
              <a:rPr lang="en-US" altLang="zh-CN" sz="2100" b="1" dirty="0">
                <a:solidFill>
                  <a:srgbClr val="FF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100" dirty="0"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根据上面得出的结论计算下面的算式，你发现有什么规律？</a:t>
            </a:r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1370618" y="1490549"/>
            <a:ext cx="2018883" cy="2008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-3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×3=</a:t>
            </a:r>
            <a:r>
              <a:rPr lang="en-US" altLang="zh-CN" sz="2100" u="sng" dirty="0"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-3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×2=</a:t>
            </a:r>
            <a:r>
              <a:rPr lang="en-US" altLang="zh-CN" sz="2100" u="sng" dirty="0"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-3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×1=</a:t>
            </a:r>
            <a:r>
              <a:rPr lang="en-US" altLang="zh-CN" sz="2100" u="sng" dirty="0"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-3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×0=</a:t>
            </a:r>
            <a:r>
              <a:rPr lang="en-US" altLang="zh-CN" sz="2100" u="sng" dirty="0"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75435" y="3787140"/>
            <a:ext cx="6417945" cy="4238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 cmpd="sng">
            <a:solidFill>
              <a:srgbClr val="C00000"/>
            </a:solidFill>
            <a:prstDash val="solid"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 lvl="0" algn="l">
              <a:lnSpc>
                <a:spcPct val="110000"/>
              </a:lnSpc>
              <a:buClrTx/>
              <a:buSzTx/>
              <a:buFontTx/>
            </a:pPr>
            <a:r>
              <a:rPr lang="zh-CN" altLang="en-US" sz="2100" b="1" dirty="0">
                <a:solidFill>
                  <a:srgbClr val="C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  <a:sym typeface="+mn-ea"/>
              </a:rPr>
              <a:t>规律：</a:t>
            </a:r>
            <a:r>
              <a:rPr lang="zh-CN" altLang="en-US" sz="2100" b="1" dirty="0"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  <a:sym typeface="+mn-ea"/>
              </a:rPr>
              <a:t>随着后一个乘数逐次递减1，积逐次增加3</a:t>
            </a:r>
          </a:p>
        </p:txBody>
      </p:sp>
      <p:sp>
        <p:nvSpPr>
          <p:cNvPr id="6" name="矩形 5"/>
          <p:cNvSpPr/>
          <p:nvPr/>
        </p:nvSpPr>
        <p:spPr>
          <a:xfrm>
            <a:off x="2778429" y="1443446"/>
            <a:ext cx="407804" cy="55399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-9</a:t>
            </a:r>
          </a:p>
        </p:txBody>
      </p:sp>
      <p:sp>
        <p:nvSpPr>
          <p:cNvPr id="7" name="矩形 6"/>
          <p:cNvSpPr/>
          <p:nvPr/>
        </p:nvSpPr>
        <p:spPr>
          <a:xfrm>
            <a:off x="2767630" y="1921702"/>
            <a:ext cx="407804" cy="55399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-6</a:t>
            </a:r>
          </a:p>
        </p:txBody>
      </p:sp>
      <p:sp>
        <p:nvSpPr>
          <p:cNvPr id="8" name="矩形 7"/>
          <p:cNvSpPr/>
          <p:nvPr/>
        </p:nvSpPr>
        <p:spPr>
          <a:xfrm>
            <a:off x="2788756" y="2397662"/>
            <a:ext cx="407804" cy="55399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-3</a:t>
            </a:r>
          </a:p>
        </p:txBody>
      </p:sp>
      <p:sp>
        <p:nvSpPr>
          <p:cNvPr id="9" name="矩形 8"/>
          <p:cNvSpPr/>
          <p:nvPr/>
        </p:nvSpPr>
        <p:spPr>
          <a:xfrm>
            <a:off x="2825803" y="2914417"/>
            <a:ext cx="273152" cy="55399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0</a:t>
            </a:r>
          </a:p>
        </p:txBody>
      </p:sp>
      <p:sp>
        <p:nvSpPr>
          <p:cNvPr id="10" name="矩形 9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12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bldLvl="0" animBg="1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37273" y="623888"/>
            <a:ext cx="7033260" cy="908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66"/>
                </a:solidFill>
              </a14:hiddenFill>
            </a:ext>
            <a:ext uri="{91240B29-F687-4F45-9708-019B960494DF}">
              <a14:hiddenLine xmlns:a14="http://schemas.microsoft.com/office/drawing/2010/main" w="57150">
                <a:pattFill prst="horzBrick">
                  <a:fgClr>
                    <a:srgbClr val="FF0000"/>
                  </a:fgClr>
                  <a:bgClr>
                    <a:srgbClr val="FFFF66"/>
                  </a:bgClr>
                </a:patt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100" dirty="0"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根据上面得出的规律计算下面的算式，你从中可以归纳出什么结论？</a:t>
            </a:r>
          </a:p>
        </p:txBody>
      </p:sp>
      <p:sp>
        <p:nvSpPr>
          <p:cNvPr id="3" name="Text Box 16"/>
          <p:cNvSpPr txBox="1">
            <a:spLocks noChangeArrowheads="1"/>
          </p:cNvSpPr>
          <p:nvPr/>
        </p:nvSpPr>
        <p:spPr bwMode="auto">
          <a:xfrm>
            <a:off x="2704306" y="1559793"/>
            <a:ext cx="2619638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-3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×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-1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=</a:t>
            </a:r>
            <a:r>
              <a:rPr lang="en-US" altLang="zh-CN" sz="2100" u="sng" dirty="0"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-3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×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-2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=</a:t>
            </a:r>
            <a:r>
              <a:rPr lang="en-US" altLang="zh-CN" sz="2100" u="sng" dirty="0"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-3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×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（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-3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=</a:t>
            </a:r>
            <a:r>
              <a:rPr lang="en-US" altLang="zh-CN" sz="2100" u="sng" dirty="0"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；</a:t>
            </a:r>
            <a:endParaRPr lang="en-US" altLang="zh-CN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17283" y="3417094"/>
            <a:ext cx="6767989" cy="11344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 cmpd="sng">
            <a:solidFill>
              <a:srgbClr val="C00000"/>
            </a:solidFill>
            <a:prstDash val="solid"/>
            <a:miter lim="800000"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2100" b="1" dirty="0"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结论：</a:t>
            </a:r>
            <a:endParaRPr lang="en-US" altLang="zh-CN" sz="2100" b="1" dirty="0">
              <a:latin typeface="宋体" panose="02010600030101010101" pitchFamily="2" charset="-122"/>
              <a:ea typeface="黑体" panose="0201060906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100" b="1" dirty="0">
                <a:solidFill>
                  <a:srgbClr val="C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负数</a:t>
            </a:r>
            <a:r>
              <a:rPr lang="zh-CN" altLang="en-US" sz="2100" b="1" dirty="0"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乘</a:t>
            </a:r>
            <a:r>
              <a:rPr lang="zh-CN" altLang="en-US" sz="2100" b="1" dirty="0">
                <a:solidFill>
                  <a:srgbClr val="C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负数</a:t>
            </a:r>
            <a:r>
              <a:rPr lang="zh-CN" altLang="en-US" sz="2100" b="1" dirty="0"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，积为</a:t>
            </a:r>
            <a:r>
              <a:rPr lang="zh-CN" altLang="en-US" sz="2100" b="1" dirty="0">
                <a:solidFill>
                  <a:srgbClr val="C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正数</a:t>
            </a:r>
            <a:r>
              <a:rPr lang="zh-CN" altLang="en-US" sz="2100" b="1" dirty="0"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，乘积的绝对值等于各乘数绝对值的积</a:t>
            </a:r>
            <a:r>
              <a:rPr lang="en-US" altLang="zh-CN" sz="2100" b="1" dirty="0">
                <a:latin typeface="宋体" panose="02010600030101010101" pitchFamily="2" charset="-122"/>
                <a:ea typeface="黑体" panose="02010609060101010101" pitchFamily="2" charset="-122"/>
                <a:cs typeface="宋体" panose="02010600030101010101" pitchFamily="2" charset="-122"/>
              </a:rPr>
              <a:t>.</a:t>
            </a:r>
          </a:p>
        </p:txBody>
      </p:sp>
      <p:sp>
        <p:nvSpPr>
          <p:cNvPr id="5" name="矩形 4"/>
          <p:cNvSpPr/>
          <p:nvPr/>
        </p:nvSpPr>
        <p:spPr>
          <a:xfrm>
            <a:off x="4796755" y="1506304"/>
            <a:ext cx="273152" cy="55399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3</a:t>
            </a:r>
          </a:p>
        </p:txBody>
      </p:sp>
      <p:sp>
        <p:nvSpPr>
          <p:cNvPr id="6" name="矩形 5"/>
          <p:cNvSpPr/>
          <p:nvPr/>
        </p:nvSpPr>
        <p:spPr>
          <a:xfrm>
            <a:off x="4787848" y="1984561"/>
            <a:ext cx="273152" cy="55399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</a:p>
        </p:txBody>
      </p:sp>
      <p:sp>
        <p:nvSpPr>
          <p:cNvPr id="7" name="矩形 6"/>
          <p:cNvSpPr/>
          <p:nvPr/>
        </p:nvSpPr>
        <p:spPr>
          <a:xfrm>
            <a:off x="4796755" y="2472443"/>
            <a:ext cx="273152" cy="55399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9</a:t>
            </a:r>
          </a:p>
        </p:txBody>
      </p:sp>
      <p:sp>
        <p:nvSpPr>
          <p:cNvPr id="8" name="矩形 7"/>
          <p:cNvSpPr/>
          <p:nvPr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知识讲解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12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bldLvl="0" animBg="1"/>
      <p:bldP spid="5" grpId="0"/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PECIAL_SOURCE" val="bdnu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1411</Words>
  <Application>Microsoft Office PowerPoint</Application>
  <PresentationFormat>全屏显示(16:9)</PresentationFormat>
  <Paragraphs>247</Paragraphs>
  <Slides>24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24</vt:i4>
      </vt:variant>
    </vt:vector>
  </HeadingPairs>
  <TitlesOfParts>
    <vt:vector size="37" baseType="lpstr">
      <vt:lpstr>等线</vt:lpstr>
      <vt:lpstr>黑体</vt:lpstr>
      <vt:lpstr>楷体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Equation</vt:lpstr>
      <vt:lpstr>Equation.DSMT4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2023-01-16T14:34:42Z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7FE3C6706FA34BD4A89CA8232BA5FF86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