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1" r:id="rId3"/>
    <p:sldMasterId id="2147483685" r:id="rId4"/>
  </p:sldMasterIdLst>
  <p:notesMasterIdLst>
    <p:notesMasterId r:id="rId18"/>
  </p:notesMasterIdLst>
  <p:sldIdLst>
    <p:sldId id="256" r:id="rId5"/>
    <p:sldId id="509" r:id="rId6"/>
    <p:sldId id="516" r:id="rId7"/>
    <p:sldId id="515" r:id="rId8"/>
    <p:sldId id="514" r:id="rId9"/>
    <p:sldId id="513" r:id="rId10"/>
    <p:sldId id="512" r:id="rId11"/>
    <p:sldId id="511" r:id="rId12"/>
    <p:sldId id="534" r:id="rId13"/>
    <p:sldId id="536" r:id="rId14"/>
    <p:sldId id="550" r:id="rId15"/>
    <p:sldId id="535" r:id="rId16"/>
    <p:sldId id="278" r:id="rId17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黑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仿宋" panose="02010609060101010101" pitchFamily="49" charset="-122"/>
      <p:regular r:id="rId28"/>
    </p:embeddedFont>
    <p:embeddedFont>
      <p:font typeface="等线" panose="02010600030101010101" pitchFamily="2" charset="-122"/>
      <p:regular r:id="rId29"/>
      <p:bold r:id="rId30"/>
    </p:embeddedFont>
    <p:embeddedFont>
      <p:font typeface="方正隶变_GBK" panose="02010600030101010101" charset="-122"/>
      <p:regular r:id="rId31"/>
    </p:embeddedFont>
    <p:embeddedFont>
      <p:font typeface="华文楷体" panose="02010600040101010101" pitchFamily="2" charset="-122"/>
      <p:regular r:id="rId32"/>
    </p:embeddedFont>
    <p:embeddedFont>
      <p:font typeface="楷体" panose="02010609060101010101" pitchFamily="49" charset="-122"/>
      <p:regular r:id="rId33"/>
    </p:embeddedFont>
    <p:embeddedFont>
      <p:font typeface="等线 Light" panose="02010600030101010101" pitchFamily="2" charset="-122"/>
      <p:regular r:id="rId34"/>
    </p:embeddedFont>
    <p:embeddedFont>
      <p:font typeface="腾祥沁圆简-W3" panose="02010600030101010101" charset="-122"/>
      <p:regular r:id="rId35"/>
    </p:embeddedFont>
    <p:embeddedFont>
      <p:font typeface="Arial Black" panose="020B0A04020102020204" pitchFamily="34" charset="0"/>
      <p:bold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7D3"/>
    <a:srgbClr val="FFFFB3"/>
    <a:srgbClr val="0033CC"/>
    <a:srgbClr val="FFFF66"/>
    <a:srgbClr val="009900"/>
    <a:srgbClr val="33CC33"/>
    <a:srgbClr val="CCFFCC"/>
    <a:srgbClr val="99FFCC"/>
    <a:srgbClr val="CC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055" autoAdjust="0"/>
  </p:normalViewPr>
  <p:slideViewPr>
    <p:cSldViewPr snapToGrid="0">
      <p:cViewPr>
        <p:scale>
          <a:sx n="100" d="100"/>
          <a:sy n="100" d="100"/>
        </p:scale>
        <p:origin x="-762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5B593-D5BF-4556-8E09-DD24E173BC1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57FC-9521-4F8A-919D-00671D65F1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57FC-9521-4F8A-919D-00671D65F1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57FC-9521-4F8A-919D-00671D65F1D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C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211354" y="336427"/>
            <a:ext cx="11760545" cy="6258535"/>
          </a:xfrm>
          <a:custGeom>
            <a:avLst/>
            <a:gdLst>
              <a:gd name="connsiteX0" fmla="*/ 711460 w 11819755"/>
              <a:gd name="connsiteY0" fmla="*/ 53043 h 6248909"/>
              <a:gd name="connsiteX1" fmla="*/ 67993 w 11819755"/>
              <a:gd name="connsiteY1" fmla="*/ 577976 h 6248909"/>
              <a:gd name="connsiteX2" fmla="*/ 203460 w 11819755"/>
              <a:gd name="connsiteY2" fmla="*/ 1729443 h 6248909"/>
              <a:gd name="connsiteX3" fmla="*/ 260 w 11819755"/>
              <a:gd name="connsiteY3" fmla="*/ 2491443 h 6248909"/>
              <a:gd name="connsiteX4" fmla="*/ 254260 w 11819755"/>
              <a:gd name="connsiteY4" fmla="*/ 3659843 h 6248909"/>
              <a:gd name="connsiteX5" fmla="*/ 474393 w 11819755"/>
              <a:gd name="connsiteY5" fmla="*/ 4777443 h 6248909"/>
              <a:gd name="connsiteX6" fmla="*/ 152660 w 11819755"/>
              <a:gd name="connsiteY6" fmla="*/ 5657976 h 6248909"/>
              <a:gd name="connsiteX7" fmla="*/ 2506393 w 11819755"/>
              <a:gd name="connsiteY7" fmla="*/ 6233709 h 6248909"/>
              <a:gd name="connsiteX8" fmla="*/ 3691727 w 11819755"/>
              <a:gd name="connsiteY8" fmla="*/ 5962776 h 6248909"/>
              <a:gd name="connsiteX9" fmla="*/ 5994660 w 11819755"/>
              <a:gd name="connsiteY9" fmla="*/ 6216776 h 6248909"/>
              <a:gd name="connsiteX10" fmla="*/ 8890260 w 11819755"/>
              <a:gd name="connsiteY10" fmla="*/ 5979709 h 6248909"/>
              <a:gd name="connsiteX11" fmla="*/ 10448127 w 11819755"/>
              <a:gd name="connsiteY11" fmla="*/ 6233709 h 6248909"/>
              <a:gd name="connsiteX12" fmla="*/ 11718127 w 11819755"/>
              <a:gd name="connsiteY12" fmla="*/ 5437843 h 6248909"/>
              <a:gd name="connsiteX13" fmla="*/ 11599593 w 11819755"/>
              <a:gd name="connsiteY13" fmla="*/ 3659843 h 6248909"/>
              <a:gd name="connsiteX14" fmla="*/ 11819727 w 11819755"/>
              <a:gd name="connsiteY14" fmla="*/ 2406776 h 6248909"/>
              <a:gd name="connsiteX15" fmla="*/ 11582660 w 11819755"/>
              <a:gd name="connsiteY15" fmla="*/ 1289176 h 6248909"/>
              <a:gd name="connsiteX16" fmla="*/ 11701193 w 11819755"/>
              <a:gd name="connsiteY16" fmla="*/ 645709 h 6248909"/>
              <a:gd name="connsiteX17" fmla="*/ 10363460 w 11819755"/>
              <a:gd name="connsiteY17" fmla="*/ 36109 h 6248909"/>
              <a:gd name="connsiteX18" fmla="*/ 9211993 w 11819755"/>
              <a:gd name="connsiteY18" fmla="*/ 273176 h 6248909"/>
              <a:gd name="connsiteX19" fmla="*/ 7298527 w 11819755"/>
              <a:gd name="connsiteY19" fmla="*/ 2243 h 6248909"/>
              <a:gd name="connsiteX20" fmla="*/ 5723727 w 11819755"/>
              <a:gd name="connsiteY20" fmla="*/ 137709 h 6248909"/>
              <a:gd name="connsiteX21" fmla="*/ 3590127 w 11819755"/>
              <a:gd name="connsiteY21" fmla="*/ 19176 h 6248909"/>
              <a:gd name="connsiteX22" fmla="*/ 2303193 w 11819755"/>
              <a:gd name="connsiteY22" fmla="*/ 561043 h 6248909"/>
              <a:gd name="connsiteX23" fmla="*/ 711460 w 11819755"/>
              <a:gd name="connsiteY23" fmla="*/ 53043 h 6248909"/>
              <a:gd name="connsiteX0-1" fmla="*/ 711460 w 11819755"/>
              <a:gd name="connsiteY0-2" fmla="*/ 53043 h 6248909"/>
              <a:gd name="connsiteX1-3" fmla="*/ 67993 w 11819755"/>
              <a:gd name="connsiteY1-4" fmla="*/ 577976 h 6248909"/>
              <a:gd name="connsiteX2-5" fmla="*/ 203460 w 11819755"/>
              <a:gd name="connsiteY2-6" fmla="*/ 1729443 h 6248909"/>
              <a:gd name="connsiteX3-7" fmla="*/ 260 w 11819755"/>
              <a:gd name="connsiteY3-8" fmla="*/ 2491443 h 6248909"/>
              <a:gd name="connsiteX4-9" fmla="*/ 254260 w 11819755"/>
              <a:gd name="connsiteY4-10" fmla="*/ 3659843 h 6248909"/>
              <a:gd name="connsiteX5-11" fmla="*/ 474393 w 11819755"/>
              <a:gd name="connsiteY5-12" fmla="*/ 4777443 h 6248909"/>
              <a:gd name="connsiteX6-13" fmla="*/ 152660 w 11819755"/>
              <a:gd name="connsiteY6-14" fmla="*/ 5657976 h 6248909"/>
              <a:gd name="connsiteX7-15" fmla="*/ 2506393 w 11819755"/>
              <a:gd name="connsiteY7-16" fmla="*/ 6233709 h 6248909"/>
              <a:gd name="connsiteX8-17" fmla="*/ 3691727 w 11819755"/>
              <a:gd name="connsiteY8-18" fmla="*/ 5962776 h 6248909"/>
              <a:gd name="connsiteX9-19" fmla="*/ 5994660 w 11819755"/>
              <a:gd name="connsiteY9-20" fmla="*/ 6216776 h 6248909"/>
              <a:gd name="connsiteX10-21" fmla="*/ 8890260 w 11819755"/>
              <a:gd name="connsiteY10-22" fmla="*/ 5979709 h 6248909"/>
              <a:gd name="connsiteX11-23" fmla="*/ 10448127 w 11819755"/>
              <a:gd name="connsiteY11-24" fmla="*/ 6233709 h 6248909"/>
              <a:gd name="connsiteX12-25" fmla="*/ 11718127 w 11819755"/>
              <a:gd name="connsiteY12-26" fmla="*/ 5437843 h 6248909"/>
              <a:gd name="connsiteX13-27" fmla="*/ 11599593 w 11819755"/>
              <a:gd name="connsiteY13-28" fmla="*/ 3659843 h 6248909"/>
              <a:gd name="connsiteX14-29" fmla="*/ 11819727 w 11819755"/>
              <a:gd name="connsiteY14-30" fmla="*/ 2406776 h 6248909"/>
              <a:gd name="connsiteX15-31" fmla="*/ 11582660 w 11819755"/>
              <a:gd name="connsiteY15-32" fmla="*/ 1289176 h 6248909"/>
              <a:gd name="connsiteX16-33" fmla="*/ 11701193 w 11819755"/>
              <a:gd name="connsiteY16-34" fmla="*/ 645709 h 6248909"/>
              <a:gd name="connsiteX17-35" fmla="*/ 10363460 w 11819755"/>
              <a:gd name="connsiteY17-36" fmla="*/ 36109 h 6248909"/>
              <a:gd name="connsiteX18-37" fmla="*/ 9211993 w 11819755"/>
              <a:gd name="connsiteY18-38" fmla="*/ 273176 h 6248909"/>
              <a:gd name="connsiteX19-39" fmla="*/ 7298527 w 11819755"/>
              <a:gd name="connsiteY19-40" fmla="*/ 2243 h 6248909"/>
              <a:gd name="connsiteX20-41" fmla="*/ 5723727 w 11819755"/>
              <a:gd name="connsiteY20-42" fmla="*/ 137709 h 6248909"/>
              <a:gd name="connsiteX21-43" fmla="*/ 3590127 w 11819755"/>
              <a:gd name="connsiteY21-44" fmla="*/ 19176 h 6248909"/>
              <a:gd name="connsiteX22-45" fmla="*/ 2235460 w 11819755"/>
              <a:gd name="connsiteY22-46" fmla="*/ 256243 h 6248909"/>
              <a:gd name="connsiteX23-47" fmla="*/ 711460 w 11819755"/>
              <a:gd name="connsiteY23-48" fmla="*/ 53043 h 6248909"/>
              <a:gd name="connsiteX0-49" fmla="*/ 711460 w 11819755"/>
              <a:gd name="connsiteY0-50" fmla="*/ 53043 h 6258535"/>
              <a:gd name="connsiteX1-51" fmla="*/ 67993 w 11819755"/>
              <a:gd name="connsiteY1-52" fmla="*/ 577976 h 6258535"/>
              <a:gd name="connsiteX2-53" fmla="*/ 203460 w 11819755"/>
              <a:gd name="connsiteY2-54" fmla="*/ 1729443 h 6258535"/>
              <a:gd name="connsiteX3-55" fmla="*/ 260 w 11819755"/>
              <a:gd name="connsiteY3-56" fmla="*/ 2491443 h 6258535"/>
              <a:gd name="connsiteX4-57" fmla="*/ 254260 w 11819755"/>
              <a:gd name="connsiteY4-58" fmla="*/ 3659843 h 6258535"/>
              <a:gd name="connsiteX5-59" fmla="*/ 474393 w 11819755"/>
              <a:gd name="connsiteY5-60" fmla="*/ 4777443 h 6258535"/>
              <a:gd name="connsiteX6-61" fmla="*/ 321994 w 11819755"/>
              <a:gd name="connsiteY6-62" fmla="*/ 6081309 h 6258535"/>
              <a:gd name="connsiteX7-63" fmla="*/ 2506393 w 11819755"/>
              <a:gd name="connsiteY7-64" fmla="*/ 6233709 h 6258535"/>
              <a:gd name="connsiteX8-65" fmla="*/ 3691727 w 11819755"/>
              <a:gd name="connsiteY8-66" fmla="*/ 5962776 h 6258535"/>
              <a:gd name="connsiteX9-67" fmla="*/ 5994660 w 11819755"/>
              <a:gd name="connsiteY9-68" fmla="*/ 6216776 h 6258535"/>
              <a:gd name="connsiteX10-69" fmla="*/ 8890260 w 11819755"/>
              <a:gd name="connsiteY10-70" fmla="*/ 5979709 h 6258535"/>
              <a:gd name="connsiteX11-71" fmla="*/ 10448127 w 11819755"/>
              <a:gd name="connsiteY11-72" fmla="*/ 6233709 h 6258535"/>
              <a:gd name="connsiteX12-73" fmla="*/ 11718127 w 11819755"/>
              <a:gd name="connsiteY12-74" fmla="*/ 5437843 h 6258535"/>
              <a:gd name="connsiteX13-75" fmla="*/ 11599593 w 11819755"/>
              <a:gd name="connsiteY13-76" fmla="*/ 3659843 h 6258535"/>
              <a:gd name="connsiteX14-77" fmla="*/ 11819727 w 11819755"/>
              <a:gd name="connsiteY14-78" fmla="*/ 2406776 h 6258535"/>
              <a:gd name="connsiteX15-79" fmla="*/ 11582660 w 11819755"/>
              <a:gd name="connsiteY15-80" fmla="*/ 1289176 h 6258535"/>
              <a:gd name="connsiteX16-81" fmla="*/ 11701193 w 11819755"/>
              <a:gd name="connsiteY16-82" fmla="*/ 645709 h 6258535"/>
              <a:gd name="connsiteX17-83" fmla="*/ 10363460 w 11819755"/>
              <a:gd name="connsiteY17-84" fmla="*/ 36109 h 6258535"/>
              <a:gd name="connsiteX18-85" fmla="*/ 9211993 w 11819755"/>
              <a:gd name="connsiteY18-86" fmla="*/ 273176 h 6258535"/>
              <a:gd name="connsiteX19-87" fmla="*/ 7298527 w 11819755"/>
              <a:gd name="connsiteY19-88" fmla="*/ 2243 h 6258535"/>
              <a:gd name="connsiteX20-89" fmla="*/ 5723727 w 11819755"/>
              <a:gd name="connsiteY20-90" fmla="*/ 137709 h 6258535"/>
              <a:gd name="connsiteX21-91" fmla="*/ 3590127 w 11819755"/>
              <a:gd name="connsiteY21-92" fmla="*/ 19176 h 6258535"/>
              <a:gd name="connsiteX22-93" fmla="*/ 2235460 w 11819755"/>
              <a:gd name="connsiteY22-94" fmla="*/ 256243 h 6258535"/>
              <a:gd name="connsiteX23-95" fmla="*/ 711460 w 11819755"/>
              <a:gd name="connsiteY23-96" fmla="*/ 53043 h 6258535"/>
              <a:gd name="connsiteX0-97" fmla="*/ 663037 w 11771332"/>
              <a:gd name="connsiteY0-98" fmla="*/ 53043 h 6258535"/>
              <a:gd name="connsiteX1-99" fmla="*/ 19570 w 11771332"/>
              <a:gd name="connsiteY1-100" fmla="*/ 577976 h 6258535"/>
              <a:gd name="connsiteX2-101" fmla="*/ 155037 w 11771332"/>
              <a:gd name="connsiteY2-102" fmla="*/ 1729443 h 6258535"/>
              <a:gd name="connsiteX3-103" fmla="*/ 36504 w 11771332"/>
              <a:gd name="connsiteY3-104" fmla="*/ 2576110 h 6258535"/>
              <a:gd name="connsiteX4-105" fmla="*/ 205837 w 11771332"/>
              <a:gd name="connsiteY4-106" fmla="*/ 3659843 h 6258535"/>
              <a:gd name="connsiteX5-107" fmla="*/ 425970 w 11771332"/>
              <a:gd name="connsiteY5-108" fmla="*/ 4777443 h 6258535"/>
              <a:gd name="connsiteX6-109" fmla="*/ 273571 w 11771332"/>
              <a:gd name="connsiteY6-110" fmla="*/ 6081309 h 6258535"/>
              <a:gd name="connsiteX7-111" fmla="*/ 2457970 w 11771332"/>
              <a:gd name="connsiteY7-112" fmla="*/ 6233709 h 6258535"/>
              <a:gd name="connsiteX8-113" fmla="*/ 3643304 w 11771332"/>
              <a:gd name="connsiteY8-114" fmla="*/ 5962776 h 6258535"/>
              <a:gd name="connsiteX9-115" fmla="*/ 5946237 w 11771332"/>
              <a:gd name="connsiteY9-116" fmla="*/ 6216776 h 6258535"/>
              <a:gd name="connsiteX10-117" fmla="*/ 8841837 w 11771332"/>
              <a:gd name="connsiteY10-118" fmla="*/ 5979709 h 6258535"/>
              <a:gd name="connsiteX11-119" fmla="*/ 10399704 w 11771332"/>
              <a:gd name="connsiteY11-120" fmla="*/ 6233709 h 6258535"/>
              <a:gd name="connsiteX12-121" fmla="*/ 11669704 w 11771332"/>
              <a:gd name="connsiteY12-122" fmla="*/ 5437843 h 6258535"/>
              <a:gd name="connsiteX13-123" fmla="*/ 11551170 w 11771332"/>
              <a:gd name="connsiteY13-124" fmla="*/ 3659843 h 6258535"/>
              <a:gd name="connsiteX14-125" fmla="*/ 11771304 w 11771332"/>
              <a:gd name="connsiteY14-126" fmla="*/ 2406776 h 6258535"/>
              <a:gd name="connsiteX15-127" fmla="*/ 11534237 w 11771332"/>
              <a:gd name="connsiteY15-128" fmla="*/ 1289176 h 6258535"/>
              <a:gd name="connsiteX16-129" fmla="*/ 11652770 w 11771332"/>
              <a:gd name="connsiteY16-130" fmla="*/ 645709 h 6258535"/>
              <a:gd name="connsiteX17-131" fmla="*/ 10315037 w 11771332"/>
              <a:gd name="connsiteY17-132" fmla="*/ 36109 h 6258535"/>
              <a:gd name="connsiteX18-133" fmla="*/ 9163570 w 11771332"/>
              <a:gd name="connsiteY18-134" fmla="*/ 273176 h 6258535"/>
              <a:gd name="connsiteX19-135" fmla="*/ 7250104 w 11771332"/>
              <a:gd name="connsiteY19-136" fmla="*/ 2243 h 6258535"/>
              <a:gd name="connsiteX20-137" fmla="*/ 5675304 w 11771332"/>
              <a:gd name="connsiteY20-138" fmla="*/ 137709 h 6258535"/>
              <a:gd name="connsiteX21-139" fmla="*/ 3541704 w 11771332"/>
              <a:gd name="connsiteY21-140" fmla="*/ 19176 h 6258535"/>
              <a:gd name="connsiteX22-141" fmla="*/ 2187037 w 11771332"/>
              <a:gd name="connsiteY22-142" fmla="*/ 256243 h 6258535"/>
              <a:gd name="connsiteX23-143" fmla="*/ 663037 w 11771332"/>
              <a:gd name="connsiteY23-144" fmla="*/ 53043 h 6258535"/>
              <a:gd name="connsiteX0-145" fmla="*/ 652250 w 11760545"/>
              <a:gd name="connsiteY0-146" fmla="*/ 53043 h 6258535"/>
              <a:gd name="connsiteX1-147" fmla="*/ 8783 w 11760545"/>
              <a:gd name="connsiteY1-148" fmla="*/ 577976 h 6258535"/>
              <a:gd name="connsiteX2-149" fmla="*/ 262783 w 11760545"/>
              <a:gd name="connsiteY2-150" fmla="*/ 1644776 h 6258535"/>
              <a:gd name="connsiteX3-151" fmla="*/ 25717 w 11760545"/>
              <a:gd name="connsiteY3-152" fmla="*/ 2576110 h 6258535"/>
              <a:gd name="connsiteX4-153" fmla="*/ 195050 w 11760545"/>
              <a:gd name="connsiteY4-154" fmla="*/ 3659843 h 6258535"/>
              <a:gd name="connsiteX5-155" fmla="*/ 415183 w 11760545"/>
              <a:gd name="connsiteY5-156" fmla="*/ 4777443 h 6258535"/>
              <a:gd name="connsiteX6-157" fmla="*/ 262784 w 11760545"/>
              <a:gd name="connsiteY6-158" fmla="*/ 6081309 h 6258535"/>
              <a:gd name="connsiteX7-159" fmla="*/ 2447183 w 11760545"/>
              <a:gd name="connsiteY7-160" fmla="*/ 6233709 h 6258535"/>
              <a:gd name="connsiteX8-161" fmla="*/ 3632517 w 11760545"/>
              <a:gd name="connsiteY8-162" fmla="*/ 5962776 h 6258535"/>
              <a:gd name="connsiteX9-163" fmla="*/ 5935450 w 11760545"/>
              <a:gd name="connsiteY9-164" fmla="*/ 6216776 h 6258535"/>
              <a:gd name="connsiteX10-165" fmla="*/ 8831050 w 11760545"/>
              <a:gd name="connsiteY10-166" fmla="*/ 5979709 h 6258535"/>
              <a:gd name="connsiteX11-167" fmla="*/ 10388917 w 11760545"/>
              <a:gd name="connsiteY11-168" fmla="*/ 6233709 h 6258535"/>
              <a:gd name="connsiteX12-169" fmla="*/ 11658917 w 11760545"/>
              <a:gd name="connsiteY12-170" fmla="*/ 5437843 h 6258535"/>
              <a:gd name="connsiteX13-171" fmla="*/ 11540383 w 11760545"/>
              <a:gd name="connsiteY13-172" fmla="*/ 3659843 h 6258535"/>
              <a:gd name="connsiteX14-173" fmla="*/ 11760517 w 11760545"/>
              <a:gd name="connsiteY14-174" fmla="*/ 2406776 h 6258535"/>
              <a:gd name="connsiteX15-175" fmla="*/ 11523450 w 11760545"/>
              <a:gd name="connsiteY15-176" fmla="*/ 1289176 h 6258535"/>
              <a:gd name="connsiteX16-177" fmla="*/ 11641983 w 11760545"/>
              <a:gd name="connsiteY16-178" fmla="*/ 645709 h 6258535"/>
              <a:gd name="connsiteX17-179" fmla="*/ 10304250 w 11760545"/>
              <a:gd name="connsiteY17-180" fmla="*/ 36109 h 6258535"/>
              <a:gd name="connsiteX18-181" fmla="*/ 9152783 w 11760545"/>
              <a:gd name="connsiteY18-182" fmla="*/ 273176 h 6258535"/>
              <a:gd name="connsiteX19-183" fmla="*/ 7239317 w 11760545"/>
              <a:gd name="connsiteY19-184" fmla="*/ 2243 h 6258535"/>
              <a:gd name="connsiteX20-185" fmla="*/ 5664517 w 11760545"/>
              <a:gd name="connsiteY20-186" fmla="*/ 137709 h 6258535"/>
              <a:gd name="connsiteX21-187" fmla="*/ 3530917 w 11760545"/>
              <a:gd name="connsiteY21-188" fmla="*/ 19176 h 6258535"/>
              <a:gd name="connsiteX22-189" fmla="*/ 2176250 w 11760545"/>
              <a:gd name="connsiteY22-190" fmla="*/ 256243 h 6258535"/>
              <a:gd name="connsiteX23-191" fmla="*/ 652250 w 11760545"/>
              <a:gd name="connsiteY23-192" fmla="*/ 53043 h 6258535"/>
              <a:gd name="connsiteX0-193" fmla="*/ 652250 w 11760545"/>
              <a:gd name="connsiteY0-194" fmla="*/ 53043 h 6258535"/>
              <a:gd name="connsiteX1-195" fmla="*/ 8783 w 11760545"/>
              <a:gd name="connsiteY1-196" fmla="*/ 577976 h 6258535"/>
              <a:gd name="connsiteX2-197" fmla="*/ 262783 w 11760545"/>
              <a:gd name="connsiteY2-198" fmla="*/ 1644776 h 6258535"/>
              <a:gd name="connsiteX3-199" fmla="*/ 25717 w 11760545"/>
              <a:gd name="connsiteY3-200" fmla="*/ 2576110 h 6258535"/>
              <a:gd name="connsiteX4-201" fmla="*/ 195050 w 11760545"/>
              <a:gd name="connsiteY4-202" fmla="*/ 3659843 h 6258535"/>
              <a:gd name="connsiteX5-203" fmla="*/ 415183 w 11760545"/>
              <a:gd name="connsiteY5-204" fmla="*/ 4777443 h 6258535"/>
              <a:gd name="connsiteX6-205" fmla="*/ 262784 w 11760545"/>
              <a:gd name="connsiteY6-206" fmla="*/ 6081309 h 6258535"/>
              <a:gd name="connsiteX7-207" fmla="*/ 2447183 w 11760545"/>
              <a:gd name="connsiteY7-208" fmla="*/ 6233709 h 6258535"/>
              <a:gd name="connsiteX8-209" fmla="*/ 3632517 w 11760545"/>
              <a:gd name="connsiteY8-210" fmla="*/ 5962776 h 6258535"/>
              <a:gd name="connsiteX9-211" fmla="*/ 5935450 w 11760545"/>
              <a:gd name="connsiteY9-212" fmla="*/ 6216776 h 6258535"/>
              <a:gd name="connsiteX10-213" fmla="*/ 8831050 w 11760545"/>
              <a:gd name="connsiteY10-214" fmla="*/ 5979709 h 6258535"/>
              <a:gd name="connsiteX11-215" fmla="*/ 10388917 w 11760545"/>
              <a:gd name="connsiteY11-216" fmla="*/ 6233709 h 6258535"/>
              <a:gd name="connsiteX12-217" fmla="*/ 11658917 w 11760545"/>
              <a:gd name="connsiteY12-218" fmla="*/ 5437843 h 6258535"/>
              <a:gd name="connsiteX13-219" fmla="*/ 11540383 w 11760545"/>
              <a:gd name="connsiteY13-220" fmla="*/ 3659843 h 6258535"/>
              <a:gd name="connsiteX14-221" fmla="*/ 11760517 w 11760545"/>
              <a:gd name="connsiteY14-222" fmla="*/ 2406776 h 6258535"/>
              <a:gd name="connsiteX15-223" fmla="*/ 11523450 w 11760545"/>
              <a:gd name="connsiteY15-224" fmla="*/ 1289176 h 6258535"/>
              <a:gd name="connsiteX16-225" fmla="*/ 11523450 w 11760545"/>
              <a:gd name="connsiteY16-226" fmla="*/ 307043 h 6258535"/>
              <a:gd name="connsiteX17-227" fmla="*/ 10304250 w 11760545"/>
              <a:gd name="connsiteY17-228" fmla="*/ 36109 h 6258535"/>
              <a:gd name="connsiteX18-229" fmla="*/ 9152783 w 11760545"/>
              <a:gd name="connsiteY18-230" fmla="*/ 273176 h 6258535"/>
              <a:gd name="connsiteX19-231" fmla="*/ 7239317 w 11760545"/>
              <a:gd name="connsiteY19-232" fmla="*/ 2243 h 6258535"/>
              <a:gd name="connsiteX20-233" fmla="*/ 5664517 w 11760545"/>
              <a:gd name="connsiteY20-234" fmla="*/ 137709 h 6258535"/>
              <a:gd name="connsiteX21-235" fmla="*/ 3530917 w 11760545"/>
              <a:gd name="connsiteY21-236" fmla="*/ 19176 h 6258535"/>
              <a:gd name="connsiteX22-237" fmla="*/ 2176250 w 11760545"/>
              <a:gd name="connsiteY22-238" fmla="*/ 256243 h 6258535"/>
              <a:gd name="connsiteX23-239" fmla="*/ 652250 w 11760545"/>
              <a:gd name="connsiteY23-240" fmla="*/ 53043 h 62585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</a:cxnLst>
            <a:rect l="l" t="t" r="r" b="b"/>
            <a:pathLst>
              <a:path w="11760545" h="6258535">
                <a:moveTo>
                  <a:pt x="652250" y="53043"/>
                </a:moveTo>
                <a:cubicBezTo>
                  <a:pt x="291006" y="106665"/>
                  <a:pt x="73694" y="312687"/>
                  <a:pt x="8783" y="577976"/>
                </a:cubicBezTo>
                <a:cubicBezTo>
                  <a:pt x="-56128" y="843265"/>
                  <a:pt x="259961" y="1311754"/>
                  <a:pt x="262783" y="1644776"/>
                </a:cubicBezTo>
                <a:cubicBezTo>
                  <a:pt x="265605" y="1977798"/>
                  <a:pt x="37006" y="2240266"/>
                  <a:pt x="25717" y="2576110"/>
                </a:cubicBezTo>
                <a:cubicBezTo>
                  <a:pt x="14428" y="2911954"/>
                  <a:pt x="130139" y="3292954"/>
                  <a:pt x="195050" y="3659843"/>
                </a:cubicBezTo>
                <a:cubicBezTo>
                  <a:pt x="259961" y="4026732"/>
                  <a:pt x="403894" y="4373865"/>
                  <a:pt x="415183" y="4777443"/>
                </a:cubicBezTo>
                <a:cubicBezTo>
                  <a:pt x="426472" y="5181021"/>
                  <a:pt x="-75883" y="5838598"/>
                  <a:pt x="262784" y="6081309"/>
                </a:cubicBezTo>
                <a:cubicBezTo>
                  <a:pt x="601451" y="6324020"/>
                  <a:pt x="1885561" y="6253464"/>
                  <a:pt x="2447183" y="6233709"/>
                </a:cubicBezTo>
                <a:cubicBezTo>
                  <a:pt x="3008805" y="6213954"/>
                  <a:pt x="3051139" y="5965598"/>
                  <a:pt x="3632517" y="5962776"/>
                </a:cubicBezTo>
                <a:cubicBezTo>
                  <a:pt x="4213895" y="5959954"/>
                  <a:pt x="5069028" y="6213954"/>
                  <a:pt x="5935450" y="6216776"/>
                </a:cubicBezTo>
                <a:cubicBezTo>
                  <a:pt x="6801872" y="6219598"/>
                  <a:pt x="8088806" y="5976887"/>
                  <a:pt x="8831050" y="5979709"/>
                </a:cubicBezTo>
                <a:cubicBezTo>
                  <a:pt x="9573294" y="5982531"/>
                  <a:pt x="9917606" y="6324020"/>
                  <a:pt x="10388917" y="6233709"/>
                </a:cubicBezTo>
                <a:cubicBezTo>
                  <a:pt x="10860228" y="6143398"/>
                  <a:pt x="11467006" y="5866821"/>
                  <a:pt x="11658917" y="5437843"/>
                </a:cubicBezTo>
                <a:cubicBezTo>
                  <a:pt x="11850828" y="5008865"/>
                  <a:pt x="11523450" y="4165021"/>
                  <a:pt x="11540383" y="3659843"/>
                </a:cubicBezTo>
                <a:cubicBezTo>
                  <a:pt x="11557316" y="3154665"/>
                  <a:pt x="11763339" y="2801887"/>
                  <a:pt x="11760517" y="2406776"/>
                </a:cubicBezTo>
                <a:cubicBezTo>
                  <a:pt x="11757695" y="2011665"/>
                  <a:pt x="11562961" y="1639132"/>
                  <a:pt x="11523450" y="1289176"/>
                </a:cubicBezTo>
                <a:cubicBezTo>
                  <a:pt x="11483939" y="939221"/>
                  <a:pt x="11726650" y="515888"/>
                  <a:pt x="11523450" y="307043"/>
                </a:cubicBezTo>
                <a:cubicBezTo>
                  <a:pt x="11320250" y="98198"/>
                  <a:pt x="10699361" y="41753"/>
                  <a:pt x="10304250" y="36109"/>
                </a:cubicBezTo>
                <a:cubicBezTo>
                  <a:pt x="9909139" y="30465"/>
                  <a:pt x="9663605" y="278820"/>
                  <a:pt x="9152783" y="273176"/>
                </a:cubicBezTo>
                <a:cubicBezTo>
                  <a:pt x="8641961" y="267532"/>
                  <a:pt x="7820695" y="24821"/>
                  <a:pt x="7239317" y="2243"/>
                </a:cubicBezTo>
                <a:cubicBezTo>
                  <a:pt x="6657939" y="-20335"/>
                  <a:pt x="6282584" y="134887"/>
                  <a:pt x="5664517" y="137709"/>
                </a:cubicBezTo>
                <a:cubicBezTo>
                  <a:pt x="5046450" y="140531"/>
                  <a:pt x="4101006" y="-51380"/>
                  <a:pt x="3530917" y="19176"/>
                </a:cubicBezTo>
                <a:cubicBezTo>
                  <a:pt x="2960828" y="89732"/>
                  <a:pt x="2650383" y="250599"/>
                  <a:pt x="2176250" y="256243"/>
                </a:cubicBezTo>
                <a:cubicBezTo>
                  <a:pt x="1702117" y="261887"/>
                  <a:pt x="1013495" y="-579"/>
                  <a:pt x="652250" y="53043"/>
                </a:cubicBezTo>
                <a:close/>
              </a:path>
            </a:pathLst>
          </a:custGeom>
          <a:solidFill>
            <a:srgbClr val="F3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16" y="188666"/>
            <a:ext cx="10515600" cy="501149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6A3BD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1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2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3E6F-DAE1-4F34-A6AF-636EA22045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6B584-5A35-4DF3-9321-E7D44BFB54F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772C1-4B13-4ED7-8675-B6EB7B69EC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9837" y="4100007"/>
            <a:ext cx="10369152" cy="22881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1" name="组合 60"/>
          <p:cNvGrpSpPr/>
          <p:nvPr/>
        </p:nvGrpSpPr>
        <p:grpSpPr>
          <a:xfrm>
            <a:off x="79058" y="4531397"/>
            <a:ext cx="12191999" cy="2326243"/>
            <a:chOff x="1" y="4546271"/>
            <a:chExt cx="12191999" cy="2326243"/>
          </a:xfrm>
        </p:grpSpPr>
        <p:sp>
          <p:nvSpPr>
            <p:cNvPr id="62" name="任意多边形 61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64407" y="-375289"/>
            <a:ext cx="10002007" cy="5914332"/>
          </a:xfrm>
          <a:prstGeom prst="rect">
            <a:avLst/>
          </a:prstGeom>
        </p:spPr>
      </p:pic>
      <p:sp>
        <p:nvSpPr>
          <p:cNvPr id="8" name="文本框 138"/>
          <p:cNvSpPr txBox="1"/>
          <p:nvPr/>
        </p:nvSpPr>
        <p:spPr>
          <a:xfrm>
            <a:off x="3427941" y="5979954"/>
            <a:ext cx="5332942" cy="551005"/>
          </a:xfrm>
          <a:prstGeom prst="roundRect">
            <a:avLst/>
          </a:prstGeom>
          <a:solidFill>
            <a:srgbClr val="219B9C"/>
          </a:solidFill>
        </p:spPr>
        <p:txBody>
          <a:bodyPr wrap="square" rtlCol="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9902383" y="-214182"/>
            <a:ext cx="2591951" cy="2467172"/>
          </a:xfrm>
          <a:prstGeom prst="rect">
            <a:avLst/>
          </a:prstGeom>
        </p:spPr>
      </p:pic>
      <p:sp>
        <p:nvSpPr>
          <p:cNvPr id="65" name="Freeform 6"/>
          <p:cNvSpPr/>
          <p:nvPr/>
        </p:nvSpPr>
        <p:spPr bwMode="auto">
          <a:xfrm>
            <a:off x="9309923" y="1219615"/>
            <a:ext cx="2536780" cy="939409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6" cstate="email"/>
          <a:srcRect b="-1517"/>
          <a:stretch>
            <a:fillRect/>
          </a:stretch>
        </p:blipFill>
        <p:spPr>
          <a:xfrm>
            <a:off x="27056" y="978019"/>
            <a:ext cx="2842187" cy="1828588"/>
          </a:xfrm>
          <a:prstGeom prst="rect">
            <a:avLst/>
          </a:prstGeom>
        </p:spPr>
      </p:pic>
      <p:sp>
        <p:nvSpPr>
          <p:cNvPr id="7" name="TextBox 55"/>
          <p:cNvSpPr txBox="1"/>
          <p:nvPr/>
        </p:nvSpPr>
        <p:spPr>
          <a:xfrm>
            <a:off x="4664296" y="3402594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spcBef>
                <a:spcPts val="0"/>
              </a:spcBef>
              <a:spcAft>
                <a:spcPts val="0"/>
              </a:spcAft>
              <a:defRPr sz="3300">
                <a:latin typeface="迷你简卡通" panose="03000509000000000000" pitchFamily="65" charset="-122"/>
                <a:ea typeface="迷你简卡通" panose="03000509000000000000" pitchFamily="65" charset="-122"/>
                <a:cs typeface="+mn-ea"/>
              </a:defRPr>
            </a:lvl1pPr>
          </a:lstStyle>
          <a:p>
            <a:r>
              <a:rPr lang="en-US" altLang="zh-CN" sz="2400" b="1" dirty="0" smtClean="0">
                <a:solidFill>
                  <a:srgbClr val="219B9C"/>
                </a:solidFill>
                <a:latin typeface="方正隶变_GBK" panose="02000000000000000000" charset="-122"/>
                <a:ea typeface="方正隶变_GBK" panose="02000000000000000000" charset="-122"/>
              </a:rPr>
              <a:t>[</a:t>
            </a:r>
            <a:r>
              <a:rPr lang="zh-CN" altLang="en-US" sz="2400" b="1" dirty="0" smtClean="0">
                <a:solidFill>
                  <a:srgbClr val="219B9C"/>
                </a:solidFill>
                <a:latin typeface="方正隶变_GBK" panose="02000000000000000000" charset="-122"/>
                <a:ea typeface="方正隶变_GBK" panose="02000000000000000000" charset="-122"/>
              </a:rPr>
              <a:t>冀</a:t>
            </a:r>
            <a:r>
              <a:rPr lang="zh-CN" altLang="en-US" sz="2400" b="1" dirty="0">
                <a:solidFill>
                  <a:srgbClr val="219B9C"/>
                </a:solidFill>
                <a:latin typeface="方正隶变_GBK" panose="02000000000000000000" charset="-122"/>
                <a:ea typeface="方正隶变_GBK" panose="02000000000000000000" charset="-122"/>
              </a:rPr>
              <a:t>教版五年级数学上</a:t>
            </a:r>
            <a:r>
              <a:rPr lang="en-US" altLang="zh-CN" sz="2400" b="1" dirty="0" smtClean="0">
                <a:solidFill>
                  <a:srgbClr val="219B9C"/>
                </a:solidFill>
                <a:latin typeface="方正隶变_GBK" panose="02000000000000000000" charset="-122"/>
                <a:ea typeface="方正隶变_GBK" panose="02000000000000000000" charset="-122"/>
              </a:rPr>
              <a:t>]</a:t>
            </a:r>
            <a:endParaRPr lang="zh-CN" altLang="en-US" sz="1800" dirty="0">
              <a:solidFill>
                <a:srgbClr val="219B9C"/>
              </a:solidFill>
            </a:endParaRPr>
          </a:p>
        </p:txBody>
      </p:sp>
      <p:sp>
        <p:nvSpPr>
          <p:cNvPr id="38" name="TextBox 55"/>
          <p:cNvSpPr txBox="1"/>
          <p:nvPr/>
        </p:nvSpPr>
        <p:spPr>
          <a:xfrm>
            <a:off x="3353712" y="1892316"/>
            <a:ext cx="577619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ctr" defTabSz="1218565">
              <a:defRPr sz="12795" spc="67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方圆体W7(P)" pitchFamily="82" charset="-122"/>
                <a:ea typeface="华康方圆体W7(P)" pitchFamily="82" charset="-122"/>
              </a:defRPr>
            </a:lvl1pPr>
            <a:lvl2pPr marL="609600" defTabSz="1218565">
              <a:defRPr sz="2400"/>
            </a:lvl2pPr>
            <a:lvl3pPr marL="1219200" defTabSz="1218565">
              <a:defRPr sz="2400"/>
            </a:lvl3pPr>
            <a:lvl4pPr marL="1828165" defTabSz="1218565">
              <a:defRPr sz="2400"/>
            </a:lvl4pPr>
            <a:lvl5pPr marL="2437765" defTabSz="1218565">
              <a:defRPr sz="2400"/>
            </a:lvl5pPr>
            <a:lvl6pPr marL="3047365" defTabSz="1218565">
              <a:defRPr sz="2400"/>
            </a:lvl6pPr>
            <a:lvl7pPr marL="3656965" defTabSz="1218565">
              <a:defRPr sz="2400"/>
            </a:lvl7pPr>
            <a:lvl8pPr marL="4266565" defTabSz="1218565">
              <a:defRPr sz="2400"/>
            </a:lvl8pPr>
            <a:lvl9pPr marL="4876165" defTabSz="1218565">
              <a:defRPr sz="2400"/>
            </a:lvl9pPr>
          </a:lstStyle>
          <a:p>
            <a:r>
              <a:rPr lang="zh-CN" altLang="zh-CN" sz="7200" dirty="0">
                <a:solidFill>
                  <a:srgbClr val="219B9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腾祥沁圆简-W3" panose="01010104010101010101" charset="-122"/>
                <a:ea typeface="腾祥沁圆简-W3" panose="01010104010101010101" charset="-122"/>
              </a:rPr>
              <a:t>认识平方千米</a:t>
            </a: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126210">
            <a:off x="407476" y="3352381"/>
            <a:ext cx="3093533" cy="330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200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5" grpId="0" bldLvl="0" animBg="1"/>
      <p:bldP spid="65" grpId="1" bldLvl="0" animBg="1"/>
      <p:bldP spid="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1959" y="152400"/>
            <a:ext cx="300040" cy="6609338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152404"/>
            <a:ext cx="300040" cy="6498615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6651015"/>
            <a:ext cx="12192000" cy="263124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"/>
            <a:ext cx="12192000" cy="263123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111885" y="697230"/>
            <a:ext cx="9423400" cy="1101090"/>
          </a:xfrm>
          <a:prstGeom prst="roundRect">
            <a:avLst>
              <a:gd name="adj" fmla="val 7089"/>
            </a:avLst>
          </a:prstGeom>
          <a:noFill/>
          <a:ln>
            <a:noFill/>
          </a:ln>
        </p:spPr>
        <p:style>
          <a:lnRef idx="2">
            <a:srgbClr val="FF7592">
              <a:shade val="50000"/>
            </a:srgbClr>
          </a:lnRef>
          <a:fillRef idx="1">
            <a:srgbClr val="FF7592"/>
          </a:fillRef>
          <a:effectRef idx="0">
            <a:srgbClr val="FF7592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</a:endParaRPr>
          </a:p>
        </p:txBody>
      </p:sp>
      <p:sp>
        <p:nvSpPr>
          <p:cNvPr id="77" name="文本框 66"/>
          <p:cNvSpPr txBox="1"/>
          <p:nvPr/>
        </p:nvSpPr>
        <p:spPr>
          <a:xfrm>
            <a:off x="1689737" y="1362314"/>
            <a:ext cx="9099883" cy="656590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spc="1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fontAlgn="auto">
              <a:lnSpc>
                <a:spcPts val="4360"/>
              </a:lnSpc>
            </a:pPr>
            <a:r>
              <a:rPr lang="zh-CN" sz="24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人们</a:t>
            </a:r>
            <a:r>
              <a:rPr sz="24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测量和计算</a:t>
            </a:r>
            <a:r>
              <a:rPr lang="zh-CN" sz="24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较大</a:t>
            </a:r>
            <a:r>
              <a:rPr sz="24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土地</a:t>
            </a:r>
            <a:r>
              <a:rPr lang="zh-CN" sz="24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面积一般</a:t>
            </a:r>
            <a:r>
              <a:rPr sz="24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用</a:t>
            </a:r>
            <a:r>
              <a:rPr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平方千米</a:t>
            </a:r>
            <a:r>
              <a:rPr lang="zh-CN" sz="24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k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㎡</a:t>
            </a:r>
            <a:r>
              <a:rPr lang="zh-CN" sz="24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sz="24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作单位。</a:t>
            </a:r>
            <a:endParaRPr lang="zh-CN" altLang="en-US" sz="2400" b="1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01 3"/>
          <p:cNvSpPr/>
          <p:nvPr/>
        </p:nvSpPr>
        <p:spPr>
          <a:xfrm>
            <a:off x="1764332" y="438367"/>
            <a:ext cx="752475" cy="752475"/>
          </a:xfrm>
          <a:prstGeom prst="ellipse">
            <a:avLst/>
          </a:prstGeom>
          <a:solidFill>
            <a:srgbClr val="F68920"/>
          </a:solidFill>
          <a:ln>
            <a:noFill/>
          </a:ln>
        </p:spPr>
        <p:style>
          <a:lnRef idx="2">
            <a:srgbClr val="5B9E97">
              <a:shade val="50000"/>
            </a:srgbClr>
          </a:lnRef>
          <a:fillRef idx="1">
            <a:srgbClr val="5B9E97"/>
          </a:fillRef>
          <a:effectRef idx="0">
            <a:srgbClr val="5B9E97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01 4"/>
          <p:cNvSpPr/>
          <p:nvPr/>
        </p:nvSpPr>
        <p:spPr>
          <a:xfrm>
            <a:off x="649905" y="438367"/>
            <a:ext cx="752475" cy="752475"/>
          </a:xfrm>
          <a:prstGeom prst="ellipse">
            <a:avLst/>
          </a:prstGeom>
          <a:solidFill>
            <a:srgbClr val="E23764"/>
          </a:solidFill>
          <a:ln>
            <a:noFill/>
          </a:ln>
        </p:spPr>
        <p:style>
          <a:lnRef idx="2">
            <a:srgbClr val="5B9E97">
              <a:shade val="50000"/>
            </a:srgbClr>
          </a:lnRef>
          <a:fillRef idx="1">
            <a:srgbClr val="5B9E97"/>
          </a:fillRef>
          <a:effectRef idx="0">
            <a:srgbClr val="5B9E97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01 5"/>
          <p:cNvSpPr txBox="1"/>
          <p:nvPr/>
        </p:nvSpPr>
        <p:spPr>
          <a:xfrm>
            <a:off x="699231" y="460661"/>
            <a:ext cx="243610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    结</a:t>
            </a:r>
            <a:endParaRPr lang="zh-CN" altLang="en-US" sz="4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 Box 19"/>
          <p:cNvSpPr txBox="1">
            <a:spLocks noChangeArrowheads="1"/>
          </p:cNvSpPr>
          <p:nvPr/>
        </p:nvSpPr>
        <p:spPr bwMode="auto">
          <a:xfrm>
            <a:off x="2279017" y="5957572"/>
            <a:ext cx="6747511" cy="523220"/>
          </a:xfrm>
          <a:prstGeom prst="rect">
            <a:avLst/>
          </a:prstGeom>
          <a:noFill/>
          <a:ln w="25400" cmpd="sng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sz="2800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sz="2800" dirty="0">
                <a:latin typeface="黑体" panose="02010609060101010101" charset="-122"/>
                <a:ea typeface="黑体" panose="02010609060101010101" charset="-122"/>
              </a:rPr>
              <a:t>平方千米</a:t>
            </a:r>
            <a:r>
              <a:rPr sz="2800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sz="2800" dirty="0">
                <a:latin typeface="黑体" panose="02010609060101010101" charset="-122"/>
                <a:ea typeface="黑体" panose="02010609060101010101" charset="-122"/>
              </a:rPr>
              <a:t>00</a:t>
            </a:r>
            <a:r>
              <a:rPr sz="2800" dirty="0">
                <a:latin typeface="黑体" panose="02010609060101010101" charset="-122"/>
                <a:ea typeface="黑体" panose="02010609060101010101" charset="-122"/>
              </a:rPr>
              <a:t>0000平方米</a:t>
            </a:r>
            <a:r>
              <a:rPr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＝1</a:t>
            </a:r>
            <a:r>
              <a:rPr lang="en-US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00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公顷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      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72337" y="2473964"/>
            <a:ext cx="7148831" cy="2868295"/>
          </a:xfrm>
          <a:prstGeom prst="rect">
            <a:avLst/>
          </a:prstGeom>
          <a:ln w="28575" cmpd="sng">
            <a:solidFill>
              <a:srgbClr val="00B050"/>
            </a:solidFill>
            <a:prstDash val="sysDash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7" grpId="2" animBg="1"/>
      <p:bldP spid="77" grpId="3" animBg="1"/>
      <p:bldP spid="77" grpId="4" animBg="1"/>
      <p:bldP spid="77" grpId="5" bldLvl="0" animBg="1"/>
      <p:bldP spid="78" grpId="0" bldLvl="0" animBg="1"/>
      <p:bldP spid="79" grpId="0" bldLvl="0" animBg="1"/>
      <p:bldP spid="80" grpId="0"/>
      <p:bldP spid="86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1959" y="152400"/>
            <a:ext cx="300040" cy="6609338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152404"/>
            <a:ext cx="300040" cy="6498615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6651015"/>
            <a:ext cx="12192000" cy="263124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"/>
            <a:ext cx="12192000" cy="263123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660527" y="1229995"/>
            <a:ext cx="5655311" cy="5161280"/>
            <a:chOff x="749" y="1929"/>
            <a:chExt cx="8737" cy="8319"/>
          </a:xfrm>
        </p:grpSpPr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66" y="1929"/>
              <a:ext cx="7296" cy="4585"/>
            </a:xfrm>
            <a:prstGeom prst="roundRect">
              <a:avLst/>
            </a:prstGeom>
            <a:noFill/>
            <a:ln w="57150" cmpd="dbl">
              <a:solidFill>
                <a:srgbClr val="2DC8F1">
                  <a:lumMod val="40000"/>
                  <a:lumOff val="60000"/>
                </a:srgb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5" name="Text Box 5"/>
            <p:cNvSpPr txBox="1">
              <a:spLocks noChangeArrowheads="1"/>
            </p:cNvSpPr>
            <p:nvPr/>
          </p:nvSpPr>
          <p:spPr bwMode="auto">
            <a:xfrm>
              <a:off x="1566" y="6759"/>
              <a:ext cx="7110" cy="1141"/>
            </a:xfrm>
            <a:prstGeom prst="rect">
              <a:avLst/>
            </a:prstGeom>
            <a:noFill/>
            <a:ln w="28575" cmpd="sng">
              <a:solidFill>
                <a:srgbClr val="2DC8F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北京故宫是世界上最大的宫殿建筑群，占地面积约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0.72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平方千米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49" y="8310"/>
              <a:ext cx="8737" cy="1938"/>
              <a:chOff x="1015" y="7224"/>
              <a:chExt cx="8737" cy="2496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1015" y="7224"/>
                <a:ext cx="8737" cy="2496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2DC8F1"/>
                </a:solidFill>
              </a:ln>
            </p:spPr>
            <p:style>
              <a:lnRef idx="2">
                <a:srgbClr val="FF7592">
                  <a:shade val="50000"/>
                </a:srgbClr>
              </a:lnRef>
              <a:fillRef idx="1">
                <a:srgbClr val="FF7592"/>
              </a:fillRef>
              <a:effectRef idx="0">
                <a:srgbClr val="FF7592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370" y="7327"/>
                <a:ext cx="8347" cy="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3980"/>
                  </a:lnSpc>
                </a:pPr>
                <a:r>
                  <a:rPr lang="zh-CN" altLang="en-US" sz="2400" dirty="0"/>
                  <a:t>北京故宫的占地面积约是（     ）公顷，</a:t>
                </a:r>
              </a:p>
              <a:p>
                <a:pPr fontAlgn="auto">
                  <a:lnSpc>
                    <a:spcPts val="3980"/>
                  </a:lnSpc>
                </a:pPr>
                <a:r>
                  <a:rPr lang="zh-CN" altLang="en-US" sz="2400" dirty="0"/>
                  <a:t>合（             ）平方米。</a:t>
                </a:r>
                <a:endParaRPr lang="en-US" altLang="zh-CN" sz="2400" dirty="0"/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5600377" y="5373079"/>
            <a:ext cx="64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9" name="01 3"/>
          <p:cNvSpPr/>
          <p:nvPr/>
        </p:nvSpPr>
        <p:spPr>
          <a:xfrm>
            <a:off x="1824021" y="378677"/>
            <a:ext cx="752475" cy="752475"/>
          </a:xfrm>
          <a:prstGeom prst="ellipse">
            <a:avLst/>
          </a:prstGeom>
          <a:solidFill>
            <a:srgbClr val="F68920"/>
          </a:solidFill>
          <a:ln>
            <a:noFill/>
          </a:ln>
        </p:spPr>
        <p:style>
          <a:lnRef idx="2">
            <a:srgbClr val="5B9E97">
              <a:shade val="50000"/>
            </a:srgbClr>
          </a:lnRef>
          <a:fillRef idx="1">
            <a:srgbClr val="5B9E97"/>
          </a:fillRef>
          <a:effectRef idx="0">
            <a:srgbClr val="5B9E97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01 4"/>
          <p:cNvSpPr/>
          <p:nvPr/>
        </p:nvSpPr>
        <p:spPr>
          <a:xfrm>
            <a:off x="709596" y="378677"/>
            <a:ext cx="752475" cy="752475"/>
          </a:xfrm>
          <a:prstGeom prst="ellipse">
            <a:avLst/>
          </a:prstGeom>
          <a:solidFill>
            <a:srgbClr val="E23764"/>
          </a:solidFill>
          <a:ln>
            <a:noFill/>
          </a:ln>
        </p:spPr>
        <p:style>
          <a:lnRef idx="2">
            <a:srgbClr val="5B9E97">
              <a:shade val="50000"/>
            </a:srgbClr>
          </a:lnRef>
          <a:fillRef idx="1">
            <a:srgbClr val="5B9E97"/>
          </a:fillRef>
          <a:effectRef idx="0">
            <a:srgbClr val="5B9E97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01 5"/>
          <p:cNvSpPr txBox="1"/>
          <p:nvPr/>
        </p:nvSpPr>
        <p:spPr>
          <a:xfrm>
            <a:off x="758921" y="400971"/>
            <a:ext cx="243610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    习</a:t>
            </a:r>
            <a:endParaRPr lang="zh-CN" altLang="en-US" sz="4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36818" y="5871214"/>
            <a:ext cx="124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720000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95920" y="1458595"/>
            <a:ext cx="3416320" cy="52322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l"/>
            <a:r>
              <a:rPr sz="28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1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平方千米</a:t>
            </a:r>
            <a:r>
              <a:rPr sz="28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＝1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00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公顷</a:t>
            </a:r>
            <a:endParaRPr lang="zh-CN" altLang="zh-CN" sz="2800"/>
          </a:p>
        </p:txBody>
      </p:sp>
      <p:sp>
        <p:nvSpPr>
          <p:cNvPr id="27" name="文本框 26"/>
          <p:cNvSpPr txBox="1"/>
          <p:nvPr/>
        </p:nvSpPr>
        <p:spPr>
          <a:xfrm>
            <a:off x="8670292" y="2148844"/>
            <a:ext cx="225488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0.72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×100=</a:t>
            </a:r>
            <a:r>
              <a:rPr lang="en-US" altLang="zh-CN" sz="2400">
                <a:solidFill>
                  <a:srgbClr val="FF0000"/>
                </a:solidFill>
              </a:rPr>
              <a:t>72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95920" y="3383917"/>
            <a:ext cx="3662045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zh-CN" sz="2800"/>
              <a:t>1</a:t>
            </a:r>
            <a:r>
              <a:rPr lang="zh-CN" altLang="zh-CN" sz="2800">
                <a:sym typeface="微软雅黑" panose="020B0503020204020204" pitchFamily="34" charset="-122"/>
              </a:rPr>
              <a:t>公顷</a:t>
            </a:r>
            <a:r>
              <a:rPr sz="28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＝</a:t>
            </a:r>
            <a:r>
              <a:rPr lang="zh-CN" altLang="zh-CN" sz="2800"/>
              <a:t>100</a:t>
            </a:r>
            <a:r>
              <a:rPr lang="en-US" altLang="zh-CN" sz="2800"/>
              <a:t>00</a:t>
            </a:r>
            <a:r>
              <a:rPr lang="zh-CN" altLang="en-US" sz="2800"/>
              <a:t>平方米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02321" y="4057654"/>
            <a:ext cx="284861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72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×10000=</a:t>
            </a:r>
            <a:r>
              <a:rPr lang="en-US" altLang="zh-CN" sz="2400">
                <a:solidFill>
                  <a:srgbClr val="FF0000"/>
                </a:solidFill>
              </a:rPr>
              <a:t>720000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 bldLvl="0" animBg="1"/>
      <p:bldP spid="10" grpId="0" bldLvl="0" animBg="1"/>
      <p:bldP spid="13" grpId="0"/>
      <p:bldP spid="11" grpId="0"/>
      <p:bldP spid="28" grpId="0"/>
      <p:bldP spid="28" grpId="1"/>
      <p:bldP spid="28" grpId="2" bldLvl="0" animBg="1"/>
      <p:bldP spid="27" grpId="0"/>
      <p:bldP spid="12" grpId="0"/>
      <p:bldP spid="12" grpId="1"/>
      <p:bldP spid="12" grpId="2" bldLvl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1959" y="152400"/>
            <a:ext cx="300040" cy="6609338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152404"/>
            <a:ext cx="300040" cy="6498615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6651015"/>
            <a:ext cx="12192000" cy="263124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"/>
            <a:ext cx="12192000" cy="263123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01 3"/>
          <p:cNvSpPr/>
          <p:nvPr/>
        </p:nvSpPr>
        <p:spPr>
          <a:xfrm>
            <a:off x="2113581" y="378677"/>
            <a:ext cx="752475" cy="752475"/>
          </a:xfrm>
          <a:prstGeom prst="ellipse">
            <a:avLst/>
          </a:prstGeom>
          <a:solidFill>
            <a:srgbClr val="F68920"/>
          </a:solidFill>
          <a:ln>
            <a:noFill/>
          </a:ln>
        </p:spPr>
        <p:style>
          <a:lnRef idx="2">
            <a:srgbClr val="5B9E97">
              <a:shade val="50000"/>
            </a:srgbClr>
          </a:lnRef>
          <a:fillRef idx="1">
            <a:srgbClr val="5B9E97"/>
          </a:fillRef>
          <a:effectRef idx="0">
            <a:srgbClr val="5B9E97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01 4"/>
          <p:cNvSpPr/>
          <p:nvPr/>
        </p:nvSpPr>
        <p:spPr>
          <a:xfrm>
            <a:off x="999157" y="378677"/>
            <a:ext cx="752475" cy="752475"/>
          </a:xfrm>
          <a:prstGeom prst="ellipse">
            <a:avLst/>
          </a:prstGeom>
          <a:solidFill>
            <a:srgbClr val="E23764"/>
          </a:solidFill>
          <a:ln>
            <a:noFill/>
          </a:ln>
        </p:spPr>
        <p:style>
          <a:lnRef idx="2">
            <a:srgbClr val="5B9E97">
              <a:shade val="50000"/>
            </a:srgbClr>
          </a:lnRef>
          <a:fillRef idx="1">
            <a:srgbClr val="5B9E97"/>
          </a:fillRef>
          <a:effectRef idx="0">
            <a:srgbClr val="5B9E97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01 5"/>
          <p:cNvSpPr txBox="1"/>
          <p:nvPr/>
        </p:nvSpPr>
        <p:spPr>
          <a:xfrm>
            <a:off x="1048481" y="400971"/>
            <a:ext cx="243610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    习</a:t>
            </a:r>
            <a:endParaRPr lang="zh-CN" altLang="en-US" sz="4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23285" y="941004"/>
            <a:ext cx="5373600" cy="5095296"/>
            <a:chOff x="10284" y="1967"/>
            <a:chExt cx="8462" cy="802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0284" y="6759"/>
              <a:ext cx="8462" cy="1599"/>
            </a:xfrm>
            <a:prstGeom prst="rect">
              <a:avLst/>
            </a:prstGeom>
            <a:noFill/>
            <a:ln w="28575" cmpd="sng">
              <a:solidFill>
                <a:srgbClr val="2DC8F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/>
              <a:r>
                <a:rPr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中国南极长城站是我国第一个南极科学考察基地，建于1985年，占地面积约是</a:t>
              </a:r>
              <a:r>
                <a:rPr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2.52</a:t>
              </a:r>
              <a:r>
                <a:rPr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平方千米。</a:t>
              </a:r>
              <a:endParaRPr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0" name="图片 9" descr="timg (1)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941" y="1967"/>
              <a:ext cx="7105" cy="4547"/>
            </a:xfrm>
            <a:prstGeom prst="roundRect">
              <a:avLst/>
            </a:prstGeom>
            <a:ln w="50800" cmpd="dbl">
              <a:solidFill>
                <a:srgbClr val="2DC8F1"/>
              </a:solidFill>
            </a:ln>
          </p:spPr>
        </p:pic>
        <p:grpSp>
          <p:nvGrpSpPr>
            <p:cNvPr id="11" name="组合 10"/>
            <p:cNvGrpSpPr/>
            <p:nvPr/>
          </p:nvGrpSpPr>
          <p:grpSpPr>
            <a:xfrm>
              <a:off x="10284" y="8116"/>
              <a:ext cx="8462" cy="1875"/>
              <a:chOff x="1015" y="6882"/>
              <a:chExt cx="8782" cy="2496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015" y="6882"/>
                <a:ext cx="8782" cy="2496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2DC8F1"/>
                </a:solidFill>
              </a:ln>
            </p:spPr>
            <p:style>
              <a:lnRef idx="2">
                <a:srgbClr val="FF7592">
                  <a:shade val="50000"/>
                </a:srgbClr>
              </a:lnRef>
              <a:fillRef idx="1">
                <a:srgbClr val="FF7592"/>
              </a:fillRef>
              <a:effectRef idx="0">
                <a:srgbClr val="FF7592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211" y="6882"/>
                <a:ext cx="8585" cy="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3980"/>
                  </a:lnSpc>
                </a:pPr>
                <a:r>
                  <a:rPr lang="zh-CN" altLang="en-US" sz="2400" dirty="0"/>
                  <a:t>中国南极长城站占地面积约是（       ）公顷，合（             ）平方米。</a:t>
                </a:r>
                <a:endParaRPr lang="en-US" altLang="zh-CN" sz="2400" dirty="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7844791" y="4984686"/>
            <a:ext cx="81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252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33959" y="5442226"/>
            <a:ext cx="137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2520000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9028" y="3256747"/>
            <a:ext cx="6466979" cy="3601696"/>
            <a:chOff x="0" y="4486783"/>
            <a:chExt cx="4320620" cy="237121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email"/>
            <a:srcRect t="-1"/>
            <a:stretch>
              <a:fillRect/>
            </a:stretch>
          </p:blipFill>
          <p:spPr>
            <a:xfrm>
              <a:off x="0" y="4986780"/>
              <a:ext cx="4320620" cy="18712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1067154">
              <a:off x="457699" y="4486783"/>
              <a:ext cx="2190923" cy="2033475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69417" y="311626"/>
            <a:ext cx="2514351" cy="2641140"/>
          </a:xfrm>
          <a:prstGeom prst="rect">
            <a:avLst/>
          </a:prstGeom>
        </p:spPr>
      </p:pic>
      <p:sp>
        <p:nvSpPr>
          <p:cNvPr id="38" name="TextBox 55"/>
          <p:cNvSpPr txBox="1"/>
          <p:nvPr/>
        </p:nvSpPr>
        <p:spPr>
          <a:xfrm>
            <a:off x="2779621" y="2094255"/>
            <a:ext cx="5964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8565">
              <a:defRPr sz="12795" spc="67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方圆体W7(P)" pitchFamily="82" charset="-122"/>
                <a:ea typeface="华康方圆体W7(P)" pitchFamily="82" charset="-122"/>
              </a:defRPr>
            </a:lvl1pPr>
            <a:lvl2pPr marL="609600" defTabSz="1218565">
              <a:defRPr sz="2400"/>
            </a:lvl2pPr>
            <a:lvl3pPr marL="1219200" defTabSz="1218565">
              <a:defRPr sz="2400"/>
            </a:lvl3pPr>
            <a:lvl4pPr marL="1828165" defTabSz="1218565">
              <a:defRPr sz="2400"/>
            </a:lvl4pPr>
            <a:lvl5pPr marL="2437765" defTabSz="1218565">
              <a:defRPr sz="2400"/>
            </a:lvl5pPr>
            <a:lvl6pPr marL="3047365" defTabSz="1218565">
              <a:defRPr sz="2400"/>
            </a:lvl6pPr>
            <a:lvl7pPr marL="3656965" defTabSz="1218565">
              <a:defRPr sz="2400"/>
            </a:lvl7pPr>
            <a:lvl8pPr marL="4266565" defTabSz="1218565">
              <a:defRPr sz="2400"/>
            </a:lvl8pPr>
            <a:lvl9pPr marL="4876165" defTabSz="1218565">
              <a:defRPr sz="2400"/>
            </a:lvl9pPr>
          </a:lstStyle>
          <a:p>
            <a:r>
              <a:rPr lang="zh-CN" altLang="zh-C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zh-C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收看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1959" y="152400"/>
            <a:ext cx="300040" cy="6609338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152404"/>
            <a:ext cx="300040" cy="6498615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6651015"/>
            <a:ext cx="12192000" cy="263124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"/>
            <a:ext cx="12192000" cy="263123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01 3"/>
          <p:cNvSpPr/>
          <p:nvPr/>
        </p:nvSpPr>
        <p:spPr>
          <a:xfrm>
            <a:off x="1681781" y="479007"/>
            <a:ext cx="752475" cy="752475"/>
          </a:xfrm>
          <a:prstGeom prst="ellipse">
            <a:avLst/>
          </a:prstGeom>
          <a:solidFill>
            <a:srgbClr val="F68920"/>
          </a:solidFill>
          <a:ln>
            <a:noFill/>
          </a:ln>
        </p:spPr>
        <p:style>
          <a:lnRef idx="2">
            <a:srgbClr val="5B9E97">
              <a:shade val="50000"/>
            </a:srgbClr>
          </a:lnRef>
          <a:fillRef idx="1">
            <a:srgbClr val="5B9E97"/>
          </a:fillRef>
          <a:effectRef idx="0">
            <a:srgbClr val="5B9E97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01 4"/>
          <p:cNvSpPr/>
          <p:nvPr/>
        </p:nvSpPr>
        <p:spPr>
          <a:xfrm>
            <a:off x="567357" y="479007"/>
            <a:ext cx="752475" cy="752475"/>
          </a:xfrm>
          <a:prstGeom prst="ellipse">
            <a:avLst/>
          </a:prstGeom>
          <a:solidFill>
            <a:srgbClr val="E23764"/>
          </a:solidFill>
          <a:ln>
            <a:noFill/>
          </a:ln>
        </p:spPr>
        <p:style>
          <a:lnRef idx="2">
            <a:srgbClr val="5B9E97">
              <a:shade val="50000"/>
            </a:srgbClr>
          </a:lnRef>
          <a:fillRef idx="1">
            <a:srgbClr val="5B9E97"/>
          </a:fillRef>
          <a:effectRef idx="0">
            <a:srgbClr val="5B9E97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01 5"/>
          <p:cNvSpPr txBox="1"/>
          <p:nvPr/>
        </p:nvSpPr>
        <p:spPr>
          <a:xfrm>
            <a:off x="586201" y="486061"/>
            <a:ext cx="243610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    习</a:t>
            </a:r>
            <a:endParaRPr lang="zh-CN" altLang="en-US" sz="4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33956" y="1739902"/>
            <a:ext cx="403225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1公顷的面积有多大？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78525" y="4029712"/>
            <a:ext cx="372745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10000平方米=1公顷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1143" y="1447801"/>
            <a:ext cx="932815" cy="875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2367282" y="2660015"/>
            <a:ext cx="3030220" cy="3030220"/>
          </a:xfrm>
          <a:prstGeom prst="rect">
            <a:avLst/>
          </a:prstGeom>
          <a:solidFill>
            <a:srgbClr val="FFFFB3"/>
          </a:solidFill>
          <a:ln w="28575" cmpd="sng">
            <a:solidFill>
              <a:sysClr val="windowText" lastClr="000000"/>
            </a:solidFill>
            <a:prstDash val="solid"/>
          </a:ln>
        </p:spPr>
        <p:style>
          <a:lnRef idx="2">
            <a:srgbClr val="5B9E97">
              <a:shade val="50000"/>
            </a:srgbClr>
          </a:lnRef>
          <a:fillRef idx="1">
            <a:srgbClr val="5B9E97"/>
          </a:fillRef>
          <a:effectRef idx="0">
            <a:srgbClr val="5B9E97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978527" y="3137537"/>
            <a:ext cx="456501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100×100=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10000（平方米）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31543" y="5766439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>
                <a:sym typeface="微软雅黑" panose="020B0503020204020204" pitchFamily="34" charset="-122"/>
              </a:rPr>
              <a:t>100</a:t>
            </a:r>
            <a:r>
              <a:rPr lang="zh-CN" altLang="zh-CN" sz="2400" b="1">
                <a:sym typeface="微软雅黑" panose="020B0503020204020204" pitchFamily="34" charset="-122"/>
              </a:rPr>
              <a:t>米</a:t>
            </a:r>
            <a:endParaRPr lang="zh-CN" altLang="zh-CN" sz="2400" b="1"/>
          </a:p>
        </p:txBody>
      </p:sp>
      <p:sp>
        <p:nvSpPr>
          <p:cNvPr id="29" name="文本框 28"/>
          <p:cNvSpPr txBox="1"/>
          <p:nvPr/>
        </p:nvSpPr>
        <p:spPr>
          <a:xfrm>
            <a:off x="3166745" y="3883027"/>
            <a:ext cx="15087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ysClr val="windowText" lastClr="000000"/>
                </a:solidFill>
              </a:rPr>
              <a:t>1 公顷</a:t>
            </a:r>
          </a:p>
        </p:txBody>
      </p:sp>
      <p:sp>
        <p:nvSpPr>
          <p:cNvPr id="32" name="文本框 66"/>
          <p:cNvSpPr txBox="1"/>
          <p:nvPr/>
        </p:nvSpPr>
        <p:spPr>
          <a:xfrm>
            <a:off x="5022852" y="708027"/>
            <a:ext cx="2439035" cy="656590"/>
          </a:xfrm>
          <a:prstGeom prst="rect">
            <a:avLst/>
          </a:prstGeom>
          <a:noFill/>
          <a:ln w="28575" cmpd="sng">
            <a:noFill/>
            <a:prstDash val="sysDash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spc="10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fontAlgn="auto">
              <a:lnSpc>
                <a:spcPts val="4360"/>
              </a:lnSpc>
            </a:pPr>
            <a:r>
              <a:rPr lang="zh-CN" altLang="zh-CN" sz="5400" b="1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rgbClr val="F68920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公  顷</a:t>
            </a:r>
          </a:p>
        </p:txBody>
      </p:sp>
      <p:pic>
        <p:nvPicPr>
          <p:cNvPr id="33" name="图片 32" descr="200724135815703_conew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8958580" y="4156710"/>
            <a:ext cx="2544445" cy="246253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0233027" y="5073650"/>
            <a:ext cx="324485" cy="275590"/>
            <a:chOff x="16561" y="8254"/>
            <a:chExt cx="464" cy="400"/>
          </a:xfrm>
        </p:grpSpPr>
        <p:sp>
          <p:nvSpPr>
            <p:cNvPr id="35" name="椭圆 34"/>
            <p:cNvSpPr/>
            <p:nvPr/>
          </p:nvSpPr>
          <p:spPr>
            <a:xfrm rot="360000">
              <a:off x="16561" y="8254"/>
              <a:ext cx="464" cy="400"/>
            </a:xfrm>
            <a:prstGeom prst="ellipse">
              <a:avLst/>
            </a:prstGeom>
            <a:gradFill>
              <a:gsLst>
                <a:gs pos="100000">
                  <a:srgbClr val="FFC0B2"/>
                </a:gs>
                <a:gs pos="0">
                  <a:srgbClr val="FFDEBB"/>
                </a:gs>
                <a:gs pos="23000">
                  <a:srgbClr val="FFDEB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rgbClr val="5B9E97">
                <a:shade val="50000"/>
              </a:srgbClr>
            </a:lnRef>
            <a:fillRef idx="1">
              <a:srgbClr val="5B9E97"/>
            </a:fillRef>
            <a:effectRef idx="0">
              <a:srgbClr val="5B9E97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6673" y="8442"/>
              <a:ext cx="207" cy="41"/>
            </a:xfrm>
            <a:custGeom>
              <a:avLst/>
              <a:gdLst>
                <a:gd name="connisteX0" fmla="*/ 0 w 131445"/>
                <a:gd name="connsiteY0" fmla="*/ 5080 h 26099"/>
                <a:gd name="connisteX1" fmla="*/ 68580 w 131445"/>
                <a:gd name="connsiteY1" fmla="*/ 26035 h 26099"/>
                <a:gd name="connisteX2" fmla="*/ 131445 w 131445"/>
                <a:gd name="connsiteY2" fmla="*/ 0 h 2609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31445" h="26100">
                  <a:moveTo>
                    <a:pt x="0" y="5080"/>
                  </a:moveTo>
                  <a:cubicBezTo>
                    <a:pt x="12700" y="9525"/>
                    <a:pt x="42545" y="27305"/>
                    <a:pt x="68580" y="26035"/>
                  </a:cubicBezTo>
                  <a:cubicBezTo>
                    <a:pt x="94615" y="24765"/>
                    <a:pt x="120015" y="5715"/>
                    <a:pt x="131445" y="0"/>
                  </a:cubicBezTo>
                </a:path>
              </a:pathLst>
            </a:custGeom>
            <a:noFill/>
            <a:ln w="19050" cmpd="sng">
              <a:solidFill>
                <a:sysClr val="windowText" lastClr="000000"/>
              </a:solidFill>
              <a:prstDash val="solid"/>
            </a:ln>
          </p:spPr>
          <p:style>
            <a:lnRef idx="2">
              <a:srgbClr val="5B9E97">
                <a:shade val="50000"/>
              </a:srgbClr>
            </a:lnRef>
            <a:fillRef idx="1">
              <a:srgbClr val="5B9E97"/>
            </a:fillRef>
            <a:effectRef idx="0">
              <a:srgbClr val="5B9E97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2345057" y="5689600"/>
            <a:ext cx="3063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rgbClr val="5B9E97"/>
          </a:lnRef>
          <a:fillRef idx="0">
            <a:srgbClr val="5B9E97"/>
          </a:fillRef>
          <a:effectRef idx="0">
            <a:srgbClr val="5B9E97"/>
          </a:effectRef>
          <a:fontRef idx="minor">
            <a:sysClr val="windowText" lastClr="000000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1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4" grpId="0" bldLvl="0" animBg="1"/>
      <p:bldP spid="15" grpId="0"/>
      <p:bldP spid="16" grpId="0"/>
      <p:bldP spid="21" grpId="0"/>
      <p:bldP spid="20" grpId="0" bldLvl="0" animBg="1"/>
      <p:bldP spid="20" grpId="1" bldLvl="0" animBg="1"/>
      <p:bldP spid="23" grpId="0"/>
      <p:bldP spid="24" grpId="0"/>
      <p:bldP spid="24" grpId="1"/>
      <p:bldP spid="24" grpId="2"/>
      <p:bldP spid="29" grpId="0"/>
      <p:bldP spid="32" grpId="0" animBg="1"/>
      <p:bldP spid="32" grpId="1" animBg="1"/>
      <p:bldP spid="32" grpId="2" animBg="1"/>
      <p:bldP spid="32" grpId="3" animBg="1"/>
      <p:bldP spid="32" grpId="4" animBg="1"/>
      <p:bldP spid="32" grpId="5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1601451" y="471664"/>
            <a:ext cx="590551" cy="6123215"/>
          </a:xfrm>
          <a:prstGeom prst="rect">
            <a:avLst/>
          </a:prstGeom>
          <a:solidFill>
            <a:srgbClr val="FF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" y="152404"/>
            <a:ext cx="590551" cy="6123215"/>
          </a:xfrm>
          <a:prstGeom prst="rect">
            <a:avLst/>
          </a:prstGeom>
          <a:solidFill>
            <a:srgbClr val="FF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-1" y="6275615"/>
            <a:ext cx="12192000" cy="638524"/>
          </a:xfrm>
          <a:prstGeom prst="rect">
            <a:avLst/>
          </a:prstGeom>
          <a:solidFill>
            <a:srgbClr val="FF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92000" cy="638524"/>
          </a:xfrm>
          <a:prstGeom prst="rect">
            <a:avLst/>
          </a:prstGeom>
          <a:solidFill>
            <a:srgbClr val="FF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450341" y="471809"/>
            <a:ext cx="8910955" cy="526986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93801" y="4121785"/>
            <a:ext cx="9698355" cy="2139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01 4"/>
          <p:cNvSpPr/>
          <p:nvPr/>
        </p:nvSpPr>
        <p:spPr>
          <a:xfrm>
            <a:off x="3743001" y="2057807"/>
            <a:ext cx="4325222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dirty="0">
                <a:solidFill>
                  <a:srgbClr val="219B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 方 千 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1959" y="152400"/>
            <a:ext cx="300040" cy="6609338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152404"/>
            <a:ext cx="300040" cy="6498615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6651015"/>
            <a:ext cx="12192000" cy="263124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"/>
            <a:ext cx="12192000" cy="263123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01 4"/>
          <p:cNvSpPr/>
          <p:nvPr/>
        </p:nvSpPr>
        <p:spPr>
          <a:xfrm>
            <a:off x="864871" y="262890"/>
            <a:ext cx="1086358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我国</a:t>
            </a:r>
            <a:r>
              <a:rPr lang="zh-CN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陆地</a:t>
            </a:r>
            <a:r>
              <a:rPr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领土面积</a:t>
            </a:r>
            <a:r>
              <a:rPr lang="zh-CN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是非常辽阔的，在计量时，我们就用比公顷更大的面积单位，它就是：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平方千米</a:t>
            </a: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10" name="图片 9" descr="timg1_副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573408" y="3568704"/>
            <a:ext cx="2922905" cy="3082925"/>
          </a:xfrm>
          <a:prstGeom prst="rect">
            <a:avLst/>
          </a:prstGeom>
        </p:spPr>
      </p:pic>
      <p:pic>
        <p:nvPicPr>
          <p:cNvPr id="11" name="图片 10" descr="2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079" y="1249684"/>
            <a:ext cx="6278880" cy="54019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575749" y="2492377"/>
            <a:ext cx="2882587" cy="1076325"/>
            <a:chOff x="1545" y="5617"/>
            <a:chExt cx="4532" cy="1590"/>
          </a:xfrm>
        </p:grpSpPr>
        <p:sp>
          <p:nvSpPr>
            <p:cNvPr id="2" name="圆角矩形标注 1"/>
            <p:cNvSpPr/>
            <p:nvPr/>
          </p:nvSpPr>
          <p:spPr>
            <a:xfrm>
              <a:off x="1545" y="5617"/>
              <a:ext cx="4532" cy="1590"/>
            </a:xfrm>
            <a:prstGeom prst="wedgeRoundRectCallout">
              <a:avLst>
                <a:gd name="adj1" fmla="val -39040"/>
                <a:gd name="adj2" fmla="val 132359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rgbClr val="FF7592">
                <a:shade val="50000"/>
              </a:srgbClr>
            </a:lnRef>
            <a:fillRef idx="1">
              <a:srgbClr val="FF7592"/>
            </a:fillRef>
            <a:effectRef idx="0">
              <a:srgbClr val="FF759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45" y="5855"/>
              <a:ext cx="4443" cy="12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我国的领土面积大约是</a:t>
              </a:r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960万</a:t>
              </a:r>
              <a:r>
                <a: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平方千米。</a:t>
              </a:r>
              <a:endPara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294767" y="4496435"/>
            <a:ext cx="379095" cy="220980"/>
            <a:chOff x="16773" y="3193"/>
            <a:chExt cx="554" cy="306"/>
          </a:xfrm>
          <a:gradFill>
            <a:gsLst>
              <a:gs pos="60000">
                <a:srgbClr val="E9AD62"/>
              </a:gs>
              <a:gs pos="44000">
                <a:srgbClr val="F3CB8F"/>
              </a:gs>
            </a:gsLst>
            <a:lin ang="10800000"/>
          </a:gradFill>
        </p:grpSpPr>
        <p:sp>
          <p:nvSpPr>
            <p:cNvPr id="12" name="椭圆 11"/>
            <p:cNvSpPr/>
            <p:nvPr/>
          </p:nvSpPr>
          <p:spPr>
            <a:xfrm>
              <a:off x="16773" y="3193"/>
              <a:ext cx="555" cy="3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rgbClr val="AEDEE2">
                <a:shade val="50000"/>
              </a:srgbClr>
            </a:lnRef>
            <a:fillRef idx="1">
              <a:srgbClr val="AEDEE2"/>
            </a:fillRef>
            <a:effectRef idx="0">
              <a:srgbClr val="AEDEE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rot="180000">
              <a:off x="16944" y="3333"/>
              <a:ext cx="212" cy="25"/>
            </a:xfrm>
            <a:custGeom>
              <a:avLst/>
              <a:gdLst>
                <a:gd name="connisteX0" fmla="*/ 0 w 139564"/>
                <a:gd name="connsiteY0" fmla="*/ 15240 h 16651"/>
                <a:gd name="connisteX1" fmla="*/ 121920 w 139564"/>
                <a:gd name="connsiteY1" fmla="*/ 15240 h 16651"/>
                <a:gd name="connisteX2" fmla="*/ 137160 w 139564"/>
                <a:gd name="connsiteY2" fmla="*/ 0 h 1665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39565" h="16651">
                  <a:moveTo>
                    <a:pt x="0" y="15240"/>
                  </a:moveTo>
                  <a:cubicBezTo>
                    <a:pt x="24130" y="15240"/>
                    <a:pt x="94615" y="18415"/>
                    <a:pt x="121920" y="15240"/>
                  </a:cubicBezTo>
                  <a:cubicBezTo>
                    <a:pt x="149225" y="12065"/>
                    <a:pt x="136525" y="3175"/>
                    <a:pt x="137160" y="0"/>
                  </a:cubicBezTo>
                </a:path>
              </a:pathLst>
            </a:custGeom>
            <a:grpFill/>
            <a:ln w="15875" cmpd="sng">
              <a:solidFill>
                <a:srgbClr val="990000"/>
              </a:solidFill>
              <a:prstDash val="solid"/>
            </a:ln>
          </p:spPr>
          <p:style>
            <a:lnRef idx="2">
              <a:srgbClr val="AEDEE2">
                <a:shade val="50000"/>
              </a:srgbClr>
            </a:lnRef>
            <a:fillRef idx="1">
              <a:srgbClr val="AEDEE2"/>
            </a:fillRef>
            <a:effectRef idx="0">
              <a:srgbClr val="AEDEE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1959" y="152400"/>
            <a:ext cx="300040" cy="6609338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152404"/>
            <a:ext cx="300040" cy="6498615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6651015"/>
            <a:ext cx="12192000" cy="263124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"/>
            <a:ext cx="12192000" cy="263123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846" y="543564"/>
            <a:ext cx="7511415" cy="4719955"/>
          </a:xfrm>
          <a:prstGeom prst="roundRect">
            <a:avLst/>
          </a:prstGeom>
          <a:noFill/>
          <a:ln w="57150" cmpd="dbl">
            <a:solidFill>
              <a:srgbClr val="2DC8F1">
                <a:lumMod val="40000"/>
                <a:lumOff val="6000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036168" y="5515268"/>
            <a:ext cx="7167245" cy="954107"/>
          </a:xfrm>
          <a:prstGeom prst="rect">
            <a:avLst/>
          </a:prstGeom>
          <a:noFill/>
          <a:ln w="28575" cmpd="sng">
            <a:solidFill>
              <a:srgbClr val="2DC8F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北京故宫是世界上最大的宫殿建筑群，占地面积约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0.72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平方千米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208" y="544195"/>
            <a:ext cx="7512685" cy="4758690"/>
          </a:xfrm>
          <a:prstGeom prst="roundRect">
            <a:avLst>
              <a:gd name="adj" fmla="val 16903"/>
            </a:avLst>
          </a:prstGeom>
          <a:ln w="50800" cmpd="dbl">
            <a:solidFill>
              <a:srgbClr val="2DC8F1"/>
            </a:solidFill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3139" y="5516240"/>
            <a:ext cx="8073324" cy="954107"/>
          </a:xfrm>
          <a:prstGeom prst="rect">
            <a:avLst/>
          </a:prstGeom>
          <a:noFill/>
          <a:ln w="28575" cmpd="sng">
            <a:solidFill>
              <a:srgbClr val="2DC8F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中国南极长城站是我国第一个南极科学考察基地，建于1985年，占地面积约是</a:t>
            </a:r>
            <a:r>
              <a:rPr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2.52平方千米</a:t>
            </a:r>
            <a:r>
              <a:rPr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pic>
        <p:nvPicPr>
          <p:cNvPr id="8" name="图片 7" descr="timg1_副本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41996" y="3604264"/>
            <a:ext cx="2777491" cy="304101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128887" y="4518025"/>
            <a:ext cx="285751" cy="220980"/>
            <a:chOff x="16773" y="3193"/>
            <a:chExt cx="554" cy="306"/>
          </a:xfrm>
          <a:gradFill>
            <a:gsLst>
              <a:gs pos="76000">
                <a:srgbClr val="E9AD62"/>
              </a:gs>
              <a:gs pos="46000">
                <a:srgbClr val="F3CB8F"/>
              </a:gs>
            </a:gsLst>
            <a:lin ang="10800000"/>
          </a:gradFill>
        </p:grpSpPr>
        <p:sp>
          <p:nvSpPr>
            <p:cNvPr id="10" name="椭圆 9"/>
            <p:cNvSpPr/>
            <p:nvPr/>
          </p:nvSpPr>
          <p:spPr>
            <a:xfrm>
              <a:off x="16773" y="3193"/>
              <a:ext cx="555" cy="3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rgbClr val="AEDEE2">
                <a:shade val="50000"/>
              </a:srgbClr>
            </a:lnRef>
            <a:fillRef idx="1">
              <a:srgbClr val="AEDEE2"/>
            </a:fillRef>
            <a:effectRef idx="0">
              <a:srgbClr val="AEDEE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6944" y="3333"/>
              <a:ext cx="212" cy="25"/>
            </a:xfrm>
            <a:custGeom>
              <a:avLst/>
              <a:gdLst>
                <a:gd name="connisteX0" fmla="*/ 0 w 139564"/>
                <a:gd name="connsiteY0" fmla="*/ 15240 h 16651"/>
                <a:gd name="connisteX1" fmla="*/ 121920 w 139564"/>
                <a:gd name="connsiteY1" fmla="*/ 15240 h 16651"/>
                <a:gd name="connisteX2" fmla="*/ 137160 w 139564"/>
                <a:gd name="connsiteY2" fmla="*/ 0 h 1665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39565" h="16651">
                  <a:moveTo>
                    <a:pt x="0" y="15240"/>
                  </a:moveTo>
                  <a:cubicBezTo>
                    <a:pt x="24130" y="15240"/>
                    <a:pt x="94615" y="18415"/>
                    <a:pt x="121920" y="15240"/>
                  </a:cubicBezTo>
                  <a:cubicBezTo>
                    <a:pt x="149225" y="12065"/>
                    <a:pt x="136525" y="3175"/>
                    <a:pt x="137160" y="0"/>
                  </a:cubicBezTo>
                </a:path>
              </a:pathLst>
            </a:custGeom>
            <a:grpFill/>
            <a:ln w="15875" cmpd="sng">
              <a:solidFill>
                <a:srgbClr val="990000"/>
              </a:solidFill>
              <a:prstDash val="solid"/>
            </a:ln>
          </p:spPr>
          <p:style>
            <a:lnRef idx="2">
              <a:srgbClr val="AEDEE2">
                <a:shade val="50000"/>
              </a:srgbClr>
            </a:lnRef>
            <a:fillRef idx="1">
              <a:srgbClr val="AEDEE2"/>
            </a:fillRef>
            <a:effectRef idx="0">
              <a:srgbClr val="AEDEE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1" bldLvl="0" animBg="1"/>
      <p:bldP spid="17415" grpId="2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1959" y="152400"/>
            <a:ext cx="300040" cy="6609338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152404"/>
            <a:ext cx="300040" cy="6498615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6651015"/>
            <a:ext cx="12192000" cy="263124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"/>
            <a:ext cx="12192000" cy="263123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35075" y="717554"/>
            <a:ext cx="10716260" cy="4551045"/>
          </a:xfrm>
          <a:prstGeom prst="rect">
            <a:avLst/>
          </a:prstGeom>
        </p:spPr>
      </p:pic>
      <p:sp>
        <p:nvSpPr>
          <p:cNvPr id="15" name="01 4"/>
          <p:cNvSpPr/>
          <p:nvPr/>
        </p:nvSpPr>
        <p:spPr>
          <a:xfrm>
            <a:off x="2598420" y="2409828"/>
            <a:ext cx="838136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5060"/>
              </a:lnSpc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“平方千米”是比“公顷”还大的面积单位，测量和计算</a:t>
            </a:r>
            <a:r>
              <a:rPr lang="zh-CN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较大</a:t>
            </a:r>
            <a:r>
              <a:rPr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土地</a:t>
            </a:r>
            <a:r>
              <a:rPr lang="zh-CN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面积一般</a:t>
            </a:r>
            <a:r>
              <a:rPr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用</a:t>
            </a:r>
            <a:r>
              <a:rPr 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平方千米</a:t>
            </a:r>
            <a:r>
              <a:rPr lang="en-US" sz="2400" b="1" dirty="0">
                <a:solidFill>
                  <a:sysClr val="windowText" lastClr="00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sz="2400" b="1" dirty="0">
                <a:solidFill>
                  <a:sysClr val="windowText" lastClr="00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km²</a:t>
            </a:r>
            <a:r>
              <a:rPr lang="zh-CN" sz="2400" b="1" dirty="0">
                <a:solidFill>
                  <a:sysClr val="windowText" lastClr="00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作单位。</a:t>
            </a:r>
            <a:endParaRPr lang="zh-CN" altLang="en-US" sz="2400" dirty="0">
              <a:solidFill>
                <a:srgbClr val="219B9C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214873" y="3691890"/>
            <a:ext cx="631825" cy="0"/>
          </a:xfrm>
          <a:prstGeom prst="line">
            <a:avLst/>
          </a:prstGeom>
          <a:ln w="28575"/>
          <a:effectLst>
            <a:glow rad="63500">
              <a:srgbClr val="2DC8F1">
                <a:satMod val="175000"/>
                <a:alpha val="40000"/>
              </a:srgbClr>
            </a:glow>
          </a:effectLst>
        </p:spPr>
        <p:style>
          <a:lnRef idx="3">
            <a:srgbClr val="2DC8F1"/>
          </a:lnRef>
          <a:fillRef idx="0">
            <a:srgbClr val="2DC8F1"/>
          </a:fillRef>
          <a:effectRef idx="2">
            <a:srgbClr val="2DC8F1"/>
          </a:effectRef>
          <a:fontRef idx="minor">
            <a:sysClr val="windowText" lastClr="000000"/>
          </a:fontRef>
        </p:style>
      </p:cxnSp>
      <p:pic>
        <p:nvPicPr>
          <p:cNvPr id="17" name="图片 16" descr="timg1_副本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953773" y="3568704"/>
            <a:ext cx="2922905" cy="30829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flipH="1">
            <a:off x="1659892" y="4496435"/>
            <a:ext cx="334645" cy="220980"/>
            <a:chOff x="16773" y="3193"/>
            <a:chExt cx="554" cy="306"/>
          </a:xfrm>
          <a:gradFill>
            <a:gsLst>
              <a:gs pos="60000">
                <a:srgbClr val="E9AD62"/>
              </a:gs>
              <a:gs pos="44000">
                <a:srgbClr val="F3CB8F"/>
              </a:gs>
            </a:gsLst>
            <a:lin ang="10800000"/>
          </a:gradFill>
        </p:grpSpPr>
        <p:sp>
          <p:nvSpPr>
            <p:cNvPr id="19" name="椭圆 18"/>
            <p:cNvSpPr/>
            <p:nvPr/>
          </p:nvSpPr>
          <p:spPr>
            <a:xfrm>
              <a:off x="16773" y="3193"/>
              <a:ext cx="555" cy="3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rgbClr val="AEDEE2">
                <a:shade val="50000"/>
              </a:srgbClr>
            </a:lnRef>
            <a:fillRef idx="1">
              <a:srgbClr val="AEDEE2"/>
            </a:fillRef>
            <a:effectRef idx="0">
              <a:srgbClr val="AEDEE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180000">
              <a:off x="16944" y="3333"/>
              <a:ext cx="212" cy="25"/>
            </a:xfrm>
            <a:custGeom>
              <a:avLst/>
              <a:gdLst>
                <a:gd name="connisteX0" fmla="*/ 0 w 139564"/>
                <a:gd name="connsiteY0" fmla="*/ 15240 h 16651"/>
                <a:gd name="connisteX1" fmla="*/ 121920 w 139564"/>
                <a:gd name="connsiteY1" fmla="*/ 15240 h 16651"/>
                <a:gd name="connisteX2" fmla="*/ 137160 w 139564"/>
                <a:gd name="connsiteY2" fmla="*/ 0 h 1665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39565" h="16651">
                  <a:moveTo>
                    <a:pt x="0" y="15240"/>
                  </a:moveTo>
                  <a:cubicBezTo>
                    <a:pt x="24130" y="15240"/>
                    <a:pt x="94615" y="18415"/>
                    <a:pt x="121920" y="15240"/>
                  </a:cubicBezTo>
                  <a:cubicBezTo>
                    <a:pt x="149225" y="12065"/>
                    <a:pt x="136525" y="3175"/>
                    <a:pt x="137160" y="0"/>
                  </a:cubicBezTo>
                </a:path>
              </a:pathLst>
            </a:custGeom>
            <a:grpFill/>
            <a:ln w="15875" cmpd="sng">
              <a:solidFill>
                <a:srgbClr val="990000"/>
              </a:solidFill>
              <a:prstDash val="solid"/>
            </a:ln>
          </p:spPr>
          <p:style>
            <a:lnRef idx="2">
              <a:srgbClr val="AEDEE2">
                <a:shade val="50000"/>
              </a:srgbClr>
            </a:lnRef>
            <a:fillRef idx="1">
              <a:srgbClr val="AEDEE2"/>
            </a:fillRef>
            <a:effectRef idx="0">
              <a:srgbClr val="AEDEE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1959" y="152400"/>
            <a:ext cx="300040" cy="6609338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152404"/>
            <a:ext cx="300040" cy="6498615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6651015"/>
            <a:ext cx="12192000" cy="263124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"/>
            <a:ext cx="12192000" cy="263123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48307" y="193044"/>
            <a:ext cx="5998845" cy="895985"/>
            <a:chOff x="5248" y="7370"/>
            <a:chExt cx="9447" cy="1411"/>
          </a:xfrm>
        </p:grpSpPr>
        <p:sp>
          <p:nvSpPr>
            <p:cNvPr id="12" name="文本框 11"/>
            <p:cNvSpPr txBox="1"/>
            <p:nvPr/>
          </p:nvSpPr>
          <p:spPr>
            <a:xfrm>
              <a:off x="6103" y="7787"/>
              <a:ext cx="8592" cy="9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>
                <a:lnSpc>
                  <a:spcPts val="4240"/>
                </a:lnSpc>
              </a:pPr>
              <a:r>
                <a:rPr lang="en-US" altLang="zh-CN" sz="32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3200" b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你知道</a:t>
              </a:r>
              <a:r>
                <a:rPr lang="en-US" altLang="zh-CN" sz="3200" b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3200" b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平方千米有多大吗？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48" y="7370"/>
              <a:ext cx="1429" cy="134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矩形 19"/>
          <p:cNvSpPr/>
          <p:nvPr/>
        </p:nvSpPr>
        <p:spPr>
          <a:xfrm>
            <a:off x="4631056" y="1537970"/>
            <a:ext cx="2528571" cy="2528570"/>
          </a:xfrm>
          <a:prstGeom prst="rect">
            <a:avLst/>
          </a:prstGeom>
          <a:solidFill>
            <a:srgbClr val="FFFFB3"/>
          </a:solidFill>
          <a:ln w="28575" cmpd="sng">
            <a:solidFill>
              <a:sysClr val="windowText" lastClr="000000"/>
            </a:solidFill>
            <a:prstDash val="solid"/>
          </a:ln>
        </p:spPr>
        <p:style>
          <a:lnRef idx="2">
            <a:srgbClr val="5B9E97">
              <a:shade val="50000"/>
            </a:srgbClr>
          </a:lnRef>
          <a:fillRef idx="1">
            <a:srgbClr val="5B9E97"/>
          </a:fillRef>
          <a:effectRef idx="0">
            <a:srgbClr val="5B9E97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344797" y="4066544"/>
            <a:ext cx="133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1000</a:t>
            </a:r>
            <a:r>
              <a:rPr lang="zh-CN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米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95216" y="2541272"/>
            <a:ext cx="200025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 平方千米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4609467" y="4066540"/>
            <a:ext cx="25838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rgbClr val="5B9E97"/>
          </a:lnRef>
          <a:fillRef idx="0">
            <a:srgbClr val="5B9E97"/>
          </a:fillRef>
          <a:effectRef idx="0">
            <a:srgbClr val="5B9E97"/>
          </a:effectRef>
          <a:fontRef idx="minor">
            <a:sysClr val="windowText" lastClr="000000"/>
          </a:fontRef>
        </p:style>
      </p:cxnSp>
      <p:sp>
        <p:nvSpPr>
          <p:cNvPr id="2" name="文本框 1"/>
          <p:cNvSpPr txBox="1"/>
          <p:nvPr/>
        </p:nvSpPr>
        <p:spPr>
          <a:xfrm>
            <a:off x="1485900" y="4765042"/>
            <a:ext cx="930656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边长是</a:t>
            </a:r>
            <a:r>
              <a:rPr lang="en-US" altLang="zh-CN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千米（</a:t>
            </a:r>
            <a:r>
              <a:rPr lang="en-US" altLang="zh-CN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米）的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土地，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平方千米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51228" y="5695952"/>
            <a:ext cx="5178425" cy="523220"/>
          </a:xfrm>
          <a:prstGeom prst="rect">
            <a:avLst/>
          </a:prstGeom>
          <a:noFill/>
          <a:ln w="12700" cmpd="sng">
            <a:solidFill>
              <a:srgbClr val="FF6600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1平方千米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也叫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1平方公里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bldLvl="0" animBg="1"/>
      <p:bldP spid="24" grpId="0"/>
      <p:bldP spid="24" grpId="1"/>
      <p:bldP spid="24" grpId="2"/>
      <p:bldP spid="29" grpId="0"/>
      <p:bldP spid="2" grpId="0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1959" y="152400"/>
            <a:ext cx="300040" cy="6609338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152404"/>
            <a:ext cx="300040" cy="6498615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6651015"/>
            <a:ext cx="12192000" cy="263124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"/>
            <a:ext cx="12192000" cy="263123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25858" y="2245362"/>
            <a:ext cx="2536825" cy="2990215"/>
            <a:chOff x="7282" y="2330"/>
            <a:chExt cx="3995" cy="4709"/>
          </a:xfrm>
        </p:grpSpPr>
        <p:sp>
          <p:nvSpPr>
            <p:cNvPr id="20" name="矩形 19"/>
            <p:cNvSpPr/>
            <p:nvPr/>
          </p:nvSpPr>
          <p:spPr>
            <a:xfrm>
              <a:off x="7293" y="2330"/>
              <a:ext cx="3982" cy="3982"/>
            </a:xfrm>
            <a:prstGeom prst="rect">
              <a:avLst/>
            </a:prstGeom>
            <a:solidFill>
              <a:srgbClr val="33CC33"/>
            </a:solidFill>
            <a:ln w="28575" cmpd="sng">
              <a:solidFill>
                <a:sysClr val="windowText" lastClr="000000"/>
              </a:solidFill>
              <a:prstDash val="solid"/>
            </a:ln>
          </p:spPr>
          <p:style>
            <a:lnRef idx="2">
              <a:srgbClr val="5B9E97">
                <a:shade val="50000"/>
              </a:srgbClr>
            </a:lnRef>
            <a:fillRef idx="1">
              <a:srgbClr val="5B9E97"/>
            </a:fillRef>
            <a:effectRef idx="0">
              <a:srgbClr val="5B9E97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417" y="6312"/>
              <a:ext cx="209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1000</a:t>
              </a:r>
              <a:r>
                <a:rPr lang="zh-CN" altLang="zh-CN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米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709" y="3910"/>
              <a:ext cx="3150" cy="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1 平方千米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282" y="6312"/>
              <a:ext cx="39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rgbClr val="5B9E97"/>
            </a:lnRef>
            <a:fillRef idx="0">
              <a:srgbClr val="5B9E97"/>
            </a:fillRef>
            <a:effectRef idx="0">
              <a:srgbClr val="5B9E97"/>
            </a:effectRef>
            <a:fontRef idx="minor">
              <a:sysClr val="windowText" lastClr="000000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407161" y="415292"/>
            <a:ext cx="928497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边长是</a:t>
            </a:r>
            <a:r>
              <a:rPr lang="en-US" altLang="zh-CN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千米（</a:t>
            </a:r>
            <a:r>
              <a:rPr lang="en-US" altLang="zh-CN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米）的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土地，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平方千米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4747895" y="1360170"/>
            <a:ext cx="255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平方千米</a:t>
            </a:r>
            <a:r>
              <a:rPr lang="zh-CN" altLang="en-US" sz="2800" b="1" dirty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  <a:sym typeface="微软雅黑" panose="020B0503020204020204" pitchFamily="34" charset="-122"/>
              </a:rPr>
              <a:t>＝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867527" y="1346837"/>
            <a:ext cx="21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en-US" altLang="zh-CN" sz="2800" b="1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4758691" y="3646807"/>
            <a:ext cx="255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平方千米</a:t>
            </a:r>
            <a:r>
              <a:rPr lang="zh-CN" altLang="en-US" sz="2800" b="1" dirty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  <a:sym typeface="微软雅黑" panose="020B0503020204020204" pitchFamily="34" charset="-122"/>
              </a:rPr>
              <a:t>＝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6954520" y="3646805"/>
            <a:ext cx="21431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en-US" altLang="zh-CN" sz="2800" b="1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公顷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4625342" y="2016764"/>
            <a:ext cx="5285740" cy="1306195"/>
          </a:xfrm>
          <a:prstGeom prst="roundRect">
            <a:avLst/>
          </a:prstGeom>
          <a:solidFill>
            <a:srgbClr val="FFFF66">
              <a:alpha val="62000"/>
            </a:srgbClr>
          </a:solidFill>
          <a:ln w="19050" cmpd="sng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22827" y="2176784"/>
            <a:ext cx="467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正方形面积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＝边长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×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边长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22827" y="2752729"/>
            <a:ext cx="528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1000×1000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微软雅黑" panose="020B0503020204020204" pitchFamily="34" charset="-122"/>
              </a:rPr>
              <a:t>＝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微软雅黑" panose="020B0503020204020204" pitchFamily="34" charset="-122"/>
              </a:rPr>
              <a:t>1000000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微软雅黑" panose="020B0503020204020204" pitchFamily="34" charset="-122"/>
              </a:rPr>
              <a:t>（平方米）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             </a:t>
            </a:r>
          </a:p>
        </p:txBody>
      </p:sp>
      <p:pic>
        <p:nvPicPr>
          <p:cNvPr id="28" name="图片 27" descr="200724135815703_conew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00642" y="1484634"/>
            <a:ext cx="1464945" cy="184467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 rot="240000" flipH="1">
            <a:off x="10668635" y="2194564"/>
            <a:ext cx="299720" cy="178435"/>
            <a:chOff x="16773" y="3193"/>
            <a:chExt cx="554" cy="306"/>
          </a:xfrm>
        </p:grpSpPr>
        <p:sp>
          <p:nvSpPr>
            <p:cNvPr id="32" name="椭圆 31"/>
            <p:cNvSpPr/>
            <p:nvPr/>
          </p:nvSpPr>
          <p:spPr>
            <a:xfrm rot="240000">
              <a:off x="16773" y="3193"/>
              <a:ext cx="555" cy="306"/>
            </a:xfrm>
            <a:prstGeom prst="ellipse">
              <a:avLst/>
            </a:prstGeom>
            <a:gradFill>
              <a:gsLst>
                <a:gs pos="100000">
                  <a:srgbClr val="FFC0B2"/>
                </a:gs>
                <a:gs pos="0">
                  <a:srgbClr val="FFD7B8"/>
                </a:gs>
                <a:gs pos="22000">
                  <a:srgbClr val="FCDCB7"/>
                </a:gs>
                <a:gs pos="100000">
                  <a:srgbClr val="FFDAB8"/>
                </a:gs>
                <a:gs pos="23000">
                  <a:srgbClr val="FDDBB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rot="360000">
              <a:off x="16944" y="3333"/>
              <a:ext cx="212" cy="25"/>
            </a:xfrm>
            <a:custGeom>
              <a:avLst/>
              <a:gdLst>
                <a:gd name="connisteX0" fmla="*/ 0 w 139564"/>
                <a:gd name="connsiteY0" fmla="*/ 15240 h 16651"/>
                <a:gd name="connisteX1" fmla="*/ 121920 w 139564"/>
                <a:gd name="connsiteY1" fmla="*/ 15240 h 16651"/>
                <a:gd name="connisteX2" fmla="*/ 137160 w 139564"/>
                <a:gd name="connsiteY2" fmla="*/ 0 h 1665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39565" h="16651">
                  <a:moveTo>
                    <a:pt x="0" y="15240"/>
                  </a:moveTo>
                  <a:cubicBezTo>
                    <a:pt x="24130" y="15240"/>
                    <a:pt x="94615" y="18415"/>
                    <a:pt x="121920" y="15240"/>
                  </a:cubicBezTo>
                  <a:cubicBezTo>
                    <a:pt x="149225" y="12065"/>
                    <a:pt x="136525" y="3175"/>
                    <a:pt x="137160" y="0"/>
                  </a:cubicBezTo>
                </a:path>
              </a:pathLst>
            </a:custGeom>
            <a:solidFill>
              <a:srgbClr val="FECEB7"/>
            </a:solidFill>
            <a:ln w="158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4625342" y="4253865"/>
            <a:ext cx="5285740" cy="1393190"/>
          </a:xfrm>
          <a:prstGeom prst="roundRect">
            <a:avLst/>
          </a:prstGeom>
          <a:solidFill>
            <a:srgbClr val="FFFF66">
              <a:alpha val="62000"/>
            </a:srgbClr>
          </a:solidFill>
          <a:ln w="19050" cmpd="sng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200724135815703_conew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9790431" y="3855089"/>
            <a:ext cx="2026920" cy="196151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803892" y="4585339"/>
            <a:ext cx="258445" cy="215265"/>
            <a:chOff x="16561" y="8254"/>
            <a:chExt cx="464" cy="400"/>
          </a:xfrm>
        </p:grpSpPr>
        <p:sp>
          <p:nvSpPr>
            <p:cNvPr id="17" name="椭圆 16"/>
            <p:cNvSpPr/>
            <p:nvPr/>
          </p:nvSpPr>
          <p:spPr>
            <a:xfrm rot="360000">
              <a:off x="16561" y="8254"/>
              <a:ext cx="464" cy="400"/>
            </a:xfrm>
            <a:prstGeom prst="ellipse">
              <a:avLst/>
            </a:prstGeom>
            <a:gradFill>
              <a:gsLst>
                <a:gs pos="100000">
                  <a:srgbClr val="FFC0B2"/>
                </a:gs>
                <a:gs pos="0">
                  <a:srgbClr val="FFDEBB"/>
                </a:gs>
                <a:gs pos="23000">
                  <a:srgbClr val="FFDEB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rgbClr val="5B9E97">
                <a:shade val="50000"/>
              </a:srgbClr>
            </a:lnRef>
            <a:fillRef idx="1">
              <a:srgbClr val="5B9E97"/>
            </a:fillRef>
            <a:effectRef idx="0">
              <a:srgbClr val="5B9E97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6673" y="8442"/>
              <a:ext cx="207" cy="41"/>
            </a:xfrm>
            <a:custGeom>
              <a:avLst/>
              <a:gdLst>
                <a:gd name="connisteX0" fmla="*/ 0 w 131445"/>
                <a:gd name="connsiteY0" fmla="*/ 5080 h 26099"/>
                <a:gd name="connisteX1" fmla="*/ 68580 w 131445"/>
                <a:gd name="connsiteY1" fmla="*/ 26035 h 26099"/>
                <a:gd name="connisteX2" fmla="*/ 131445 w 131445"/>
                <a:gd name="connsiteY2" fmla="*/ 0 h 2609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31445" h="26100">
                  <a:moveTo>
                    <a:pt x="0" y="5080"/>
                  </a:moveTo>
                  <a:cubicBezTo>
                    <a:pt x="12700" y="9525"/>
                    <a:pt x="42545" y="27305"/>
                    <a:pt x="68580" y="26035"/>
                  </a:cubicBezTo>
                  <a:cubicBezTo>
                    <a:pt x="94615" y="24765"/>
                    <a:pt x="120015" y="5715"/>
                    <a:pt x="131445" y="0"/>
                  </a:cubicBezTo>
                </a:path>
              </a:pathLst>
            </a:custGeom>
            <a:noFill/>
            <a:ln w="19050" cmpd="sng">
              <a:solidFill>
                <a:sysClr val="windowText" lastClr="000000"/>
              </a:solidFill>
              <a:prstDash val="solid"/>
            </a:ln>
          </p:spPr>
          <p:style>
            <a:lnRef idx="2">
              <a:srgbClr val="5B9E97">
                <a:shade val="50000"/>
              </a:srgbClr>
            </a:lnRef>
            <a:fillRef idx="1">
              <a:srgbClr val="5B9E97"/>
            </a:fillRef>
            <a:effectRef idx="0">
              <a:srgbClr val="5B9E97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570095" y="4410714"/>
            <a:ext cx="3357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sz="2400" dirty="0">
                <a:latin typeface="黑体" panose="02010609060101010101" charset="-122"/>
                <a:ea typeface="黑体" panose="02010609060101010101" charset="-122"/>
              </a:rPr>
              <a:t>1公顷＝10000平方米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         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455798" y="4986024"/>
            <a:ext cx="4451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sz="2400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sz="2400" dirty="0">
                <a:latin typeface="黑体" panose="02010609060101010101" charset="-122"/>
                <a:ea typeface="黑体" panose="02010609060101010101" charset="-122"/>
              </a:rPr>
              <a:t>平方千米</a:t>
            </a:r>
            <a:r>
              <a:rPr sz="2400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sz="2400" dirty="0">
                <a:latin typeface="黑体" panose="02010609060101010101" charset="-122"/>
                <a:ea typeface="黑体" panose="02010609060101010101" charset="-122"/>
              </a:rPr>
              <a:t>00</a:t>
            </a:r>
            <a:r>
              <a:rPr sz="2400" dirty="0">
                <a:latin typeface="黑体" panose="02010609060101010101" charset="-122"/>
                <a:ea typeface="黑体" panose="02010609060101010101" charset="-122"/>
              </a:rPr>
              <a:t>0000平方米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        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6873243" y="1346837"/>
            <a:ext cx="2761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1000000 </a:t>
            </a: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606677" y="5949952"/>
            <a:ext cx="6747511" cy="523220"/>
          </a:xfrm>
          <a:prstGeom prst="rect">
            <a:avLst/>
          </a:prstGeom>
          <a:solidFill>
            <a:srgbClr val="99FFCC"/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平方千米</a:t>
            </a:r>
            <a:r>
              <a:rPr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00</a:t>
            </a:r>
            <a:r>
              <a:rPr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0000平方米</a:t>
            </a:r>
            <a:r>
              <a:rPr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＝1</a:t>
            </a:r>
            <a:r>
              <a:rPr 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00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公顷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764658" y="3631565"/>
            <a:ext cx="2761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 </a:t>
            </a:r>
            <a:r>
              <a:rPr lang="zh-CN" altLang="en-US" sz="28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5" presetClass="emph" presetSubtype="0" repeatCount="2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3" grpId="0"/>
      <p:bldP spid="23" grpId="1"/>
      <p:bldP spid="9" grpId="0" autoUpdateAnimBg="0"/>
      <p:bldP spid="10" grpId="0"/>
      <p:bldP spid="10" grpId="1"/>
      <p:bldP spid="27" grpId="0" bldLvl="0" animBg="1"/>
      <p:bldP spid="8" grpId="0"/>
      <p:bldP spid="11" grpId="1"/>
      <p:bldP spid="14" grpId="0" bldLvl="0" animBg="1"/>
      <p:bldP spid="19" grpId="0" bldLvl="0" animBg="1" autoUpdateAnimBg="0"/>
      <p:bldP spid="22" grpId="0" bldLvl="0" animBg="1" autoUpdateAnimBg="0"/>
      <p:bldP spid="12" grpId="1"/>
      <p:bldP spid="13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1959" y="152400"/>
            <a:ext cx="300040" cy="6609338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152404"/>
            <a:ext cx="300040" cy="6498615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6651015"/>
            <a:ext cx="12192000" cy="263124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"/>
            <a:ext cx="12192000" cy="263123"/>
          </a:xfrm>
          <a:prstGeom prst="rect">
            <a:avLst/>
          </a:prstGeom>
          <a:solidFill>
            <a:srgbClr val="BFE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4225" y="1277620"/>
            <a:ext cx="5038091" cy="3182620"/>
          </a:xfrm>
          <a:prstGeom prst="round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067436" y="4662809"/>
            <a:ext cx="4647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微软雅黑" panose="020B0503020204020204" pitchFamily="34" charset="-122"/>
              </a:rPr>
              <a:t>平方千米比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  <a:sym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微软雅黑" panose="020B0503020204020204" pitchFamily="34" charset="-122"/>
              </a:rPr>
              <a:t>个天安门广场还要大一些。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77638" y="1277620"/>
            <a:ext cx="4783455" cy="3101340"/>
          </a:xfrm>
          <a:prstGeom prst="round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394149" y="4635513"/>
            <a:ext cx="5367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一个足球场的面积大约是7000平方米，140个足球场的面积大约是1平方千米。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2382">
      <a:dk1>
        <a:sysClr val="windowText" lastClr="000000"/>
      </a:dk1>
      <a:lt1>
        <a:sysClr val="window" lastClr="FFFFFF"/>
      </a:lt1>
      <a:dk2>
        <a:srgbClr val="219B9C"/>
      </a:dk2>
      <a:lt2>
        <a:srgbClr val="2DC8F1"/>
      </a:lt2>
      <a:accent1>
        <a:srgbClr val="FF7592"/>
      </a:accent1>
      <a:accent2>
        <a:srgbClr val="219B9C"/>
      </a:accent2>
      <a:accent3>
        <a:srgbClr val="2DC8F1"/>
      </a:accent3>
      <a:accent4>
        <a:srgbClr val="FF7592"/>
      </a:accent4>
      <a:accent5>
        <a:srgbClr val="219B9C"/>
      </a:accent5>
      <a:accent6>
        <a:srgbClr val="2DC8F1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自定义 2488">
      <a:dk1>
        <a:sysClr val="windowText" lastClr="000000"/>
      </a:dk1>
      <a:lt1>
        <a:sysClr val="window" lastClr="FFFFFF"/>
      </a:lt1>
      <a:dk2>
        <a:srgbClr val="F68920"/>
      </a:dk2>
      <a:lt2>
        <a:srgbClr val="E23764"/>
      </a:lt2>
      <a:accent1>
        <a:srgbClr val="5B9E97"/>
      </a:accent1>
      <a:accent2>
        <a:srgbClr val="F68920"/>
      </a:accent2>
      <a:accent3>
        <a:srgbClr val="E23764"/>
      </a:accent3>
      <a:accent4>
        <a:srgbClr val="5B9E97"/>
      </a:accent4>
      <a:accent5>
        <a:srgbClr val="F68920"/>
      </a:accent5>
      <a:accent6>
        <a:srgbClr val="E23764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宽屏</PresentationFormat>
  <Paragraphs>58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宋体</vt:lpstr>
      <vt:lpstr>Calibri Light</vt:lpstr>
      <vt:lpstr>黑体</vt:lpstr>
      <vt:lpstr>微软雅黑</vt:lpstr>
      <vt:lpstr>Calibri</vt:lpstr>
      <vt:lpstr>仿宋</vt:lpstr>
      <vt:lpstr>Arial</vt:lpstr>
      <vt:lpstr>等线</vt:lpstr>
      <vt:lpstr>楷体_GB2312</vt:lpstr>
      <vt:lpstr>方正隶变_GBK</vt:lpstr>
      <vt:lpstr>迷你简卡通</vt:lpstr>
      <vt:lpstr>华文楷体</vt:lpstr>
      <vt:lpstr>楷体</vt:lpstr>
      <vt:lpstr>等线 Light</vt:lpstr>
      <vt:lpstr>腾祥沁圆简-W3</vt:lpstr>
      <vt:lpstr>Arial Black</vt:lpstr>
      <vt:lpstr>WWW.2PPT.COM
</vt:lpstr>
      <vt:lpstr>第一PPT模板网-WWW.1PPT.COM </vt:lpstr>
      <vt:lpstr>2_Office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2015-05-05T08:02:00Z</dcterms:created>
  <dcterms:modified xsi:type="dcterms:W3CDTF">2023-01-16T14:35:18Z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3D0EE337EFD147349027BF07165BB281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