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3" r:id="rId2"/>
    <p:sldId id="261" r:id="rId3"/>
    <p:sldId id="283" r:id="rId4"/>
    <p:sldId id="279" r:id="rId5"/>
    <p:sldId id="280" r:id="rId6"/>
    <p:sldId id="259" r:id="rId7"/>
    <p:sldId id="265" r:id="rId8"/>
    <p:sldId id="268" r:id="rId9"/>
    <p:sldId id="281" r:id="rId10"/>
    <p:sldId id="270" r:id="rId11"/>
    <p:sldId id="275" r:id="rId12"/>
    <p:sldId id="282" r:id="rId13"/>
    <p:sldId id="271" r:id="rId14"/>
    <p:sldId id="284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5B97A-4123-46E8-89EA-1C6D5A6ADFA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43066-9DD8-4835-AF74-0983FA0F6B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43066-9DD8-4835-AF74-0983FA0F6B3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78A89D-F2C3-4F17-9270-55C86DD47C3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C38A9B-AFC2-464C-9077-A722041E64A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6F7BFF-9312-40D8-92D6-563C56792E5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D721FD-3B23-4F4A-B4C7-E6226A70E44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90A8A1-DF7C-4F01-B504-038AFFDF2D3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61B58C-B83B-40CF-83CB-79806AE4BFB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A910B6-AA56-4141-9DC6-11FF6630CAE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D179BC-197F-4A5A-95EF-B8441017340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A9A5A0-E6F1-4D32-84BD-C6C98813B00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06C69E-F5F3-465D-9D2C-E44A6903FC7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6CB6C5-24BF-4085-A69C-ADA6A08FEBB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96BE4B90-F9AA-4CF7-918D-E437F0E9BAC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066800"/>
            <a:ext cx="9144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4000" b="1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Unit 8 Lesson 44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6000" b="1" i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Georgia Plays Basketball</a:t>
            </a:r>
            <a:endParaRPr lang="zh-CN" altLang="en-US" sz="6000" b="1" i="1" dirty="0">
              <a:ln w="31550" cmpd="sng">
                <a:noFill/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7651" name="图片 6" descr="39996039655144936960-402X396.g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16681"/>
            <a:ext cx="1928813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Lesson 58-1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410200" y="3467457"/>
            <a:ext cx="3160832" cy="2774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838200" y="533400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8" descr="6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8"/>
          <p:cNvSpPr txBox="1">
            <a:spLocks noChangeArrowheads="1"/>
          </p:cNvSpPr>
          <p:nvPr/>
        </p:nvSpPr>
        <p:spPr bwMode="auto">
          <a:xfrm>
            <a:off x="381000" y="2590800"/>
            <a:ext cx="85344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400" dirty="0">
                <a:latin typeface="Arial" panose="020B0604020202020204" pitchFamily="34" charset="0"/>
              </a:rPr>
              <a:t>Last year he </a:t>
            </a:r>
            <a:r>
              <a:rPr lang="en-US" altLang="zh-CN" sz="2400" u="sng" dirty="0">
                <a:latin typeface="Arial" panose="020B0604020202020204" pitchFamily="34" charset="0"/>
              </a:rPr>
              <a:t>_______</a:t>
            </a:r>
            <a:r>
              <a:rPr lang="en-US" altLang="zh-CN" sz="2400" dirty="0">
                <a:latin typeface="Arial" panose="020B0604020202020204" pitchFamily="34" charset="0"/>
              </a:rPr>
              <a:t>(return) to China to play for the Chinese team.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400" dirty="0">
                <a:latin typeface="Arial" panose="020B0604020202020204" pitchFamily="34" charset="0"/>
              </a:rPr>
              <a:t>Jack wants to continue ________(study) Chinese when he returns to Canada.</a:t>
            </a:r>
          </a:p>
        </p:txBody>
      </p:sp>
      <p:sp>
        <p:nvSpPr>
          <p:cNvPr id="35844" name="Text Box 10"/>
          <p:cNvSpPr txBox="1">
            <a:spLocks noChangeArrowheads="1"/>
          </p:cNvSpPr>
          <p:nvPr/>
        </p:nvSpPr>
        <p:spPr bwMode="auto">
          <a:xfrm>
            <a:off x="609600" y="1143000"/>
            <a:ext cx="7010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Fill in the blanks with the correct forms of the given words.</a:t>
            </a: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2514600" y="25908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</a:rPr>
              <a:t>returned</a:t>
            </a:r>
          </a:p>
        </p:txBody>
      </p:sp>
      <p:sp>
        <p:nvSpPr>
          <p:cNvPr id="114703" name="Text Box 15"/>
          <p:cNvSpPr txBox="1">
            <a:spLocks noChangeArrowheads="1"/>
          </p:cNvSpPr>
          <p:nvPr/>
        </p:nvSpPr>
        <p:spPr bwMode="auto">
          <a:xfrm>
            <a:off x="3962400" y="34290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</a:rPr>
              <a:t>studying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9" grpId="0"/>
      <p:bldP spid="1147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latin typeface="Jokerman" panose="04090605060D06020702" pitchFamily="82" charset="0"/>
              </a:rPr>
              <a:t>What makes him unique?</a:t>
            </a:r>
          </a:p>
        </p:txBody>
      </p:sp>
      <p:sp>
        <p:nvSpPr>
          <p:cNvPr id="36867" name="Rectangle 3"/>
          <p:cNvSpPr txBox="1">
            <a:spLocks noChangeArrowheads="1"/>
          </p:cNvSpPr>
          <p:nvPr/>
        </p:nvSpPr>
        <p:spPr bwMode="auto">
          <a:xfrm>
            <a:off x="4429125" y="1341438"/>
            <a:ext cx="4391025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Jackie Chan  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Hong Kong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well-known actor 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great director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Kung Fu star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 so many prizes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15113IQS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82550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/>
          <p:cNvSpPr txBox="1">
            <a:spLocks noChangeArrowheads="1"/>
          </p:cNvSpPr>
          <p:nvPr/>
        </p:nvSpPr>
        <p:spPr bwMode="auto">
          <a:xfrm>
            <a:off x="152400" y="152400"/>
            <a:ext cx="35052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dirty="0">
                <a:solidFill>
                  <a:srgbClr val="FF0000"/>
                </a:solidFill>
                <a:latin typeface="Jokerman" panose="04090605060D06020702" pitchFamily="82" charset="0"/>
              </a:rPr>
              <a:t>What makes you unique?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7" descr="9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0" y="269875"/>
            <a:ext cx="9144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020100"/>
                </a:solidFill>
                <a:latin typeface="Times New Roman" panose="02020603050405020304" pitchFamily="18" charset="0"/>
              </a:rPr>
              <a:t>         </a:t>
            </a:r>
          </a:p>
          <a:p>
            <a:pPr eaLnBrk="1" hangingPunct="1">
              <a:spcBef>
                <a:spcPct val="50000"/>
              </a:spcBef>
            </a:pPr>
            <a:endParaRPr kumimoji="1" lang="en-US" altLang="zh-CN" sz="3200" b="1">
              <a:solidFill>
                <a:srgbClr val="0201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6" name="Text Box 3"/>
          <p:cNvSpPr txBox="1">
            <a:spLocks noChangeArrowheads="1"/>
          </p:cNvSpPr>
          <p:nvPr/>
        </p:nvSpPr>
        <p:spPr bwMode="auto">
          <a:xfrm>
            <a:off x="0" y="500063"/>
            <a:ext cx="89916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kumimoji="1" lang="en-US" altLang="zh-CN" sz="3600" b="1" dirty="0">
                <a:solidFill>
                  <a:srgbClr val="5327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anose="03020802060602070202" pitchFamily="66" charset="0"/>
              </a:rPr>
              <a:t>Homework: Write something about yourself.</a:t>
            </a:r>
            <a:r>
              <a:rPr kumimoji="1" lang="en-US" altLang="zh-CN" sz="3200" b="1" dirty="0">
                <a:solidFill>
                  <a:srgbClr val="5327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anose="03020802060602070202" pitchFamily="66" charset="0"/>
              </a:rPr>
              <a:t>      </a:t>
            </a:r>
          </a:p>
        </p:txBody>
      </p:sp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500063" y="1785938"/>
            <a:ext cx="82867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kumimoji="1" lang="en-US" altLang="zh-CN" sz="2400" b="1" dirty="0">
                <a:latin typeface="Georgia" panose="02040502050405020303" pitchFamily="18" charset="0"/>
              </a:rPr>
              <a:t>Introduce yourself. Write about your family, friends, hobbies and anything else you think is important</a:t>
            </a:r>
            <a:r>
              <a:rPr kumimoji="1" lang="en-US" altLang="zh-CN" sz="2400" b="1" dirty="0" smtClean="0">
                <a:latin typeface="Georgia" panose="02040502050405020303" pitchFamily="18" charset="0"/>
              </a:rPr>
              <a:t>. </a:t>
            </a:r>
            <a:endParaRPr kumimoji="1" lang="en-US" altLang="zh-CN" sz="2400" b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9940" name="Picture 4" descr="图片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057400" y="21336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09600" y="990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CN" sz="4800" b="1" i="1">
              <a:solidFill>
                <a:srgbClr val="FF6699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altLang="zh-CN" sz="4800" b="1" i="1">
                <a:solidFill>
                  <a:srgbClr val="FF6699"/>
                </a:solidFill>
              </a:rPr>
              <a:t>    </a:t>
            </a:r>
            <a:endParaRPr lang="en-US" altLang="zh-CN" sz="4800" b="1" i="1">
              <a:solidFill>
                <a:srgbClr val="FF0066"/>
              </a:solidFill>
            </a:endParaRPr>
          </a:p>
        </p:txBody>
      </p:sp>
      <p:grpSp>
        <p:nvGrpSpPr>
          <p:cNvPr id="39943" name="Group 7"/>
          <p:cNvGrpSpPr/>
          <p:nvPr/>
        </p:nvGrpSpPr>
        <p:grpSpPr bwMode="auto">
          <a:xfrm>
            <a:off x="1981200" y="0"/>
            <a:ext cx="4860925" cy="1584325"/>
            <a:chOff x="1248" y="0"/>
            <a:chExt cx="3062" cy="998"/>
          </a:xfrm>
        </p:grpSpPr>
        <p:pic>
          <p:nvPicPr>
            <p:cNvPr id="39946" name="Picture 8" descr="图片1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3312" y="0"/>
              <a:ext cx="998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7" name="Picture 9" descr="图片1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1248" y="0"/>
              <a:ext cx="998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44" name="Picture 12" descr="000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267200"/>
            <a:ext cx="8826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WordArt 11"/>
          <p:cNvSpPr>
            <a:spLocks noChangeArrowheads="1" noChangeShapeType="1" noTextEdit="1"/>
          </p:cNvSpPr>
          <p:nvPr/>
        </p:nvSpPr>
        <p:spPr bwMode="auto">
          <a:xfrm>
            <a:off x="2209800" y="2971800"/>
            <a:ext cx="5029200" cy="182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Thanks for listening</a:t>
            </a:r>
          </a:p>
          <a:p>
            <a:pPr algn="ctr"/>
            <a:endParaRPr lang="en-US" altLang="zh-CN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Goodbye !</a:t>
            </a:r>
            <a:endParaRPr lang="zh-CN" altLang="en-US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7" descr="5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2"/>
          <p:cNvSpPr>
            <a:spLocks noChangeArrowheads="1"/>
          </p:cNvSpPr>
          <p:nvPr/>
        </p:nvSpPr>
        <p:spPr bwMode="auto">
          <a:xfrm>
            <a:off x="0" y="714375"/>
            <a:ext cx="31861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3600" b="1" dirty="0">
                <a:solidFill>
                  <a:srgbClr val="5327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anose="03020802060602070202" pitchFamily="66" charset="0"/>
              </a:rPr>
              <a:t>Think about it!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642938" y="1785938"/>
            <a:ext cx="5867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  </a:t>
            </a:r>
            <a:r>
              <a:rPr kumimoji="1" lang="en-US" altLang="zh-CN" sz="2400" b="1" dirty="0">
                <a:latin typeface="Georgia" panose="02040502050405020303" pitchFamily="18" charset="0"/>
              </a:rPr>
              <a:t>1. Do you enjoy playing basketball?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62000" y="3429000"/>
            <a:ext cx="67151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400" b="1" dirty="0">
                <a:latin typeface="Georgia" panose="02040502050405020303" pitchFamily="18" charset="0"/>
              </a:rPr>
              <a:t>2. Can you think of any famous basketball players ?</a:t>
            </a:r>
          </a:p>
        </p:txBody>
      </p:sp>
      <p:pic>
        <p:nvPicPr>
          <p:cNvPr id="105479" name="Picture 7" descr="u=211352613,185794109&amp;fm=21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457893"/>
            <a:ext cx="28495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1" name="Picture 9" descr="faf2b2119313b07e1509e69708d7912396dd8cf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3600" y="2743200"/>
            <a:ext cx="23272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2" name="Picture 10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4671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WordArt 5"/>
          <p:cNvSpPr>
            <a:spLocks noChangeArrowheads="1" noChangeShapeType="1" noTextEdit="1"/>
          </p:cNvSpPr>
          <p:nvPr/>
        </p:nvSpPr>
        <p:spPr bwMode="auto">
          <a:xfrm>
            <a:off x="762000" y="836613"/>
            <a:ext cx="410368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5204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FF9900"/>
                  </a:solidFill>
                  <a:round/>
                </a:ln>
                <a:solidFill>
                  <a:srgbClr val="FF0000">
                    <a:alpha val="70195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Learning aims</a:t>
            </a:r>
            <a:endParaRPr lang="zh-CN" altLang="en-US" sz="3600" kern="10" dirty="0">
              <a:ln w="12700">
                <a:solidFill>
                  <a:srgbClr val="FF9900"/>
                </a:solidFill>
                <a:round/>
              </a:ln>
              <a:solidFill>
                <a:srgbClr val="FF0000">
                  <a:alpha val="70195"/>
                </a:srgbClr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685800" y="2286000"/>
            <a:ext cx="7772400" cy="259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</a:rPr>
              <a:t>1. </a:t>
            </a:r>
            <a:r>
              <a:rPr lang="zh-CN" altLang="en-US" sz="2800" dirty="0">
                <a:latin typeface="Arial" panose="020B0604020202020204" pitchFamily="34" charset="0"/>
              </a:rPr>
              <a:t>掌握单词</a:t>
            </a:r>
            <a:r>
              <a:rPr lang="en-US" altLang="zh-CN" sz="2800" dirty="0">
                <a:latin typeface="Arial" panose="020B0604020202020204" pitchFamily="34" charset="0"/>
              </a:rPr>
              <a:t>: nobody, return, continue.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</a:rPr>
              <a:t>2. </a:t>
            </a:r>
            <a:r>
              <a:rPr lang="zh-CN" altLang="en-US" sz="2800" dirty="0">
                <a:latin typeface="Arial" panose="020B0604020202020204" pitchFamily="34" charset="0"/>
              </a:rPr>
              <a:t>重点短语</a:t>
            </a:r>
            <a:r>
              <a:rPr lang="en-US" altLang="zh-CN" sz="2800" dirty="0">
                <a:latin typeface="Arial" panose="020B0604020202020204" pitchFamily="34" charset="0"/>
              </a:rPr>
              <a:t>: return to </a:t>
            </a:r>
            <a:r>
              <a:rPr lang="en-US" altLang="zh-CN" sz="2800" dirty="0" err="1">
                <a:latin typeface="Arial" panose="020B0604020202020204" pitchFamily="34" charset="0"/>
              </a:rPr>
              <a:t>sp</a:t>
            </a:r>
            <a:r>
              <a:rPr lang="en-US" altLang="zh-CN" sz="2800" dirty="0">
                <a:latin typeface="Arial" panose="020B0604020202020204" pitchFamily="34" charset="0"/>
              </a:rPr>
              <a:t>, continue doing </a:t>
            </a:r>
            <a:r>
              <a:rPr lang="en-US" altLang="zh-CN" sz="2800" dirty="0" err="1">
                <a:latin typeface="Arial" panose="020B0604020202020204" pitchFamily="34" charset="0"/>
              </a:rPr>
              <a:t>sth</a:t>
            </a:r>
            <a:r>
              <a:rPr lang="en-US" altLang="zh-CN" sz="2800" dirty="0">
                <a:latin typeface="Arial" panose="020B0604020202020204" pitchFamily="34" charset="0"/>
              </a:rPr>
              <a:t>, continue to do </a:t>
            </a:r>
            <a:r>
              <a:rPr lang="en-US" altLang="zh-CN" sz="2800" dirty="0" err="1">
                <a:latin typeface="Arial" panose="020B0604020202020204" pitchFamily="34" charset="0"/>
              </a:rPr>
              <a:t>sth</a:t>
            </a:r>
            <a:r>
              <a:rPr lang="en-US" altLang="zh-CN" sz="2800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</a:rPr>
              <a:t>3. </a:t>
            </a:r>
            <a:r>
              <a:rPr lang="zh-CN" altLang="en-US" sz="2800" dirty="0">
                <a:latin typeface="Arial" panose="020B0604020202020204" pitchFamily="34" charset="0"/>
              </a:rPr>
              <a:t>能用英语简单介绍什么使得自己独特</a:t>
            </a:r>
            <a:r>
              <a:rPr lang="zh-CN" altLang="en-US" sz="2800" dirty="0" smtClean="0">
                <a:latin typeface="Arial" panose="020B0604020202020204" pitchFamily="34" charset="0"/>
              </a:rPr>
              <a:t>。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5" descr="Z"/>
          <p:cNvSpPr>
            <a:spLocks noChangeAspect="1" noChangeArrowheads="1"/>
          </p:cNvSpPr>
          <p:nvPr/>
        </p:nvSpPr>
        <p:spPr bwMode="auto">
          <a:xfrm>
            <a:off x="80963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699" name="AutoShape 7" descr="Z"/>
          <p:cNvSpPr>
            <a:spLocks noChangeAspect="1" noChangeArrowheads="1"/>
          </p:cNvSpPr>
          <p:nvPr/>
        </p:nvSpPr>
        <p:spPr bwMode="auto">
          <a:xfrm>
            <a:off x="6400800" y="5334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0" name="AutoShape 9" descr="Z"/>
          <p:cNvSpPr>
            <a:spLocks noChangeAspect="1" noChangeArrowheads="1"/>
          </p:cNvSpPr>
          <p:nvPr/>
        </p:nvSpPr>
        <p:spPr bwMode="auto">
          <a:xfrm>
            <a:off x="6400800" y="5334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1" name="AutoShape 11" descr="Z"/>
          <p:cNvSpPr>
            <a:spLocks noChangeAspect="1" noChangeArrowheads="1"/>
          </p:cNvSpPr>
          <p:nvPr/>
        </p:nvSpPr>
        <p:spPr bwMode="auto">
          <a:xfrm>
            <a:off x="6400800" y="5334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9702" name="Picture 1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733800"/>
            <a:ext cx="35052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4" descr="1cd4147b565ec2dd0ad187a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066800"/>
            <a:ext cx="35814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4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787400"/>
            <a:ext cx="388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87" name="Text Box 5"/>
          <p:cNvSpPr txBox="1">
            <a:spLocks noChangeArrowheads="1"/>
          </p:cNvSpPr>
          <p:nvPr/>
        </p:nvSpPr>
        <p:spPr bwMode="auto">
          <a:xfrm>
            <a:off x="4572000" y="4343400"/>
            <a:ext cx="4572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Greece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希腊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Greek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希腊人，希腊（人）的</a:t>
            </a:r>
          </a:p>
          <a:p>
            <a:pPr algn="ctr" eaLnBrk="1" hangingPunct="1">
              <a:spcBef>
                <a:spcPct val="50000"/>
              </a:spcBef>
            </a:pP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066800"/>
            <a:ext cx="59436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1752600" y="495300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>
                <a:latin typeface="Arial" panose="020B0604020202020204" pitchFamily="34" charset="0"/>
              </a:rPr>
              <a:t>It’s a song named 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nobody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6" descr="8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0" y="269875"/>
            <a:ext cx="9144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020100"/>
                </a:solidFill>
                <a:latin typeface="Times New Roman" panose="02020603050405020304" pitchFamily="18" charset="0"/>
              </a:rPr>
              <a:t>         </a:t>
            </a:r>
          </a:p>
          <a:p>
            <a:pPr eaLnBrk="1" hangingPunct="1">
              <a:spcBef>
                <a:spcPct val="50000"/>
              </a:spcBef>
            </a:pPr>
            <a:endParaRPr kumimoji="1" lang="en-US" altLang="zh-CN" sz="3200" b="1">
              <a:solidFill>
                <a:srgbClr val="0201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1219200" y="1524000"/>
            <a:ext cx="85407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b="1" dirty="0"/>
              <a:t>Georgia  </a:t>
            </a:r>
            <a:r>
              <a:rPr lang="zh-CN" altLang="en-US" sz="3200" b="1" dirty="0"/>
              <a:t>乔治亚（人名）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3200" b="1" dirty="0"/>
              <a:t>return  v.</a:t>
            </a:r>
            <a:r>
              <a:rPr lang="zh-CN" altLang="en-US" sz="2800" b="1" dirty="0"/>
              <a:t>＆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n.</a:t>
            </a:r>
            <a:r>
              <a:rPr lang="zh-CN" altLang="en-US" sz="3200" b="1" dirty="0"/>
              <a:t>返回；回应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3200" b="1" dirty="0"/>
              <a:t>junior  adj. </a:t>
            </a:r>
            <a:r>
              <a:rPr lang="zh-CN" altLang="en-US" sz="2800" b="1" dirty="0"/>
              <a:t>＆</a:t>
            </a:r>
            <a:r>
              <a:rPr lang="en-US" altLang="zh-CN" sz="2800" b="1" dirty="0"/>
              <a:t>n.</a:t>
            </a:r>
            <a:r>
              <a:rPr lang="zh-CN" altLang="en-US" sz="2800" b="1" dirty="0"/>
              <a:t>初级（的）；儿童（的）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3200" b="1" dirty="0"/>
              <a:t>continue </a:t>
            </a:r>
            <a:r>
              <a:rPr lang="en-US" altLang="zh-CN" sz="2800" b="1" dirty="0"/>
              <a:t> v.</a:t>
            </a:r>
            <a:r>
              <a:rPr lang="zh-CN" altLang="en-US" sz="2800" b="1" dirty="0"/>
              <a:t>继续；延续</a:t>
            </a:r>
          </a:p>
        </p:txBody>
      </p:sp>
      <p:sp>
        <p:nvSpPr>
          <p:cNvPr id="31749" name="WordArt 7"/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2590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New Words</a:t>
            </a:r>
            <a:endParaRPr lang="zh-CN" altLang="en-US" sz="3600" b="1" kern="10" dirty="0">
              <a:ln w="12700">
                <a:noFill/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utoUpdateAnimBg="0"/>
      <p:bldP spid="1034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2"/>
          <p:cNvSpPr txBox="1">
            <a:spLocks noChangeArrowheads="1"/>
          </p:cNvSpPr>
          <p:nvPr/>
        </p:nvSpPr>
        <p:spPr bwMode="auto">
          <a:xfrm>
            <a:off x="142875" y="868363"/>
            <a:ext cx="8643938" cy="5456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kumimoji="1" lang="en-US" altLang="zh-CN" sz="3600" b="1" dirty="0">
                <a:solidFill>
                  <a:srgbClr val="5327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anose="03020802060602070202" pitchFamily="66" charset="0"/>
              </a:rPr>
              <a:t>Read carefully and answer the questions:</a:t>
            </a:r>
            <a:endParaRPr kumimoji="1" lang="en-US" altLang="zh-CN" sz="2800" b="1" dirty="0">
              <a:solidFill>
                <a:srgbClr val="5327C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tura MT Script Capitals" panose="03020802060602070202" pitchFamily="66" charset="0"/>
            </a:endParaRPr>
          </a:p>
          <a:p>
            <a:pPr marL="457200" indent="-457200">
              <a:spcBef>
                <a:spcPct val="50000"/>
              </a:spcBef>
              <a:defRPr/>
            </a:pPr>
            <a:r>
              <a:rPr kumimoji="1" lang="en-US" altLang="zh-CN" b="1" dirty="0">
                <a:solidFill>
                  <a:srgbClr val="0000FF"/>
                </a:solidFill>
                <a:latin typeface="Arial" panose="020B0604020202020204" pitchFamily="34" charset="0"/>
              </a:rPr>
              <a:t>1.  What makes Georgia  unique?</a:t>
            </a:r>
          </a:p>
          <a:p>
            <a:pPr marL="457200" indent="-457200">
              <a:spcBef>
                <a:spcPct val="50000"/>
              </a:spcBef>
              <a:defRPr/>
            </a:pPr>
            <a:endParaRPr kumimoji="1" lang="en-US" altLang="zh-CN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defRPr/>
            </a:pPr>
            <a:r>
              <a:rPr kumimoji="1" lang="en-US" altLang="zh-CN" b="1" dirty="0">
                <a:solidFill>
                  <a:srgbClr val="0000FF"/>
                </a:solidFill>
                <a:latin typeface="Arial" panose="020B0604020202020204" pitchFamily="34" charset="0"/>
              </a:rPr>
              <a:t>2.  What’s her main talent?</a:t>
            </a:r>
          </a:p>
          <a:p>
            <a:pPr marL="457200" indent="-457200">
              <a:spcBef>
                <a:spcPct val="50000"/>
              </a:spcBef>
              <a:defRPr/>
            </a:pPr>
            <a:endParaRPr kumimoji="1" lang="en-US" altLang="zh-CN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defRPr/>
            </a:pPr>
            <a:r>
              <a:rPr kumimoji="1" lang="en-US" altLang="zh-CN" b="1" dirty="0">
                <a:solidFill>
                  <a:srgbClr val="0000FF"/>
                </a:solidFill>
                <a:latin typeface="Arial" panose="020B0604020202020204" pitchFamily="34" charset="0"/>
              </a:rPr>
              <a:t>3.  What’s her sister?</a:t>
            </a:r>
          </a:p>
          <a:p>
            <a:pPr marL="457200" indent="-457200">
              <a:spcBef>
                <a:spcPct val="50000"/>
              </a:spcBef>
              <a:defRPr/>
            </a:pPr>
            <a:endParaRPr kumimoji="1" lang="en-US" altLang="zh-CN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defRPr/>
            </a:pPr>
            <a:r>
              <a:rPr kumimoji="1" lang="en-US" altLang="zh-CN" b="1" dirty="0">
                <a:solidFill>
                  <a:srgbClr val="0000FF"/>
                </a:solidFill>
                <a:latin typeface="Arial" panose="020B0604020202020204" pitchFamily="34" charset="0"/>
              </a:rPr>
              <a:t>4.  How is Georgia’s basketball team?</a:t>
            </a:r>
          </a:p>
          <a:p>
            <a:pPr marL="457200" indent="-457200">
              <a:spcBef>
                <a:spcPct val="50000"/>
              </a:spcBef>
              <a:defRPr/>
            </a:pPr>
            <a:endParaRPr kumimoji="1" lang="en-US" altLang="zh-CN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defRPr/>
            </a:pPr>
            <a:r>
              <a:rPr kumimoji="1" lang="en-US" altLang="zh-CN" b="1" dirty="0">
                <a:solidFill>
                  <a:srgbClr val="0000FF"/>
                </a:solidFill>
                <a:latin typeface="Arial" panose="020B0604020202020204" pitchFamily="34" charset="0"/>
              </a:rPr>
              <a:t>5.  What’s her ambition?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defRPr/>
            </a:pPr>
            <a:endParaRPr kumimoji="1" lang="en-US" altLang="zh-CN" b="1" dirty="0">
              <a:latin typeface="Georgia" panose="02040502050405020303" pitchFamily="18" charset="0"/>
            </a:endParaRPr>
          </a:p>
        </p:txBody>
      </p:sp>
      <p:pic>
        <p:nvPicPr>
          <p:cNvPr id="32771" name="Picture 12" descr="2005060520172434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438400"/>
            <a:ext cx="1752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Rectangle 13"/>
          <p:cNvSpPr>
            <a:spLocks noChangeArrowheads="1"/>
          </p:cNvSpPr>
          <p:nvPr/>
        </p:nvSpPr>
        <p:spPr bwMode="auto">
          <a:xfrm>
            <a:off x="533400" y="1981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Nobody else in her school comes from Greece.</a:t>
            </a:r>
          </a:p>
        </p:txBody>
      </p:sp>
      <p:sp>
        <p:nvSpPr>
          <p:cNvPr id="109574" name="Rectangle 14"/>
          <p:cNvSpPr>
            <a:spLocks noChangeArrowheads="1"/>
          </p:cNvSpPr>
          <p:nvPr/>
        </p:nvSpPr>
        <p:spPr bwMode="auto">
          <a:xfrm>
            <a:off x="762000" y="2819400"/>
            <a:ext cx="398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Basketball is her main talent.</a:t>
            </a:r>
          </a:p>
        </p:txBody>
      </p:sp>
      <p:sp>
        <p:nvSpPr>
          <p:cNvPr id="109575" name="Rectangle 15"/>
          <p:cNvSpPr>
            <a:spLocks noChangeArrowheads="1"/>
          </p:cNvSpPr>
          <p:nvPr/>
        </p:nvSpPr>
        <p:spPr bwMode="auto">
          <a:xfrm>
            <a:off x="685800" y="3657600"/>
            <a:ext cx="4986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She is a basketball player in Canada.</a:t>
            </a:r>
          </a:p>
        </p:txBody>
      </p:sp>
      <p:sp>
        <p:nvSpPr>
          <p:cNvPr id="109576" name="Rectangle 16"/>
          <p:cNvSpPr>
            <a:spLocks noChangeArrowheads="1"/>
          </p:cNvSpPr>
          <p:nvPr/>
        </p:nvSpPr>
        <p:spPr bwMode="auto">
          <a:xfrm>
            <a:off x="838200" y="4419600"/>
            <a:ext cx="251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Her team is great.</a:t>
            </a:r>
          </a:p>
        </p:txBody>
      </p:sp>
      <p:sp>
        <p:nvSpPr>
          <p:cNvPr id="109577" name="Rectangle 18"/>
          <p:cNvSpPr>
            <a:spLocks noChangeArrowheads="1"/>
          </p:cNvSpPr>
          <p:nvPr/>
        </p:nvSpPr>
        <p:spPr bwMode="auto">
          <a:xfrm>
            <a:off x="762000" y="5257800"/>
            <a:ext cx="607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She wants to play basketball in the Olympics.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/>
      <p:bldP spid="109574" grpId="0"/>
      <p:bldP spid="109575" grpId="0"/>
      <p:bldP spid="109576" grpId="0"/>
      <p:bldP spid="1095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 bwMode="auto">
          <a:xfrm>
            <a:off x="838200" y="1905000"/>
            <a:ext cx="7391400" cy="4391025"/>
            <a:chOff x="528" y="1104"/>
            <a:chExt cx="4656" cy="2766"/>
          </a:xfrm>
        </p:grpSpPr>
        <p:sp>
          <p:nvSpPr>
            <p:cNvPr id="33797" name="Text Box 4"/>
            <p:cNvSpPr txBox="1">
              <a:spLocks noChangeArrowheads="1"/>
            </p:cNvSpPr>
            <p:nvPr/>
          </p:nvSpPr>
          <p:spPr bwMode="auto">
            <a:xfrm>
              <a:off x="528" y="1104"/>
              <a:ext cx="4368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40000"/>
                </a:lnSpc>
                <a:spcBef>
                  <a:spcPct val="50000"/>
                </a:spcBef>
              </a:pPr>
              <a:r>
                <a:rPr kumimoji="1"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return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相当于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come/go back,  “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回；返回”。表示返回某地要用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return to + 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地方。</a:t>
              </a:r>
            </a:p>
          </p:txBody>
        </p:sp>
        <p:sp>
          <p:nvSpPr>
            <p:cNvPr id="33798" name="Text Box 5"/>
            <p:cNvSpPr txBox="1">
              <a:spLocks noChangeArrowheads="1"/>
            </p:cNvSpPr>
            <p:nvPr/>
          </p:nvSpPr>
          <p:spPr bwMode="auto">
            <a:xfrm>
              <a:off x="528" y="1872"/>
              <a:ext cx="39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e.g. He has returned to Paris from London.</a:t>
              </a:r>
            </a:p>
          </p:txBody>
        </p:sp>
        <p:sp>
          <p:nvSpPr>
            <p:cNvPr id="33799" name="Text Box 6"/>
            <p:cNvSpPr txBox="1">
              <a:spLocks noChangeArrowheads="1"/>
            </p:cNvSpPr>
            <p:nvPr/>
          </p:nvSpPr>
          <p:spPr bwMode="auto">
            <a:xfrm>
              <a:off x="528" y="2256"/>
              <a:ext cx="4416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40000"/>
                </a:lnSpc>
                <a:spcBef>
                  <a:spcPct val="50000"/>
                </a:spcBef>
              </a:pPr>
              <a:r>
                <a:rPr kumimoji="1"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return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还可表示 “归还；放回；送回” ，相当于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give back ,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用法为：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return sb. </a:t>
              </a:r>
              <a:r>
                <a:rPr kumimoji="1"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sth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. = return </a:t>
              </a:r>
              <a:r>
                <a:rPr kumimoji="1"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sth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. to sb. </a:t>
              </a:r>
            </a:p>
          </p:txBody>
        </p:sp>
        <p:sp>
          <p:nvSpPr>
            <p:cNvPr id="33800" name="Text Box 7"/>
            <p:cNvSpPr txBox="1">
              <a:spLocks noChangeArrowheads="1"/>
            </p:cNvSpPr>
            <p:nvPr/>
          </p:nvSpPr>
          <p:spPr bwMode="auto">
            <a:xfrm>
              <a:off x="528" y="3168"/>
              <a:ext cx="4656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40000"/>
                </a:lnSpc>
                <a:spcBef>
                  <a:spcPct val="50000"/>
                </a:spcBef>
              </a:pPr>
              <a:r>
                <a:rPr kumimoji="1"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e.g. She returned me the book. = She returned the book to me. </a:t>
              </a:r>
            </a:p>
          </p:txBody>
        </p:sp>
      </p:grp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74676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2400" b="1" dirty="0">
                <a:latin typeface="Times New Roman" panose="02020603050405020304" pitchFamily="18" charset="0"/>
              </a:rPr>
              <a:t>My sister 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returned to Greece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 to play for the Greek    National Basketball Team.</a:t>
            </a:r>
          </a:p>
        </p:txBody>
      </p:sp>
      <p:sp>
        <p:nvSpPr>
          <p:cNvPr id="112651" name="TextBox 2"/>
          <p:cNvSpPr txBox="1">
            <a:spLocks noChangeArrowheads="1"/>
          </p:cNvSpPr>
          <p:nvPr/>
        </p:nvSpPr>
        <p:spPr bwMode="auto">
          <a:xfrm>
            <a:off x="457200" y="381000"/>
            <a:ext cx="45720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3600" b="1" dirty="0">
                <a:solidFill>
                  <a:srgbClr val="5327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bo Std" pitchFamily="50" charset="0"/>
              </a:rPr>
              <a:t>Language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533400" y="995362"/>
            <a:ext cx="70104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kumimoji="1" lang="en-US" altLang="zh-CN" sz="2400" b="1" dirty="0">
                <a:latin typeface="Times New Roman" panose="02020603050405020304" pitchFamily="18" charset="0"/>
              </a:rPr>
              <a:t>    I want to 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continue taking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 P.E.</a:t>
            </a:r>
            <a:endParaRPr kumimoji="1"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9"/>
          <p:cNvGrpSpPr/>
          <p:nvPr/>
        </p:nvGrpSpPr>
        <p:grpSpPr bwMode="auto">
          <a:xfrm>
            <a:off x="762000" y="1757362"/>
            <a:ext cx="6515100" cy="4262438"/>
            <a:chOff x="288" y="912"/>
            <a:chExt cx="4104" cy="2685"/>
          </a:xfrm>
        </p:grpSpPr>
        <p:sp>
          <p:nvSpPr>
            <p:cNvPr id="34821" name="Text Box 7"/>
            <p:cNvSpPr txBox="1">
              <a:spLocks noChangeArrowheads="1"/>
            </p:cNvSpPr>
            <p:nvPr/>
          </p:nvSpPr>
          <p:spPr bwMode="auto">
            <a:xfrm>
              <a:off x="288" y="1872"/>
              <a:ext cx="4104" cy="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kumimoji="1"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e.g. </a:t>
              </a:r>
            </a:p>
            <a:p>
              <a:pPr eaLnBrk="1" hangingPunct="1">
                <a:lnSpc>
                  <a:spcPct val="140000"/>
                </a:lnSpc>
              </a:pPr>
              <a:r>
                <a:rPr kumimoji="1" lang="en-US" altLang="zh-CN" sz="2000" b="1" dirty="0">
                  <a:latin typeface="Arial" panose="020B0604020202020204" pitchFamily="34" charset="0"/>
                </a:rPr>
                <a:t>1) After finishing my homework ,I </a:t>
              </a:r>
              <a:r>
                <a:rPr kumimoji="1"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continue to help</a:t>
              </a:r>
              <a:r>
                <a:rPr kumimoji="1" lang="en-US" altLang="zh-CN" sz="2000" b="1" dirty="0">
                  <a:latin typeface="Arial" panose="020B0604020202020204" pitchFamily="34" charset="0"/>
                </a:rPr>
                <a:t> my mother with housework. </a:t>
              </a:r>
              <a:br>
                <a:rPr kumimoji="1" lang="en-US" altLang="zh-CN" sz="2000" b="1" dirty="0">
                  <a:latin typeface="Arial" panose="020B0604020202020204" pitchFamily="34" charset="0"/>
                </a:rPr>
              </a:br>
              <a:r>
                <a:rPr kumimoji="1" lang="en-US" altLang="zh-CN" sz="2000" b="1" dirty="0">
                  <a:latin typeface="Arial" panose="020B0604020202020204" pitchFamily="34" charset="0"/>
                </a:rPr>
                <a:t>2) After taking a rest, the students came back to </a:t>
              </a:r>
              <a:r>
                <a:rPr kumimoji="1"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continue studying</a:t>
              </a:r>
              <a:r>
                <a:rPr kumimoji="1" lang="en-US" altLang="zh-CN" sz="2000" b="1" dirty="0">
                  <a:latin typeface="Arial" panose="020B0604020202020204" pitchFamily="34" charset="0"/>
                </a:rPr>
                <a:t>.</a:t>
              </a:r>
            </a:p>
            <a:p>
              <a:pPr eaLnBrk="1" hangingPunct="1">
                <a:lnSpc>
                  <a:spcPct val="140000"/>
                </a:lnSpc>
              </a:pPr>
              <a:endParaRPr kumimoji="1"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22" name="Text Box 8"/>
            <p:cNvSpPr txBox="1">
              <a:spLocks noChangeArrowheads="1"/>
            </p:cNvSpPr>
            <p:nvPr/>
          </p:nvSpPr>
          <p:spPr bwMode="auto">
            <a:xfrm>
              <a:off x="288" y="912"/>
              <a:ext cx="3600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continue doing </a:t>
              </a:r>
              <a:r>
                <a:rPr lang="en-US" altLang="zh-CN" sz="24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sth</a:t>
              </a:r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.</a:t>
              </a:r>
              <a:r>
                <a:rPr lang="zh-CN" altLang="en-US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做一件事中断后再继  续做这件事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continue to do </a:t>
              </a:r>
              <a:r>
                <a:rPr lang="en-US" altLang="zh-CN" sz="24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sth</a:t>
              </a:r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.</a:t>
              </a:r>
              <a:r>
                <a:rPr lang="zh-CN" altLang="en-US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做完一件再做别的</a:t>
              </a:r>
            </a:p>
          </p:txBody>
        </p:sp>
      </p:grpSp>
      <p:sp>
        <p:nvSpPr>
          <p:cNvPr id="138250" name="TextBox 2"/>
          <p:cNvSpPr txBox="1">
            <a:spLocks noChangeArrowheads="1"/>
          </p:cNvSpPr>
          <p:nvPr/>
        </p:nvSpPr>
        <p:spPr bwMode="auto">
          <a:xfrm>
            <a:off x="609600" y="189614"/>
            <a:ext cx="4572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2800" b="1" dirty="0">
                <a:solidFill>
                  <a:srgbClr val="5327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bo Std" pitchFamily="50" charset="0"/>
              </a:rPr>
              <a:t>Language points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3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</Words>
  <Application>Microsoft Office PowerPoint</Application>
  <PresentationFormat>全屏显示(4:3)</PresentationFormat>
  <Paragraphs>70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Hobo Std</vt:lpstr>
      <vt:lpstr>华文行楷</vt:lpstr>
      <vt:lpstr>华文新魏</vt:lpstr>
      <vt:lpstr>宋体</vt:lpstr>
      <vt:lpstr>微软雅黑</vt:lpstr>
      <vt:lpstr>Arial</vt:lpstr>
      <vt:lpstr>Calibri</vt:lpstr>
      <vt:lpstr>Comic Sans MS</vt:lpstr>
      <vt:lpstr>Georgia</vt:lpstr>
      <vt:lpstr>Jokerman</vt:lpstr>
      <vt:lpstr>Matura MT Script Capitals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2023-01-16T14:35:32Z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BCBE3D1857A84BBF9104B31C96E1EC32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