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705" r:id="rId3"/>
    <p:sldId id="410" r:id="rId4"/>
    <p:sldId id="765" r:id="rId5"/>
    <p:sldId id="766" r:id="rId6"/>
    <p:sldId id="767" r:id="rId7"/>
    <p:sldId id="768" r:id="rId8"/>
    <p:sldId id="769" r:id="rId9"/>
    <p:sldId id="770" r:id="rId10"/>
    <p:sldId id="771" r:id="rId11"/>
    <p:sldId id="772" r:id="rId12"/>
    <p:sldId id="773" r:id="rId13"/>
    <p:sldId id="774" r:id="rId14"/>
    <p:sldId id="413" r:id="rId15"/>
    <p:sldId id="548" r:id="rId16"/>
    <p:sldId id="312" r:id="rId17"/>
    <p:sldId id="633" r:id="rId18"/>
    <p:sldId id="800" r:id="rId19"/>
    <p:sldId id="801" r:id="rId20"/>
    <p:sldId id="745" r:id="rId21"/>
    <p:sldId id="748" r:id="rId22"/>
    <p:sldId id="634" r:id="rId23"/>
    <p:sldId id="803" r:id="rId24"/>
    <p:sldId id="746" r:id="rId25"/>
    <p:sldId id="805" r:id="rId26"/>
    <p:sldId id="807" r:id="rId27"/>
    <p:sldId id="808" r:id="rId28"/>
    <p:sldId id="747" r:id="rId29"/>
    <p:sldId id="635" r:id="rId30"/>
    <p:sldId id="319" r:id="rId31"/>
    <p:sldId id="359" r:id="rId32"/>
    <p:sldId id="258" r:id="rId33"/>
  </p:sldIdLst>
  <p:sldSz cx="12192000" cy="6858000"/>
  <p:notesSz cx="6858000" cy="9144000"/>
  <p:embeddedFontLst>
    <p:embeddedFont>
      <p:font typeface="思源黑体 CN Light" panose="02010600030101010101" charset="-122"/>
      <p:regular r:id="rId35"/>
    </p:embeddedFont>
    <p:embeddedFont>
      <p:font typeface="思源黑体 CN Bold" panose="02010600030101010101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等线" panose="02010600030101010101" pitchFamily="2" charset="-122"/>
      <p:regular r:id="rId39"/>
      <p:bold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语文园地（二）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rPr>
                <a:t>2.4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2969" y="3201334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061120" y="3307535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ea"/>
              </a:rPr>
              <a:t>务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156710" y="4075857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组词：家务  义务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156710" y="5025927"/>
            <a:ext cx="742237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今天妈妈做家务，爸爸陪我玩儿。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156710" y="2221437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部首：力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156710" y="314864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上下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2298072" y="2434683"/>
            <a:ext cx="754038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wù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121271" y="3212661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279422" y="3212817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判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715399" y="4032332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 判断  裁判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715399" y="4935779"/>
            <a:ext cx="5372818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造句：赛场上的裁判很公正。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715399" y="2271156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部首：刂  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715399" y="3151744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左右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2315" y="2535002"/>
            <a:ext cx="902156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pàn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29853" y="3231196"/>
            <a:ext cx="1544244" cy="1428268"/>
            <a:chOff x="-2214610" y="714356"/>
            <a:chExt cx="1785950" cy="1643868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11" name="直接连接符 10"/>
            <p:cNvCxnSpPr>
              <a:stCxn id="8" idx="1"/>
              <a:endCxn id="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8" idx="0"/>
              <a:endCxn id="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488004" y="3231987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饲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72052" y="3970492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 饲料  饲养</a:t>
            </a:r>
          </a:p>
        </p:txBody>
      </p:sp>
      <p:sp>
        <p:nvSpPr>
          <p:cNvPr id="15" name="Text Box 13"/>
          <p:cNvSpPr txBox="1"/>
          <p:nvPr/>
        </p:nvSpPr>
        <p:spPr>
          <a:xfrm>
            <a:off x="4872052" y="4815196"/>
            <a:ext cx="536525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造句：我饲养了两只小仓鼠。</a:t>
            </a:r>
          </a:p>
        </p:txBody>
      </p:sp>
      <p:sp>
        <p:nvSpPr>
          <p:cNvPr id="23" name="文本框 75"/>
          <p:cNvSpPr txBox="1"/>
          <p:nvPr/>
        </p:nvSpPr>
        <p:spPr>
          <a:xfrm>
            <a:off x="4872052" y="2326802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部首：饣 </a:t>
            </a:r>
          </a:p>
        </p:txBody>
      </p:sp>
      <p:sp>
        <p:nvSpPr>
          <p:cNvPr id="25" name="文本框 75"/>
          <p:cNvSpPr txBox="1"/>
          <p:nvPr/>
        </p:nvSpPr>
        <p:spPr>
          <a:xfrm>
            <a:off x="4872052" y="314864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2647315" y="2495356"/>
            <a:ext cx="909320" cy="559435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sì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3" grpId="0"/>
      <p:bldP spid="25" grpId="0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229829" y="3334968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387980" y="3335124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养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943226" y="3996159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 养花  营养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943226" y="4866531"/>
            <a:ext cx="520462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造句：奶奶特别喜欢养花。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943226" y="2301135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部首：丷 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943226" y="314864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结构：上下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3298" y="2595172"/>
            <a:ext cx="1217307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yǎng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1394" y="2640689"/>
            <a:ext cx="10189211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小明的爸爸是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工程师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，妈妈是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理发师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；小军的爸爸是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建筑师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，妈妈是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服务员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；小华的爸爸是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饲养员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，妈妈是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营业员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；小乐的哥哥是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魔术师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，叔叔是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师；小欢的爸爸是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裁判员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，妈妈是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演员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1969" y="1622259"/>
            <a:ext cx="8384540" cy="639604"/>
          </a:xfrm>
          <a:prstGeom prst="hexagon">
            <a:avLst>
              <a:gd name="adj" fmla="val 39262"/>
              <a:gd name="vf" fmla="val 115470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照样子说一说，把自己喜欢的景物写下来？</a:t>
            </a:r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2170963" y="2469505"/>
            <a:ext cx="2708412" cy="3388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9" tIns="60955" rIns="121909" bIns="609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田野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葱葱绿绿的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像一片柔软的绿毯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天上的云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一团一团的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像巨大的棉花糖</a:t>
            </a:r>
            <a:endParaRPr kumimoji="0" lang="zh-CN" altLang="en-US" sz="238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字词句运用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5421059" y="2489384"/>
            <a:ext cx="2586583" cy="1713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9" tIns="60955" rIns="121909" bIns="609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大树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又粗又壮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就像</a:t>
            </a:r>
            <a:r>
              <a:rPr kumimoji="0" lang="en-US" altLang="zh-CN" sz="23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__________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228991" y="3552384"/>
            <a:ext cx="1402948" cy="55662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8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一把巨伞</a:t>
            </a: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5421059" y="5066974"/>
            <a:ext cx="5627287" cy="739755"/>
          </a:xfrm>
          <a:prstGeom prst="cloudCallout">
            <a:avLst>
              <a:gd name="adj1" fmla="val -58716"/>
              <a:gd name="adj2" fmla="val 23252"/>
            </a:avLst>
          </a:prstGeom>
          <a:solidFill>
            <a:schemeClr val="bg1"/>
          </a:solidFill>
          <a:ln w="9525">
            <a:solidFill>
              <a:srgbClr val="2AB48A"/>
            </a:solidFill>
            <a:round/>
          </a:ln>
          <a:effectLst/>
        </p:spPr>
        <p:txBody>
          <a:bodyPr lIns="121909" tIns="60955" rIns="121909" bIns="6095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大树又粗又壮就像威严的士兵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388" grpId="0"/>
      <p:bldP spid="46" grpId="0"/>
      <p:bldP spid="4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15591" y="1847576"/>
            <a:ext cx="8318779" cy="6061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读句子，体会加点词语的意思，说说你的发现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215591" y="4248902"/>
            <a:ext cx="619364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难道它的味道很特别吗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?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　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215591" y="3064494"/>
            <a:ext cx="8462476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这糕要很多很多人才能做成，一定特别大。</a:t>
            </a:r>
          </a:p>
        </p:txBody>
      </p:sp>
      <p:sp>
        <p:nvSpPr>
          <p:cNvPr id="28" name="文本框 5"/>
          <p:cNvSpPr txBox="1"/>
          <p:nvPr/>
        </p:nvSpPr>
        <p:spPr>
          <a:xfrm>
            <a:off x="6994646" y="3113772"/>
            <a:ext cx="225455" cy="7683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.</a:t>
            </a:r>
          </a:p>
        </p:txBody>
      </p:sp>
      <p:sp>
        <p:nvSpPr>
          <p:cNvPr id="29" name="文本框 6"/>
          <p:cNvSpPr txBox="1"/>
          <p:nvPr/>
        </p:nvSpPr>
        <p:spPr>
          <a:xfrm>
            <a:off x="7418563" y="3113772"/>
            <a:ext cx="223867" cy="7683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.</a:t>
            </a:r>
          </a:p>
        </p:txBody>
      </p:sp>
      <p:sp>
        <p:nvSpPr>
          <p:cNvPr id="30" name="文本框 7"/>
          <p:cNvSpPr txBox="1"/>
          <p:nvPr/>
        </p:nvSpPr>
        <p:spPr>
          <a:xfrm>
            <a:off x="4319898" y="4614301"/>
            <a:ext cx="225455" cy="70675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.</a:t>
            </a:r>
          </a:p>
        </p:txBody>
      </p:sp>
      <p:sp>
        <p:nvSpPr>
          <p:cNvPr id="31" name="文本框 8"/>
          <p:cNvSpPr txBox="1"/>
          <p:nvPr/>
        </p:nvSpPr>
        <p:spPr>
          <a:xfrm>
            <a:off x="4751754" y="4614301"/>
            <a:ext cx="225455" cy="70675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.</a:t>
            </a:r>
          </a:p>
        </p:txBody>
      </p:sp>
      <p:sp>
        <p:nvSpPr>
          <p:cNvPr id="32" name="线形标注 1(带边框和强调线) 31"/>
          <p:cNvSpPr/>
          <p:nvPr/>
        </p:nvSpPr>
        <p:spPr>
          <a:xfrm>
            <a:off x="9038093" y="3044586"/>
            <a:ext cx="1431290" cy="727075"/>
          </a:xfrm>
          <a:prstGeom prst="accentBorderCallout1">
            <a:avLst>
              <a:gd name="adj1" fmla="val 18750"/>
              <a:gd name="adj2" fmla="val -8333"/>
              <a:gd name="adj3" fmla="val 44716"/>
              <a:gd name="adj4" fmla="val -78881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格外</a:t>
            </a:r>
          </a:p>
        </p:txBody>
      </p:sp>
      <p:sp>
        <p:nvSpPr>
          <p:cNvPr id="33" name="云形标注 32"/>
          <p:cNvSpPr/>
          <p:nvPr/>
        </p:nvSpPr>
        <p:spPr>
          <a:xfrm>
            <a:off x="6404113" y="4391098"/>
            <a:ext cx="4661535" cy="1153160"/>
          </a:xfrm>
          <a:prstGeom prst="cloudCallout">
            <a:avLst>
              <a:gd name="adj1" fmla="val -81425"/>
              <a:gd name="adj2" fmla="val -25849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不普通，与众不同。</a:t>
            </a:r>
          </a:p>
        </p:txBody>
      </p:sp>
      <p:sp>
        <p:nvSpPr>
          <p:cNvPr id="5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153160" y="2404745"/>
            <a:ext cx="10715625" cy="5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一块平平常常的糕，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经过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很多很多人的劳动，才能摆在我们面前。</a:t>
            </a:r>
          </a:p>
        </p:txBody>
      </p:sp>
      <p:sp>
        <p:nvSpPr>
          <p:cNvPr id="11" name="线形标注 1(带边框和强调线) 10"/>
          <p:cNvSpPr/>
          <p:nvPr/>
        </p:nvSpPr>
        <p:spPr>
          <a:xfrm>
            <a:off x="5628171" y="1517608"/>
            <a:ext cx="1407795" cy="613410"/>
          </a:xfrm>
          <a:prstGeom prst="accentBorderCallout1">
            <a:avLst>
              <a:gd name="adj1" fmla="val 18750"/>
              <a:gd name="adj2" fmla="val -8333"/>
              <a:gd name="adj3" fmla="val 178260"/>
              <a:gd name="adj4" fmla="val -50202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通过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9095629" y="3624580"/>
            <a:ext cx="1663700" cy="730250"/>
          </a:xfrm>
          <a:prstGeom prst="cloudCallout">
            <a:avLst>
              <a:gd name="adj1" fmla="val -100690"/>
              <a:gd name="adj2" fmla="val -74199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路过。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348480" y="2599690"/>
            <a:ext cx="657225" cy="460375"/>
            <a:chOff x="9260" y="2862"/>
            <a:chExt cx="1035" cy="725"/>
          </a:xfrm>
        </p:grpSpPr>
        <p:sp>
          <p:nvSpPr>
            <p:cNvPr id="25" name="文本框 4"/>
            <p:cNvSpPr txBox="1"/>
            <p:nvPr/>
          </p:nvSpPr>
          <p:spPr>
            <a:xfrm>
              <a:off x="9260" y="2862"/>
              <a:ext cx="355" cy="725"/>
            </a:xfrm>
            <a:prstGeom prst="rect">
              <a:avLst/>
            </a:prstGeom>
            <a:noFill/>
          </p:spPr>
          <p:txBody>
            <a:bodyPr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.</a:t>
              </a:r>
            </a:p>
          </p:txBody>
        </p:sp>
        <p:sp>
          <p:nvSpPr>
            <p:cNvPr id="28" name="文本框 5"/>
            <p:cNvSpPr txBox="1"/>
            <p:nvPr/>
          </p:nvSpPr>
          <p:spPr>
            <a:xfrm>
              <a:off x="9940" y="2862"/>
              <a:ext cx="355" cy="725"/>
            </a:xfrm>
            <a:prstGeom prst="rect">
              <a:avLst/>
            </a:prstGeom>
            <a:noFill/>
          </p:spPr>
          <p:txBody>
            <a:bodyPr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53160" y="3455670"/>
            <a:ext cx="10715625" cy="648970"/>
            <a:chOff x="1951" y="4921"/>
            <a:chExt cx="16875" cy="1022"/>
          </a:xfrm>
        </p:grpSpPr>
        <p:sp>
          <p:nvSpPr>
            <p:cNvPr id="30" name="TextBox 2"/>
            <p:cNvSpPr txBox="1">
              <a:spLocks noChangeArrowheads="1"/>
            </p:cNvSpPr>
            <p:nvPr/>
          </p:nvSpPr>
          <p:spPr bwMode="auto">
            <a:xfrm>
              <a:off x="1951" y="4921"/>
              <a:ext cx="1687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鼹鼠先生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经过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狐狸太太家，正巧，狐狸太太走出门。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826" y="5218"/>
              <a:ext cx="819" cy="725"/>
              <a:chOff x="5966" y="5129"/>
              <a:chExt cx="819" cy="725"/>
            </a:xfrm>
          </p:grpSpPr>
          <p:sp>
            <p:nvSpPr>
              <p:cNvPr id="32" name="文本框 6"/>
              <p:cNvSpPr txBox="1"/>
              <p:nvPr/>
            </p:nvSpPr>
            <p:spPr>
              <a:xfrm>
                <a:off x="5966" y="5129"/>
                <a:ext cx="355" cy="725"/>
              </a:xfrm>
              <a:prstGeom prst="rect">
                <a:avLst/>
              </a:prstGeom>
              <a:noFill/>
            </p:spPr>
            <p:txBody>
              <a:bodyPr lIns="91440" tIns="45720" rIns="91440" bIns="4572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.</a:t>
                </a:r>
              </a:p>
            </p:txBody>
          </p:sp>
          <p:sp>
            <p:nvSpPr>
              <p:cNvPr id="33" name="文本框 7"/>
              <p:cNvSpPr txBox="1"/>
              <p:nvPr/>
            </p:nvSpPr>
            <p:spPr>
              <a:xfrm>
                <a:off x="6430" y="5129"/>
                <a:ext cx="355" cy="725"/>
              </a:xfrm>
              <a:prstGeom prst="rect">
                <a:avLst/>
              </a:prstGeom>
              <a:noFill/>
            </p:spPr>
            <p:txBody>
              <a:bodyPr lIns="91440" tIns="45720" rIns="91440" bIns="4572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.</a:t>
                </a:r>
              </a:p>
            </p:txBody>
          </p:sp>
        </p:grpSp>
      </p:grp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630238" y="4907819"/>
            <a:ext cx="8736275" cy="833313"/>
          </a:xfrm>
          <a:prstGeom prst="doubleWave">
            <a:avLst>
              <a:gd name="adj1" fmla="val 6250"/>
              <a:gd name="adj2" fmla="val 3"/>
            </a:avLst>
          </a:prstGeom>
          <a:solidFill>
            <a:schemeClr val="bg1"/>
          </a:solidFill>
          <a:ln w="38100">
            <a:solidFill>
              <a:srgbClr val="2AB48A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我发现：相同的词语在不同的句子中用法不同，意思也不同。</a:t>
            </a:r>
          </a:p>
        </p:txBody>
      </p:sp>
      <p:sp>
        <p:nvSpPr>
          <p:cNvPr id="5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 bldLvl="0" animBg="1"/>
      <p:bldP spid="1434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0734" y="2109251"/>
            <a:ext cx="9195048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选择朋友。回想朋友当中最想写谁。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抓住特点来写。可以抓住外貌、爱好来写。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想好了填写表格。按要求填写即可，也可以写成一段话。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90734" y="158728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习作构思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日积月累</a:t>
            </a:r>
          </a:p>
        </p:txBody>
      </p:sp>
      <p:graphicFrame>
        <p:nvGraphicFramePr>
          <p:cNvPr id="46" name="表格 45"/>
          <p:cNvGraphicFramePr/>
          <p:nvPr>
            <p:custDataLst>
              <p:tags r:id="rId1"/>
            </p:custDataLst>
          </p:nvPr>
        </p:nvGraphicFramePr>
        <p:xfrm>
          <a:off x="1470342" y="4282026"/>
          <a:ext cx="9251315" cy="165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1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谁</a:t>
                      </a:r>
                    </a:p>
                  </a:txBody>
                  <a:tcPr marL="121920" marR="121920" marT="60957" marB="609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长什么样子</a:t>
                      </a:r>
                    </a:p>
                  </a:txBody>
                  <a:tcPr marL="121920" marR="121920" marT="60957" marB="609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我们经常做的事</a:t>
                      </a:r>
                    </a:p>
                  </a:txBody>
                  <a:tcPr marL="121920" marR="121920" marT="60957" marB="609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0" dirty="0">
                        <a:solidFill>
                          <a:schemeClr val="tx1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张池</a:t>
                      </a:r>
                    </a:p>
                  </a:txBody>
                  <a:tcPr marL="121920" marR="121920" marT="60957" marB="609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他掉了一颗门牙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他的脸圆圆的，笑起来有个酒窝</a:t>
                      </a:r>
                    </a:p>
                  </a:txBody>
                  <a:tcPr marL="121920" marR="121920" marT="60957" marB="609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我们天天一起上学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思源黑体 CN Bold" panose="02010600030101010101" pitchFamily="34" charset="-122"/>
                          <a:ea typeface="思源黑体 CN Bold" panose="02010600030101010101" pitchFamily="34" charset="-122"/>
                        </a:rPr>
                        <a:t>我们经常一起打乒乓球</a:t>
                      </a:r>
                    </a:p>
                  </a:txBody>
                  <a:tcPr marL="121920" marR="121920" marT="60957" marB="609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2851" y="2073359"/>
            <a:ext cx="10306298" cy="3102339"/>
          </a:xfrm>
          <a:prstGeom prst="wedgeRoundRectCallout">
            <a:avLst>
              <a:gd name="adj1" fmla="val -42159"/>
              <a:gd name="adj2" fmla="val 64945"/>
              <a:gd name="adj3" fmla="val 16667"/>
            </a:avLst>
          </a:prstGeom>
          <a:noFill/>
          <a:ln w="57150">
            <a:solidFill>
              <a:srgbClr val="2AB48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我的好朋友叫小芸，她有一头长长的头发，又黑又密，总是扎着一个马尾辫，走起路来，辫子一甩一甩的，像在荡秋千。她有一双又大又圆的眼睛，圆圆的脸蛋白里透红，她很活泼，一天到晚活蹦乱跳的，笑的时候两颗大门牙特别好看。我们天天一起上学，一起放学，我们就像彼此的影子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20278" y="2284400"/>
            <a:ext cx="9153132" cy="33921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教师     工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师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魔术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师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建筑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师      理发师   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    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演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员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营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业员      服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务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员     裁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判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员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饲养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员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183814" y="19732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chénɡ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83734" y="197325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mó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shù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85256" y="1973250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jiàn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zhù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01632" y="4410380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yǎn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79494" y="441038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yínɡ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417959" y="4410380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 wù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74854" y="4410380"/>
            <a:ext cx="85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pàn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553314" y="4410380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sì yǎnɡ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1" grpId="0"/>
      <p:bldP spid="32" grpId="0"/>
      <p:bldP spid="33" grpId="0"/>
      <p:bldP spid="59" grpId="0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1243054" y="2569651"/>
            <a:ext cx="4425315" cy="699823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2AB48A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-384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予人玫瑰，手有余香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243054" y="3516436"/>
            <a:ext cx="4995545" cy="699827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2AB48A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-384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平时肯帮人，急时有人帮。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243054" y="4515291"/>
            <a:ext cx="5643245" cy="704313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2AB48A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-3841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与其锦上添花，不如雪中送炭。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flipH="1">
            <a:off x="6341828" y="1971535"/>
            <a:ext cx="4859572" cy="1183005"/>
          </a:xfrm>
          <a:prstGeom prst="cloudCallout">
            <a:avLst>
              <a:gd name="adj1" fmla="val 55330"/>
              <a:gd name="adj2" fmla="val 33606"/>
            </a:avLst>
          </a:prstGeom>
          <a:solidFill>
            <a:schemeClr val="bg1"/>
          </a:solidFill>
          <a:ln w="9525">
            <a:solidFill>
              <a:srgbClr val="2AB48A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这些是关于帮助别人的谚语。</a:t>
            </a: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9764" y="1633027"/>
            <a:ext cx="10050283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“予人玫瑰，手有余香。”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意思是当我们赠送他人玫瑰的时候，我们的手上也一定还弥漫着爱的芳香。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10918" y="2607587"/>
            <a:ext cx="9770164" cy="3357959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有一个盲人住在一栋楼里。每天晚上他都会到楼下花园去散步。奇怪的是，不论是上楼还是下楼，他虽然只能顺着墙摸索，却一定要按亮楼道里的灯。一天，一个邻居忍不住，好奇地问道：“你的眼睛看不见，为何还要开灯呢？”。盲人回答道：“开灯能给别人上下楼带来方便，也会给我带来方便。”邻居疑惑地问道：“开灯能给你带来什么方便呢？”。盲人答道：“开灯后，上下楼的人都会看见东西，就不会把我撞倒了，这不就给我方便了吗。”邻居这才恍然大悟。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27839" y="3000624"/>
            <a:ext cx="9524365" cy="1595021"/>
          </a:xfrm>
          <a:prstGeom prst="bevel">
            <a:avLst/>
          </a:prstGeom>
          <a:solidFill>
            <a:schemeClr val="bg1"/>
          </a:solidFill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母亲是一个勤快、热心的人，只要别人有事请她帮忙，她总会把自家的活放下，先帮别人。母亲也经常教育我说：“平时肯帮人，急时有人帮。”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27839" y="1713479"/>
            <a:ext cx="9524365" cy="991731"/>
          </a:xfrm>
          <a:prstGeom prst="snip2DiagRect">
            <a:avLst/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“平时肯帮人，急时有人帮。”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意思是平时主动帮助别人，到自己有急难时也会有人相帮。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33517" y="3044748"/>
            <a:ext cx="10524966" cy="2579526"/>
          </a:xfrm>
          <a:prstGeom prst="bevel">
            <a:avLst>
              <a:gd name="adj" fmla="val 4823"/>
            </a:avLst>
          </a:prstGeom>
          <a:solidFill>
            <a:schemeClr val="bg1"/>
          </a:solidFill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孔子的学生公西赤到齐国出使，冉有替公西赤的母亲请求米粮。孔子说，“给她六斗四升”；冉有请求多一些，孔子说，“再给她两斗四升”。冉有不顾老师的意见，却足足给了八十石的安家口粮。孔子语重心长地说，“公西赤在齐国会过得很好，他完全有能力解决他母亲的生活。正所谓君子周济急需，而不给富人添富。”意思是没有必要为生活已足的人锦上添花，而要去周济那些穷困的人，为他们雪中送炭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3517" y="1443355"/>
            <a:ext cx="10524966" cy="1080135"/>
          </a:xfrm>
          <a:prstGeom prst="plaque">
            <a:avLst/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“与其锦上添花，不如雪中送炭。”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意思是与其在别人风光的时候跑去贺喜，不如在别人苦难的时候送去帮助。</a:t>
            </a: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11056" y="1693107"/>
            <a:ext cx="3110230" cy="6042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一株紫丁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dīnɡ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香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11056" y="2386827"/>
            <a:ext cx="3553460" cy="3538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踮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diǎn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起脚尖儿，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走进安静的小院，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我们把一株紫丁香，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栽在老师窗前，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我爱阅读</a:t>
            </a:r>
          </a:p>
        </p:txBody>
      </p:sp>
      <p:sp>
        <p:nvSpPr>
          <p:cNvPr id="46" name="TextBox 4"/>
          <p:cNvSpPr txBox="1"/>
          <p:nvPr/>
        </p:nvSpPr>
        <p:spPr>
          <a:xfrm>
            <a:off x="4575673" y="2386827"/>
            <a:ext cx="5113867" cy="3417539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老师，老师，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就让它绿色的枝叶，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伸进您的窗口，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夜夜和您做伴。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7865525" y="2386827"/>
            <a:ext cx="5113867" cy="3417539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老师</a:t>
            </a: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——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绿叶在风里沙沙，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那是我们给您唱歌，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帮您消除一天的疲倦。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6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我爱阅读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211056" y="1693107"/>
            <a:ext cx="3110230" cy="6042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一株紫丁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dīnɡ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香</a:t>
            </a: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1211056" y="2386827"/>
            <a:ext cx="3867840" cy="34175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老师</a:t>
            </a: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——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满树盛开的花儿，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那是我们的笑脸，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感谢您时时把我们挂牵。</a:t>
            </a: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5375551" y="2386827"/>
            <a:ext cx="5686701" cy="34175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夜深了，星星困</a:t>
            </a: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800" dirty="0" err="1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kùn</a:t>
            </a: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得眨</a:t>
            </a: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800" dirty="0" err="1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zhǎ</a:t>
            </a: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眼，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老师，休息吧，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让花香飘进您的梦里，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那梦啊，准是又香又甜。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2555" y="1820034"/>
            <a:ext cx="9910490" cy="38139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滕毓旭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，大连人。系中国作家协会会员、中国儿童文学研究会会员、辽宁省儿童文学学会常务理事、大连市儿童文学学会名誉会长、高级讲师。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    作品：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儿童诗集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有趣的动物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绿色的梦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我是小乖乖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，科学文艺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水族魔术师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兽国大力士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植物七彩城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，长篇科学童话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瘸腿狮子阿古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，长篇报告文学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神奇的永恒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等。</a:t>
            </a: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占位符 2"/>
          <p:cNvSpPr txBox="1"/>
          <p:nvPr/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04  </a:t>
            </a:r>
            <a:r>
              <a:rPr lang="zh-CN" altLang="en-US"/>
              <a:t>我爱阅读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96000" y="2491437"/>
            <a:ext cx="6096000" cy="34549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安静：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没有声音；没有吵闹和喧哗。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做伴：</a:t>
            </a:r>
            <a:r>
              <a:rPr lang="zh-CN" altLang="en-US" sz="2000" dirty="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当陪伴的人。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消除：</a:t>
            </a:r>
            <a:r>
              <a:rPr lang="zh-CN" altLang="en-US" sz="2000" dirty="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使不存在；除去(不利的事物)。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疲倦：</a:t>
            </a:r>
            <a:r>
              <a:rPr lang="zh-CN" altLang="en-US" sz="2000" dirty="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疲乏；困倦。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挂牵：</a:t>
            </a:r>
            <a:r>
              <a:rPr lang="zh-CN" altLang="en-US" sz="2000" dirty="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挂念；牵挂。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困：</a:t>
            </a:r>
            <a:r>
              <a:rPr lang="zh-CN" altLang="en-US" sz="2000" dirty="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疲乏想睡。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381787" y="2390792"/>
            <a:ext cx="4025099" cy="30830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一株紫丁香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  <a:sym typeface="+mn-ea"/>
              </a:rPr>
              <a:t>是一首儿童诗，写一群活泼可爱的孩子，在老师的窗前栽下一株紫丁香，让绿叶和花香送去他们对老师的问候，表达他们对老师无限的感激和深情。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446392" y="1647072"/>
            <a:ext cx="1943100" cy="5219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中心主旨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1242391" y="1560195"/>
            <a:ext cx="7598713" cy="587680"/>
          </a:xfrm>
          <a:prstGeom prst="snip2DiagRect">
            <a:avLst/>
          </a:prstGeom>
          <a:noFill/>
          <a:ln w="38100">
            <a:solidFill>
              <a:srgbClr val="2AB48A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7030A0"/>
                </a:solidFill>
              </a14:hiddenFill>
            </a:ext>
          </a:extLst>
        </p:spPr>
        <p:txBody>
          <a:bodyPr wrap="square" lIns="121909" tIns="60955" rIns="121909" bIns="609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朗读儿童诗歌《一株紫丁香》，再选出答案</a:t>
            </a:r>
            <a:r>
              <a:rPr kumimoji="0" lang="zh-CN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9460" name="Text Box 184"/>
          <p:cNvSpPr txBox="1">
            <a:spLocks noChangeArrowheads="1"/>
          </p:cNvSpPr>
          <p:nvPr/>
        </p:nvSpPr>
        <p:spPr bwMode="auto">
          <a:xfrm>
            <a:off x="1242391" y="2225371"/>
            <a:ext cx="8753475" cy="3998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⑴我们把丁香花栽种在（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小院里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学校里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老师窗前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⑵绿叶在风里沙沙是我们给您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( 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   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说话　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唱歌　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讲故事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⑶满树盛开的花儿，使我们（        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　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笑脸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笑声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礼物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231163" y="3695834"/>
            <a:ext cx="635000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B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415823" y="2424810"/>
            <a:ext cx="480695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9" tIns="60955" rIns="121909" bIns="609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C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142476" y="4916693"/>
            <a:ext cx="492760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9" tIns="60955" rIns="121909" bIns="609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A</a:t>
            </a:r>
          </a:p>
        </p:txBody>
      </p:sp>
      <p:sp>
        <p:nvSpPr>
          <p:cNvPr id="48" name="文本占位符 2"/>
          <p:cNvSpPr txBox="1"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04  </a:t>
            </a:r>
            <a:r>
              <a:rPr lang="zh-CN" altLang="en-US"/>
              <a:t>我爱阅读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48371" y="2174240"/>
            <a:ext cx="10095258" cy="2887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AB48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同学们，这节课我们学习了句子的综合运用，学习了如何用比喻的方法将所看到的景物描写下来，还学会了写话。希望同学们在课外的时候养成观察的习惯，勤观察、勤动笔，这样可以迅速提高你的写作能力。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6372" y="3182898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954523" y="3235997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程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410379" y="3974502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 启程  程序</a:t>
            </a:r>
          </a:p>
        </p:txBody>
      </p:sp>
      <p:sp>
        <p:nvSpPr>
          <p:cNvPr id="12" name="Text Box 13"/>
          <p:cNvSpPr txBox="1"/>
          <p:nvPr/>
        </p:nvSpPr>
        <p:spPr>
          <a:xfrm>
            <a:off x="4410379" y="4946581"/>
            <a:ext cx="596607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坐车需要两小时的路程。</a:t>
            </a:r>
          </a:p>
        </p:txBody>
      </p:sp>
      <p:sp>
        <p:nvSpPr>
          <p:cNvPr id="13" name="文本框 75"/>
          <p:cNvSpPr txBox="1"/>
          <p:nvPr/>
        </p:nvSpPr>
        <p:spPr>
          <a:xfrm>
            <a:off x="4410379" y="2076064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部首：禾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4410379" y="3025283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15" name="矩形 14"/>
          <p:cNvSpPr/>
          <p:nvPr/>
        </p:nvSpPr>
        <p:spPr>
          <a:xfrm>
            <a:off x="1808255" y="2471823"/>
            <a:ext cx="16071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chénɡ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650586" y="1953260"/>
            <a:ext cx="937704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一、填上适当的词语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　（　    　）的笑脸　　       （　   　）的老师　  　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（　     　）的梦                 安静的（　    　）　  　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绿色的（　   　）　  　     盛开的（　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　　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26366" y="3115531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美丽的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94231" y="3115531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敬爱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87826" y="396076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甜蜜的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96871" y="396076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小院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3462" y="479977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帐篷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35762" y="4817725"/>
            <a:ext cx="89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花朵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251419" y="1526706"/>
            <a:ext cx="10050780" cy="46158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二、选择合适的词语填入括号内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1.伸　深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弟弟（  　）着舌头，做了个怪脸就跑了。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张老师常常备课到（   　）夜。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2.安静　安全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我们每时每刻都要注意（　   　）。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考试的时候教室里非常（　   　）。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12033" y="294678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9796" y="357362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深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1554" y="48391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安全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61554" y="551240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安静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rPr>
                <a:t>2.4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77568" y="3220432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135719" y="3220588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魔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4522000" y="4104892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组词：魔鬼  魔法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522000" y="5166317"/>
            <a:ext cx="560597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造句：这个人好像有魔法。</a:t>
            </a:r>
          </a:p>
        </p:txBody>
      </p:sp>
      <p:sp>
        <p:nvSpPr>
          <p:cNvPr id="9" name="文本框 75"/>
          <p:cNvSpPr txBox="1"/>
          <p:nvPr/>
        </p:nvSpPr>
        <p:spPr>
          <a:xfrm>
            <a:off x="4522000" y="2027762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部首：广</a:t>
            </a:r>
          </a:p>
        </p:txBody>
      </p:sp>
      <p:sp>
        <p:nvSpPr>
          <p:cNvPr id="25" name="文本框 75"/>
          <p:cNvSpPr txBox="1"/>
          <p:nvPr/>
        </p:nvSpPr>
        <p:spPr>
          <a:xfrm>
            <a:off x="4522000" y="306632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结构：半包围</a:t>
            </a:r>
          </a:p>
        </p:txBody>
      </p:sp>
      <p:sp>
        <p:nvSpPr>
          <p:cNvPr id="29" name="矩形 28"/>
          <p:cNvSpPr/>
          <p:nvPr/>
        </p:nvSpPr>
        <p:spPr>
          <a:xfrm>
            <a:off x="2290270" y="2441412"/>
            <a:ext cx="9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mó</a:t>
            </a:r>
          </a:p>
        </p:txBody>
      </p:sp>
      <p:sp>
        <p:nvSpPr>
          <p:cNvPr id="5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9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66136" y="3097443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324287" y="3097599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术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907527" y="3964173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组词：美术   算术</a:t>
            </a:r>
          </a:p>
        </p:txBody>
      </p:sp>
      <p:sp>
        <p:nvSpPr>
          <p:cNvPr id="12" name="Text Box 13"/>
          <p:cNvSpPr txBox="1"/>
          <p:nvPr/>
        </p:nvSpPr>
        <p:spPr>
          <a:xfrm>
            <a:off x="4907527" y="4853606"/>
            <a:ext cx="52052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造句：小丽很喜欢美术。</a:t>
            </a:r>
          </a:p>
        </p:txBody>
      </p:sp>
      <p:sp>
        <p:nvSpPr>
          <p:cNvPr id="13" name="文本框 75"/>
          <p:cNvSpPr txBox="1"/>
          <p:nvPr/>
        </p:nvSpPr>
        <p:spPr>
          <a:xfrm>
            <a:off x="4907527" y="2231025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部首：木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4907527" y="3097599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结构：独体字</a:t>
            </a:r>
          </a:p>
        </p:txBody>
      </p:sp>
      <p:sp>
        <p:nvSpPr>
          <p:cNvPr id="6" name="矩形 5"/>
          <p:cNvSpPr/>
          <p:nvPr/>
        </p:nvSpPr>
        <p:spPr>
          <a:xfrm>
            <a:off x="2437160" y="2385035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shù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881932" y="3314439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040083" y="3364125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建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307094" y="4102630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 建立  建筑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307094" y="5029283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造句：友谊是建立在信任的基础之上的。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307094" y="2295044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部首：廴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307094" y="319883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结构：半包围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7304" y="2452991"/>
            <a:ext cx="893500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jiàn</a:t>
            </a:r>
          </a:p>
        </p:txBody>
      </p:sp>
      <p:sp>
        <p:nvSpPr>
          <p:cNvPr id="5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136318" y="3195636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294469" y="3245322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筑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680751" y="3906357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组词：建筑  筑路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680751" y="4757478"/>
            <a:ext cx="59342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造句：这是本市最有名的建筑。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680751" y="2249833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部首：竹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680751" y="3078095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上下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2472110" y="2475975"/>
            <a:ext cx="872661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zhù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329853" y="3221789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488004" y="3275285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ea"/>
              </a:rPr>
              <a:t>演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941597" y="3847138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组词：表演  演示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941597" y="4710748"/>
            <a:ext cx="53553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造句：孩子们的表演很精彩。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941597" y="2165636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部首：氵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941597" y="300638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左右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439" y="2362521"/>
            <a:ext cx="879073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yǎn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99214" y="3141274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157365" y="3141430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营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464133" y="387993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组词： 经营  宿营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464133" y="4783651"/>
            <a:ext cx="656830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造句：我们一家人今天在外面宿营。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464133" y="2118225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部首： 艹 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464133" y="2999080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结构：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pitchFamily="34" charset="-122"/>
              </a:rPr>
              <a:t>上下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680" y="2384976"/>
            <a:ext cx="1007313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10600030101010101" pitchFamily="34" charset="0"/>
              </a:rPr>
              <a:t>yíng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b4e424e-80f9-4f72-97fc-bd163179ca90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宽屏</PresentationFormat>
  <Paragraphs>267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汉语拼音</vt:lpstr>
      <vt:lpstr>思源黑体 CN Light</vt:lpstr>
      <vt:lpstr>思源黑体 CN Bold</vt:lpstr>
      <vt:lpstr>微软雅黑</vt:lpstr>
      <vt:lpstr>Wingdings</vt:lpstr>
      <vt:lpstr>Arial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2021-05-08T01:03:35Z</dcterms:created>
  <dcterms:modified xsi:type="dcterms:W3CDTF">2023-01-13T15:33:28Z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6F01B44546274F578CF46E787BD75947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