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17" r:id="rId2"/>
    <p:sldId id="319" r:id="rId3"/>
    <p:sldId id="258" r:id="rId4"/>
    <p:sldId id="318" r:id="rId5"/>
    <p:sldId id="259" r:id="rId6"/>
    <p:sldId id="314" r:id="rId7"/>
    <p:sldId id="315" r:id="rId8"/>
    <p:sldId id="316" r:id="rId9"/>
    <p:sldId id="320" r:id="rId10"/>
    <p:sldId id="321" r:id="rId11"/>
    <p:sldId id="322" r:id="rId12"/>
    <p:sldId id="323" r:id="rId13"/>
    <p:sldId id="260" r:id="rId14"/>
    <p:sldId id="261" r:id="rId15"/>
    <p:sldId id="308" r:id="rId16"/>
    <p:sldId id="310" r:id="rId17"/>
    <p:sldId id="311" r:id="rId18"/>
    <p:sldId id="263" r:id="rId19"/>
    <p:sldId id="309" r:id="rId20"/>
    <p:sldId id="265" r:id="rId21"/>
    <p:sldId id="266" r:id="rId22"/>
    <p:sldId id="268" r:id="rId23"/>
    <p:sldId id="269" r:id="rId24"/>
    <p:sldId id="270" r:id="rId25"/>
    <p:sldId id="271" r:id="rId26"/>
    <p:sldId id="272" r:id="rId27"/>
    <p:sldId id="324" r:id="rId28"/>
    <p:sldId id="273" r:id="rId29"/>
    <p:sldId id="274" r:id="rId30"/>
    <p:sldId id="325" r:id="rId31"/>
    <p:sldId id="275" r:id="rId32"/>
    <p:sldId id="326" r:id="rId33"/>
    <p:sldId id="279" r:id="rId34"/>
    <p:sldId id="280" r:id="rId35"/>
    <p:sldId id="327" r:id="rId36"/>
    <p:sldId id="281" r:id="rId37"/>
    <p:sldId id="284" r:id="rId38"/>
    <p:sldId id="285" r:id="rId39"/>
    <p:sldId id="328" r:id="rId40"/>
    <p:sldId id="329" r:id="rId41"/>
    <p:sldId id="330" r:id="rId42"/>
    <p:sldId id="288" r:id="rId43"/>
    <p:sldId id="289" r:id="rId44"/>
    <p:sldId id="290" r:id="rId45"/>
    <p:sldId id="291" r:id="rId46"/>
    <p:sldId id="293" r:id="rId47"/>
    <p:sldId id="294" r:id="rId48"/>
    <p:sldId id="295" r:id="rId49"/>
    <p:sldId id="304" r:id="rId50"/>
    <p:sldId id="305" r:id="rId51"/>
    <p:sldId id="302" r:id="rId52"/>
    <p:sldId id="306" r:id="rId53"/>
    <p:sldId id="331" r:id="rId5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2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3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6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67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005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1685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39395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35580" algn="l" defTabSz="6838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1FFFF"/>
    <a:srgbClr val="9900CC"/>
    <a:srgbClr val="FFFF00"/>
    <a:srgbClr val="008000"/>
    <a:srgbClr val="0000FF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6D9A4-4143-4840-8235-A06BE9FE3B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769C1-57BC-4174-857E-415519F094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023" y="205979"/>
            <a:ext cx="2056244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33" y="205979"/>
            <a:ext cx="6058449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08EFC-47BD-444D-98D8-9359E1D953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5781F-4508-475B-9615-9B96C49CDE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76" y="3305176"/>
            <a:ext cx="7771985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76" y="2180035"/>
            <a:ext cx="7771985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265" indent="0">
              <a:buNone/>
              <a:defRPr sz="1300"/>
            </a:lvl2pPr>
            <a:lvl3pPr marL="683895" indent="0">
              <a:buNone/>
              <a:defRPr sz="1200"/>
            </a:lvl3pPr>
            <a:lvl4pPr marL="1026160" indent="0">
              <a:buNone/>
              <a:defRPr sz="1000"/>
            </a:lvl4pPr>
            <a:lvl5pPr marL="1367790" indent="0">
              <a:buNone/>
              <a:defRPr sz="1000"/>
            </a:lvl5pPr>
            <a:lvl6pPr marL="1710055" indent="0">
              <a:buNone/>
              <a:defRPr sz="1000"/>
            </a:lvl6pPr>
            <a:lvl7pPr marL="2051685" indent="0">
              <a:buNone/>
              <a:defRPr sz="1000"/>
            </a:lvl7pPr>
            <a:lvl8pPr marL="2393950" indent="0">
              <a:buNone/>
              <a:defRPr sz="1000"/>
            </a:lvl8pPr>
            <a:lvl9pPr marL="273558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6B967-3363-4DD1-B80C-76F4CD98E7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734" y="1200151"/>
            <a:ext cx="405675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328" y="1200151"/>
            <a:ext cx="4057939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3D4D-85DA-4147-96D6-C1B1000A71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34" y="1151335"/>
            <a:ext cx="4040152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34" y="1631156"/>
            <a:ext cx="4040152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929" y="1151335"/>
            <a:ext cx="4041337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265" indent="0">
              <a:buNone/>
              <a:defRPr sz="1500" b="1"/>
            </a:lvl2pPr>
            <a:lvl3pPr marL="683895" indent="0">
              <a:buNone/>
              <a:defRPr sz="1300" b="1"/>
            </a:lvl3pPr>
            <a:lvl4pPr marL="1026160" indent="0">
              <a:buNone/>
              <a:defRPr sz="1200" b="1"/>
            </a:lvl4pPr>
            <a:lvl5pPr marL="1367790" indent="0">
              <a:buNone/>
              <a:defRPr sz="1200" b="1"/>
            </a:lvl5pPr>
            <a:lvl6pPr marL="1710055" indent="0">
              <a:buNone/>
              <a:defRPr sz="1200" b="1"/>
            </a:lvl6pPr>
            <a:lvl7pPr marL="2051685" indent="0">
              <a:buNone/>
              <a:defRPr sz="1200" b="1"/>
            </a:lvl7pPr>
            <a:lvl8pPr marL="2393950" indent="0">
              <a:buNone/>
              <a:defRPr sz="1200" b="1"/>
            </a:lvl8pPr>
            <a:lvl9pPr marL="273558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929" y="1631156"/>
            <a:ext cx="4041337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81C4-1864-4C48-921E-D6F8E49DC4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ED21-86BF-4756-8A32-7B4AA70A45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B5951-B0F7-488D-9A3B-47B77244CA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34" y="204787"/>
            <a:ext cx="3007286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04" y="204788"/>
            <a:ext cx="511096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34" y="1076326"/>
            <a:ext cx="3007286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2D23C-3A56-47D0-A50E-74D2641C79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02" y="3600450"/>
            <a:ext cx="5486874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02" y="459581"/>
            <a:ext cx="5486874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265" indent="0">
              <a:buNone/>
              <a:defRPr sz="2100"/>
            </a:lvl2pPr>
            <a:lvl3pPr marL="683895" indent="0">
              <a:buNone/>
              <a:defRPr sz="1800"/>
            </a:lvl3pPr>
            <a:lvl4pPr marL="1026160" indent="0">
              <a:buNone/>
              <a:defRPr sz="1500"/>
            </a:lvl4pPr>
            <a:lvl5pPr marL="1367790" indent="0">
              <a:buNone/>
              <a:defRPr sz="1500"/>
            </a:lvl5pPr>
            <a:lvl6pPr marL="1710055" indent="0">
              <a:buNone/>
              <a:defRPr sz="1500"/>
            </a:lvl6pPr>
            <a:lvl7pPr marL="2051685" indent="0">
              <a:buNone/>
              <a:defRPr sz="1500"/>
            </a:lvl7pPr>
            <a:lvl8pPr marL="2393950" indent="0">
              <a:buNone/>
              <a:defRPr sz="1500"/>
            </a:lvl8pPr>
            <a:lvl9pPr marL="273558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02" y="4025503"/>
            <a:ext cx="5486874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265" indent="0">
              <a:buNone/>
              <a:defRPr sz="900"/>
            </a:lvl2pPr>
            <a:lvl3pPr marL="683895" indent="0">
              <a:buNone/>
              <a:defRPr sz="700"/>
            </a:lvl3pPr>
            <a:lvl4pPr marL="1026160" indent="0">
              <a:buNone/>
              <a:defRPr sz="700"/>
            </a:lvl4pPr>
            <a:lvl5pPr marL="1367790" indent="0">
              <a:buNone/>
              <a:defRPr sz="700"/>
            </a:lvl5pPr>
            <a:lvl6pPr marL="1710055" indent="0">
              <a:buNone/>
              <a:defRPr sz="700"/>
            </a:lvl6pPr>
            <a:lvl7pPr marL="2051685" indent="0">
              <a:buNone/>
              <a:defRPr sz="700"/>
            </a:lvl7pPr>
            <a:lvl8pPr marL="2393950" indent="0">
              <a:buNone/>
              <a:defRPr sz="700"/>
            </a:lvl8pPr>
            <a:lvl9pPr marL="2735580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69FA3-B04D-4755-8B4A-210C972E55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734" y="205979"/>
            <a:ext cx="822853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734" y="1200151"/>
            <a:ext cx="8228533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734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85" y="4683919"/>
            <a:ext cx="2894631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3" y="4683919"/>
            <a:ext cx="213332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97" tIns="34199" rIns="68397" bIns="34199" numCol="1" anchor="t" anchorCtr="0" compatLnSpc="1"/>
          <a:lstStyle>
            <a:lvl1pPr algn="r">
              <a:defRPr sz="1000"/>
            </a:lvl1pPr>
          </a:lstStyle>
          <a:p>
            <a:fld id="{B44CD13E-3AB7-4915-9B64-2632D97F236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26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389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616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6779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6540" indent="-25654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3995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4710" indent="-170815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196975" indent="-170815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3924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087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313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64765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07030" indent="-170815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26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389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16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779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5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1685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95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5580" algn="l" defTabSz="68389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-6014" y="1085850"/>
            <a:ext cx="9150014" cy="1454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397" tIns="34199" rIns="68397" bIns="3419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3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b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Nothing is more enjoyable than playing tennis.</a:t>
            </a:r>
          </a:p>
        </p:txBody>
      </p:sp>
      <p:sp>
        <p:nvSpPr>
          <p:cNvPr id="6" name="矩形 5"/>
          <p:cNvSpPr/>
          <p:nvPr/>
        </p:nvSpPr>
        <p:spPr>
          <a:xfrm>
            <a:off x="4872" y="41207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125022" y="1516857"/>
            <a:ext cx="2034899" cy="214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90000"/>
              </a:lnSpc>
            </a:pPr>
            <a:r>
              <a:rPr lang="zh-CN" altLang="en-US" sz="3000">
                <a:solidFill>
                  <a:srgbClr val="001414"/>
                </a:solidFill>
              </a:rPr>
              <a:t>真糟糕</a:t>
            </a:r>
          </a:p>
          <a:p>
            <a:pPr algn="r">
              <a:lnSpc>
                <a:spcPct val="90000"/>
              </a:lnSpc>
            </a:pPr>
            <a:r>
              <a:rPr lang="zh-CN" altLang="en-US" sz="3000">
                <a:solidFill>
                  <a:srgbClr val="001414"/>
                </a:solidFill>
              </a:rPr>
              <a:t>坏运气</a:t>
            </a:r>
          </a:p>
          <a:p>
            <a:pPr algn="r">
              <a:lnSpc>
                <a:spcPct val="90000"/>
              </a:lnSpc>
            </a:pPr>
            <a:r>
              <a:rPr lang="zh-CN" altLang="en-US" sz="3000">
                <a:solidFill>
                  <a:srgbClr val="001414"/>
                </a:solidFill>
              </a:rPr>
              <a:t>没有关系</a:t>
            </a:r>
          </a:p>
          <a:p>
            <a:pPr algn="r">
              <a:lnSpc>
                <a:spcPct val="90000"/>
              </a:lnSpc>
            </a:pPr>
            <a:r>
              <a:rPr lang="zh-CN" altLang="en-US" sz="3000">
                <a:solidFill>
                  <a:srgbClr val="001414"/>
                </a:solidFill>
              </a:rPr>
              <a:t>许多，大量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344912" y="1516857"/>
            <a:ext cx="2425040" cy="171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That’s too bad.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Bad luck!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Never mind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plenty of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872777" y="3976687"/>
            <a:ext cx="7552019" cy="48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2700">
                <a:solidFill>
                  <a:srgbClr val="9900CC"/>
                </a:solidFill>
                <a:latin typeface="Comic Sans MS" panose="030F0702030302020204" pitchFamily="66" charset="0"/>
              </a:rPr>
              <a:t>Nothing is more enjoyable than playing tennis.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778757" y="3381375"/>
            <a:ext cx="6293661" cy="48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000">
                <a:solidFill>
                  <a:srgbClr val="001414"/>
                </a:solidFill>
              </a:rPr>
              <a:t>没有什么比打网球更令人愉快的了。</a:t>
            </a:r>
          </a:p>
        </p:txBody>
      </p:sp>
      <p:sp>
        <p:nvSpPr>
          <p:cNvPr id="72710" name="WordArt 6"/>
          <p:cNvSpPr>
            <a:spLocks noChangeArrowheads="1" noChangeShapeType="1" noTextEdit="1"/>
          </p:cNvSpPr>
          <p:nvPr/>
        </p:nvSpPr>
        <p:spPr bwMode="auto">
          <a:xfrm>
            <a:off x="1535661" y="378619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2711" name="WordArt 7"/>
          <p:cNvSpPr>
            <a:spLocks noChangeArrowheads="1" noChangeShapeType="1" noTextEdit="1"/>
          </p:cNvSpPr>
          <p:nvPr/>
        </p:nvSpPr>
        <p:spPr bwMode="auto">
          <a:xfrm>
            <a:off x="6828058" y="435769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783501" y="1472803"/>
            <a:ext cx="2127394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altLang="zh-CN" sz="3000" dirty="0"/>
              <a:t> exciting </a:t>
            </a:r>
          </a:p>
          <a:p>
            <a:pPr algn="r">
              <a:lnSpc>
                <a:spcPct val="115000"/>
              </a:lnSpc>
            </a:pPr>
            <a:r>
              <a:rPr lang="en-US" altLang="zh-CN" sz="3000" dirty="0"/>
              <a:t> expensive</a:t>
            </a:r>
          </a:p>
          <a:p>
            <a:pPr algn="r">
              <a:lnSpc>
                <a:spcPct val="115000"/>
              </a:lnSpc>
            </a:pPr>
            <a:r>
              <a:rPr lang="en-US" altLang="zh-CN" sz="3000" dirty="0"/>
              <a:t> popular</a:t>
            </a:r>
          </a:p>
          <a:p>
            <a:pPr algn="r">
              <a:lnSpc>
                <a:spcPct val="115000"/>
              </a:lnSpc>
            </a:pPr>
            <a:r>
              <a:rPr lang="en-US" altLang="zh-CN" sz="3000" dirty="0"/>
              <a:t> relaxing</a:t>
            </a:r>
          </a:p>
          <a:p>
            <a:pPr algn="r">
              <a:lnSpc>
                <a:spcPct val="115000"/>
              </a:lnSpc>
            </a:pPr>
            <a:r>
              <a:rPr lang="en-US" altLang="zh-CN" sz="3000" dirty="0"/>
              <a:t> tiring 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4305780" y="1472803"/>
            <a:ext cx="3283586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</a:rPr>
              <a:t>more exciting 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</a:rPr>
              <a:t>more expensive 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</a:rPr>
              <a:t>more popular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</a:rPr>
              <a:t>more relaxing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</a:rPr>
              <a:t>more tiring</a:t>
            </a: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2751145" y="648891"/>
            <a:ext cx="3677560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 dirty="0">
                <a:solidFill>
                  <a:srgbClr val="9900CC"/>
                </a:solidFill>
              </a:rPr>
              <a:t>请说出比较级形式</a:t>
            </a:r>
            <a:r>
              <a:rPr lang="en-US" altLang="zh-CN" sz="3300" b="1" dirty="0">
                <a:solidFill>
                  <a:srgbClr val="9900CC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011182" y="1314450"/>
            <a:ext cx="2013554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altLang="zh-CN" sz="3000"/>
              <a:t> boring</a:t>
            </a:r>
          </a:p>
          <a:p>
            <a:pPr algn="r">
              <a:lnSpc>
                <a:spcPct val="115000"/>
              </a:lnSpc>
            </a:pPr>
            <a:r>
              <a:rPr lang="en-US" altLang="zh-CN" sz="3000"/>
              <a:t> interesting</a:t>
            </a:r>
          </a:p>
          <a:p>
            <a:pPr algn="r">
              <a:lnSpc>
                <a:spcPct val="115000"/>
              </a:lnSpc>
            </a:pPr>
            <a:r>
              <a:rPr lang="en-US" altLang="zh-CN" sz="3000"/>
              <a:t> cheap</a:t>
            </a:r>
          </a:p>
          <a:p>
            <a:pPr algn="r">
              <a:lnSpc>
                <a:spcPct val="115000"/>
              </a:lnSpc>
            </a:pPr>
            <a:r>
              <a:rPr lang="en-US" altLang="zh-CN" sz="3000"/>
              <a:t> easy</a:t>
            </a:r>
          </a:p>
          <a:p>
            <a:pPr algn="r">
              <a:lnSpc>
                <a:spcPct val="115000"/>
              </a:lnSpc>
            </a:pPr>
            <a:r>
              <a:rPr lang="en-US" altLang="zh-CN" sz="3000"/>
              <a:t> safe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4174151" y="1314450"/>
            <a:ext cx="294206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FF0000"/>
                </a:solidFill>
              </a:rPr>
              <a:t>more boring</a:t>
            </a:r>
            <a:endParaRPr lang="en-US" altLang="zh-CN" sz="3000">
              <a:solidFill>
                <a:srgbClr val="000099"/>
              </a:solidFill>
            </a:endParaRP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FF0000"/>
                </a:solidFill>
              </a:rPr>
              <a:t>more interesting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FF0000"/>
                </a:solidFill>
              </a:rPr>
              <a:t>cheap</a:t>
            </a:r>
            <a:r>
              <a:rPr lang="en-US" altLang="zh-CN" sz="3000">
                <a:solidFill>
                  <a:srgbClr val="0000FF"/>
                </a:solidFill>
              </a:rPr>
              <a:t>er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FF0000"/>
                </a:solidFill>
              </a:rPr>
              <a:t>eas</a:t>
            </a:r>
            <a:r>
              <a:rPr lang="en-US" altLang="zh-CN" sz="3000">
                <a:solidFill>
                  <a:srgbClr val="0000FF"/>
                </a:solidFill>
              </a:rPr>
              <a:t>ier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FF0000"/>
                </a:solidFill>
              </a:rPr>
              <a:t>safe</a:t>
            </a:r>
            <a:r>
              <a:rPr lang="en-US" altLang="zh-CN" sz="3000">
                <a:solidFill>
                  <a:srgbClr val="0000FF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716756" y="342900"/>
            <a:ext cx="3449147" cy="64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45" tIns="44323" rIns="88645" bIns="4432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758936" y="1359694"/>
            <a:ext cx="7684233" cy="281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/>
          <a:p>
            <a:pPr marL="256540" indent="-256540"/>
            <a:r>
              <a:rPr lang="en-US" altLang="zh-CN" sz="3000" dirty="0">
                <a:solidFill>
                  <a:srgbClr val="FF0000"/>
                </a:solidFill>
              </a:rPr>
              <a:t>Come and watch</a:t>
            </a:r>
            <a:r>
              <a:rPr lang="en-US" altLang="zh-CN" sz="3000" dirty="0"/>
              <a:t> the football match on TV! </a:t>
            </a:r>
          </a:p>
          <a:p>
            <a:pPr marL="256540" indent="-256540"/>
            <a:r>
              <a:rPr lang="zh-CN" altLang="en-US" sz="3000" dirty="0"/>
              <a:t>过来在电视上看足球比赛</a:t>
            </a:r>
          </a:p>
          <a:p>
            <a:pPr marL="256540" indent="-256540"/>
            <a:r>
              <a:rPr lang="en-US" altLang="zh-CN" sz="3000" dirty="0">
                <a:latin typeface="Times New Roman" panose="02020603050405020304" pitchFamily="18" charset="0"/>
              </a:rPr>
              <a:t>Come and watch </a:t>
            </a:r>
            <a:r>
              <a:rPr lang="zh-CN" altLang="en-US" sz="3000" dirty="0">
                <a:latin typeface="Times New Roman" panose="02020603050405020304" pitchFamily="18" charset="0"/>
              </a:rPr>
              <a:t>来看</a:t>
            </a:r>
          </a:p>
          <a:p>
            <a:pPr marL="256540" indent="-256540"/>
            <a:r>
              <a:rPr lang="en-US" altLang="zh-CN" sz="3000" dirty="0">
                <a:latin typeface="Times New Roman" panose="02020603050405020304" pitchFamily="18" charset="0"/>
              </a:rPr>
              <a:t>come and do </a:t>
            </a:r>
            <a:r>
              <a:rPr lang="en-US" altLang="zh-CN" sz="3000" dirty="0" err="1">
                <a:latin typeface="Times New Roman" panose="02020603050405020304" pitchFamily="18" charset="0"/>
              </a:rPr>
              <a:t>sth</a:t>
            </a:r>
            <a:r>
              <a:rPr lang="en-US" altLang="zh-CN" sz="3000" dirty="0">
                <a:latin typeface="Times New Roman" panose="02020603050405020304" pitchFamily="18" charset="0"/>
              </a:rPr>
              <a:t> =come to do </a:t>
            </a:r>
            <a:r>
              <a:rPr lang="en-US" altLang="zh-CN" sz="3000" dirty="0" err="1">
                <a:latin typeface="Times New Roman" panose="02020603050405020304" pitchFamily="18" charset="0"/>
              </a:rPr>
              <a:t>sth</a:t>
            </a:r>
            <a:r>
              <a:rPr lang="en-US" altLang="zh-CN" sz="3000" dirty="0">
                <a:latin typeface="Times New Roman" panose="02020603050405020304" pitchFamily="18" charset="0"/>
              </a:rPr>
              <a:t>. </a:t>
            </a:r>
          </a:p>
          <a:p>
            <a:pPr marL="256540" indent="-256540"/>
            <a:r>
              <a:rPr lang="en-US" altLang="zh-CN" sz="3000" dirty="0">
                <a:latin typeface="Times New Roman" panose="02020603050405020304" pitchFamily="18" charset="0"/>
              </a:rPr>
              <a:t>Come and look at the picture. =</a:t>
            </a:r>
          </a:p>
          <a:p>
            <a:pPr marL="256540" indent="-256540"/>
            <a:r>
              <a:rPr lang="en-US" altLang="zh-CN" sz="3000" dirty="0">
                <a:latin typeface="Times New Roman" panose="02020603050405020304" pitchFamily="18" charset="0"/>
              </a:rPr>
              <a:t>Come to look at the picture.</a:t>
            </a:r>
            <a:r>
              <a:rPr lang="zh-CN" altLang="en-US" sz="3000" dirty="0">
                <a:latin typeface="Times New Roman" panose="02020603050405020304" pitchFamily="18" charset="0"/>
              </a:rPr>
              <a:t>过来看看这幅画。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14637" y="813197"/>
            <a:ext cx="876808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214298" y="400050"/>
            <a:ext cx="6830429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000" dirty="0">
                <a:solidFill>
                  <a:srgbClr val="FF33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000" dirty="0">
                <a:latin typeface="Times New Roman" panose="02020603050405020304" pitchFamily="18" charset="0"/>
              </a:rPr>
              <a:t>. And I hurt my knee.  </a:t>
            </a:r>
            <a:r>
              <a:rPr lang="zh-CN" altLang="en-US" sz="3000" dirty="0">
                <a:latin typeface="Times New Roman" panose="02020603050405020304" pitchFamily="18" charset="0"/>
              </a:rPr>
              <a:t>我把膝盖弄伤了。</a:t>
            </a:r>
          </a:p>
          <a:p>
            <a:pPr>
              <a:lnSpc>
                <a:spcPct val="95000"/>
              </a:lnSpc>
            </a:pPr>
            <a:r>
              <a:rPr lang="zh-CN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  <a:r>
              <a:rPr lang="en-US" altLang="zh-CN" sz="3000" dirty="0">
                <a:latin typeface="Times New Roman" panose="02020603050405020304" pitchFamily="18" charset="0"/>
              </a:rPr>
              <a:t> </a:t>
            </a:r>
            <a:r>
              <a:rPr lang="en-US" altLang="zh-CN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v. “</a:t>
            </a:r>
            <a:r>
              <a:rPr lang="zh-CN" altLang="en-US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使受伤，伤害（身体）</a:t>
            </a:r>
          </a:p>
          <a:p>
            <a:pPr>
              <a:lnSpc>
                <a:spcPct val="95000"/>
              </a:lnSpc>
            </a:pPr>
            <a:r>
              <a:rPr lang="zh-CN" altLang="en-US" sz="3000" dirty="0">
                <a:latin typeface="Times New Roman" panose="02020603050405020304" pitchFamily="18" charset="0"/>
              </a:rPr>
              <a:t>           过去式</a:t>
            </a:r>
            <a:r>
              <a:rPr lang="en-US" altLang="zh-CN" sz="3000" dirty="0">
                <a:latin typeface="Times New Roman" panose="02020603050405020304" pitchFamily="18" charset="0"/>
              </a:rPr>
              <a:t>: </a:t>
            </a:r>
            <a:r>
              <a:rPr lang="en-US" altLang="zh-CN" sz="3000" dirty="0">
                <a:solidFill>
                  <a:srgbClr val="FF00FF"/>
                </a:solidFill>
                <a:latin typeface="Times New Roman" panose="02020603050405020304" pitchFamily="18" charset="0"/>
              </a:rPr>
              <a:t>hurt </a:t>
            </a:r>
            <a:r>
              <a:rPr lang="en-US" altLang="zh-CN" sz="3000" dirty="0">
                <a:latin typeface="Times New Roman" panose="02020603050405020304" pitchFamily="18" charset="0"/>
              </a:rPr>
              <a:t>          </a:t>
            </a:r>
            <a:r>
              <a:rPr lang="zh-CN" altLang="en-US" sz="3000" dirty="0">
                <a:latin typeface="Times New Roman" panose="02020603050405020304" pitchFamily="18" charset="0"/>
              </a:rPr>
              <a:t>过去分词</a:t>
            </a:r>
            <a:r>
              <a:rPr lang="en-US" altLang="zh-CN" sz="3000" dirty="0">
                <a:latin typeface="Times New Roman" panose="02020603050405020304" pitchFamily="18" charset="0"/>
              </a:rPr>
              <a:t>:</a:t>
            </a:r>
            <a:r>
              <a:rPr lang="en-US" altLang="zh-CN" sz="3000" dirty="0">
                <a:solidFill>
                  <a:srgbClr val="FF00FF"/>
                </a:solidFill>
                <a:latin typeface="Times New Roman" panose="02020603050405020304" pitchFamily="18" charset="0"/>
              </a:rPr>
              <a:t> hurt 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       </a:t>
            </a:r>
            <a:r>
              <a:rPr lang="zh-CN" altLang="en-US" sz="3000" dirty="0">
                <a:latin typeface="Times New Roman" panose="02020603050405020304" pitchFamily="18" charset="0"/>
              </a:rPr>
              <a:t>现在分词</a:t>
            </a:r>
            <a:r>
              <a:rPr lang="en-US" altLang="zh-CN" sz="3000" dirty="0">
                <a:latin typeface="Times New Roman" panose="02020603050405020304" pitchFamily="18" charset="0"/>
              </a:rPr>
              <a:t>: </a:t>
            </a:r>
            <a:r>
              <a:rPr lang="en-US" altLang="zh-CN" sz="3000" dirty="0">
                <a:solidFill>
                  <a:srgbClr val="FF00FF"/>
                </a:solidFill>
                <a:latin typeface="Times New Roman" panose="02020603050405020304" pitchFamily="18" charset="0"/>
              </a:rPr>
              <a:t>hurting</a:t>
            </a:r>
            <a:r>
              <a:rPr lang="en-US" altLang="zh-CN" sz="3000" dirty="0">
                <a:latin typeface="Times New Roman" panose="02020603050405020304" pitchFamily="18" charset="0"/>
              </a:rPr>
              <a:t>  </a:t>
            </a:r>
            <a:r>
              <a:rPr lang="zh-CN" altLang="en-US" sz="3000" dirty="0">
                <a:latin typeface="Times New Roman" panose="02020603050405020304" pitchFamily="18" charset="0"/>
              </a:rPr>
              <a:t>单三</a:t>
            </a:r>
            <a:r>
              <a:rPr lang="en-US" altLang="zh-CN" sz="3000" dirty="0">
                <a:latin typeface="Times New Roman" panose="02020603050405020304" pitchFamily="18" charset="0"/>
              </a:rPr>
              <a:t>: </a:t>
            </a:r>
            <a:r>
              <a:rPr lang="en-US" altLang="zh-CN" sz="3000" dirty="0">
                <a:solidFill>
                  <a:srgbClr val="FF00FF"/>
                </a:solidFill>
                <a:latin typeface="Times New Roman" panose="02020603050405020304" pitchFamily="18" charset="0"/>
              </a:rPr>
              <a:t>hurts 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hurt</a:t>
            </a:r>
            <a:r>
              <a:rPr lang="en-US" altLang="zh-CN" sz="3000" dirty="0">
                <a:latin typeface="Times New Roman" panose="02020603050405020304" pitchFamily="18" charset="0"/>
              </a:rPr>
              <a:t> </a:t>
            </a:r>
            <a:r>
              <a:rPr lang="en-US" altLang="zh-CN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n.  “</a:t>
            </a:r>
            <a:r>
              <a:rPr lang="zh-CN" altLang="en-US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伤痛，痛苦”    </a:t>
            </a:r>
            <a:r>
              <a:rPr lang="en-US" altLang="zh-CN" sz="3000" dirty="0">
                <a:latin typeface="Times New Roman" panose="02020603050405020304" pitchFamily="18" charset="0"/>
              </a:rPr>
              <a:t>e.g. </a:t>
            </a:r>
            <a:endParaRPr lang="en-US" altLang="zh-CN" sz="3000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</a:t>
            </a:r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他从楼上摔下来伤了腿。</a:t>
            </a:r>
          </a:p>
          <a:p>
            <a:pPr>
              <a:lnSpc>
                <a:spcPct val="95000"/>
              </a:lnSpc>
            </a:pPr>
            <a:r>
              <a:rPr lang="zh-CN" altLang="en-US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He felt down the stairs and hurt his leg.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</a:t>
            </a:r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我内心充满了嫉妒和痛苦。</a:t>
            </a:r>
          </a:p>
          <a:p>
            <a:pPr>
              <a:lnSpc>
                <a:spcPct val="95000"/>
              </a:lnSpc>
            </a:pPr>
            <a:r>
              <a:rPr lang="zh-CN" altLang="en-US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 dirty="0">
                <a:solidFill>
                  <a:srgbClr val="0000CC"/>
                </a:solidFill>
                <a:latin typeface="Times New Roman" panose="02020603050405020304" pitchFamily="18" charset="0"/>
              </a:rPr>
              <a:t>I was full of jealousy and hurt.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42335" y="457201"/>
            <a:ext cx="7530074" cy="144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300" i="1">
                <a:latin typeface="Times New Roman" panose="02020603050405020304" pitchFamily="18" charset="0"/>
                <a:ea typeface="宋体-PUA" pitchFamily="2" charset="-122"/>
              </a:rPr>
              <a:t>3.</a:t>
            </a:r>
            <a:r>
              <a:rPr lang="en-US" altLang="zh-CN" sz="3300" i="1">
                <a:latin typeface="Times New Roman" panose="02020603050405020304" pitchFamily="18" charset="0"/>
              </a:rPr>
              <a:t> </a:t>
            </a:r>
            <a:r>
              <a:rPr lang="en-US" altLang="zh-CN" sz="3300" i="1">
                <a:solidFill>
                  <a:srgbClr val="9900FF"/>
                </a:solidFill>
                <a:latin typeface="Times New Roman" panose="02020603050405020304" pitchFamily="18" charset="0"/>
              </a:rPr>
              <a:t>Last week the match on TV was so boring   </a:t>
            </a:r>
          </a:p>
          <a:p>
            <a:pPr>
              <a:lnSpc>
                <a:spcPct val="90000"/>
              </a:lnSpc>
            </a:pPr>
            <a:r>
              <a:rPr lang="en-US" altLang="zh-CN" sz="3300" i="1">
                <a:solidFill>
                  <a:srgbClr val="9900FF"/>
                </a:solidFill>
                <a:latin typeface="Times New Roman" panose="02020603050405020304" pitchFamily="18" charset="0"/>
              </a:rPr>
              <a:t>    because no one scored </a:t>
            </a:r>
            <a:r>
              <a:rPr lang="en-US" altLang="zh-CN" sz="3300" i="1">
                <a:solidFill>
                  <a:srgbClr val="FF0000"/>
                </a:solidFill>
                <a:latin typeface="Times New Roman" panose="02020603050405020304" pitchFamily="18" charset="0"/>
              </a:rPr>
              <a:t>at all</a:t>
            </a:r>
            <a:r>
              <a:rPr lang="en-US" altLang="zh-CN" sz="3300" i="1">
                <a:solidFill>
                  <a:srgbClr val="99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181942" y="2864644"/>
            <a:ext cx="4529903" cy="189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300">
                <a:latin typeface="Times New Roman" panose="02020603050405020304" pitchFamily="18" charset="0"/>
              </a:rPr>
              <a:t>We are </a:t>
            </a:r>
            <a:r>
              <a:rPr lang="en-US" altLang="zh-CN" sz="3300">
                <a:solidFill>
                  <a:srgbClr val="FF33CC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3300">
                <a:latin typeface="Times New Roman" panose="02020603050405020304" pitchFamily="18" charset="0"/>
              </a:rPr>
              <a:t> nervous </a:t>
            </a:r>
            <a:r>
              <a:rPr lang="en-US" altLang="zh-CN" sz="3300">
                <a:solidFill>
                  <a:srgbClr val="FF33CC"/>
                </a:solidFill>
                <a:latin typeface="Times New Roman" panose="02020603050405020304" pitchFamily="18" charset="0"/>
              </a:rPr>
              <a:t>at all</a:t>
            </a:r>
            <a:r>
              <a:rPr lang="en-US" altLang="zh-CN" sz="330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zh-CN" altLang="en-US" sz="33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我们一点也不紧张。</a:t>
            </a:r>
          </a:p>
          <a:p>
            <a:pPr>
              <a:lnSpc>
                <a:spcPct val="90000"/>
              </a:lnSpc>
            </a:pPr>
            <a:r>
              <a:rPr lang="en-US" altLang="zh-CN" sz="3300">
                <a:latin typeface="Times New Roman" panose="02020603050405020304" pitchFamily="18" charset="0"/>
              </a:rPr>
              <a:t>Some paid nothing </a:t>
            </a:r>
            <a:r>
              <a:rPr lang="en-US" altLang="zh-CN" sz="3300">
                <a:solidFill>
                  <a:srgbClr val="FF33CC"/>
                </a:solidFill>
                <a:latin typeface="Times New Roman" panose="02020603050405020304" pitchFamily="18" charset="0"/>
              </a:rPr>
              <a:t>at all</a:t>
            </a:r>
            <a:r>
              <a:rPr lang="en-US" altLang="zh-CN" sz="330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zh-CN" altLang="en-US" sz="33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有人根本就没付钱。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86617" y="1657350"/>
            <a:ext cx="7058110" cy="988219"/>
          </a:xfrm>
          <a:prstGeom prst="rect">
            <a:avLst/>
          </a:prstGeom>
          <a:noFill/>
          <a:ln w="19050">
            <a:solidFill>
              <a:srgbClr val="E1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300">
                <a:solidFill>
                  <a:srgbClr val="FF0000"/>
                </a:solidFill>
                <a:latin typeface="Times New Roman" panose="02020603050405020304" pitchFamily="18" charset="0"/>
              </a:rPr>
              <a:t>at all</a:t>
            </a:r>
            <a:r>
              <a:rPr lang="en-US" altLang="zh-CN" sz="3300">
                <a:latin typeface="Times New Roman" panose="02020603050405020304" pitchFamily="18" charset="0"/>
              </a:rPr>
              <a:t> adv. </a:t>
            </a:r>
            <a:r>
              <a:rPr lang="zh-CN" altLang="en-US" sz="3300">
                <a:latin typeface="Times New Roman" panose="02020603050405020304" pitchFamily="18" charset="0"/>
              </a:rPr>
              <a:t>简直</a:t>
            </a:r>
            <a:r>
              <a:rPr lang="en-US" altLang="zh-CN" sz="3300">
                <a:latin typeface="Times New Roman" panose="02020603050405020304" pitchFamily="18" charset="0"/>
              </a:rPr>
              <a:t>/</a:t>
            </a:r>
            <a:r>
              <a:rPr lang="zh-CN" altLang="en-US" sz="3300">
                <a:latin typeface="Times New Roman" panose="02020603050405020304" pitchFamily="18" charset="0"/>
              </a:rPr>
              <a:t>根本</a:t>
            </a:r>
            <a:r>
              <a:rPr lang="en-US" altLang="zh-CN" sz="3300">
                <a:latin typeface="Times New Roman" panose="02020603050405020304" pitchFamily="18" charset="0"/>
              </a:rPr>
              <a:t>/</a:t>
            </a:r>
            <a:r>
              <a:rPr lang="zh-CN" altLang="en-US" sz="3300">
                <a:latin typeface="Times New Roman" panose="02020603050405020304" pitchFamily="18" charset="0"/>
              </a:rPr>
              <a:t>完全，常和</a:t>
            </a:r>
            <a:r>
              <a:rPr lang="en-US" altLang="zh-CN" sz="3300">
                <a:latin typeface="Times New Roman" panose="02020603050405020304" pitchFamily="18" charset="0"/>
              </a:rPr>
              <a:t>not</a:t>
            </a:r>
            <a:r>
              <a:rPr lang="zh-CN" altLang="en-US" sz="3300">
                <a:latin typeface="Times New Roman" panose="02020603050405020304" pitchFamily="18" charset="0"/>
              </a:rPr>
              <a:t>连用，即</a:t>
            </a:r>
            <a:r>
              <a:rPr lang="en-US" altLang="zh-CN" sz="3300">
                <a:latin typeface="Times New Roman" panose="02020603050405020304" pitchFamily="18" charset="0"/>
              </a:rPr>
              <a:t>not…at all “</a:t>
            </a:r>
            <a:r>
              <a:rPr lang="zh-CN" altLang="en-US" sz="3300">
                <a:latin typeface="Times New Roman" panose="02020603050405020304" pitchFamily="18" charset="0"/>
              </a:rPr>
              <a:t>根本不，一点也不”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68068" y="571500"/>
            <a:ext cx="6007457" cy="108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4. </a:t>
            </a:r>
            <a:r>
              <a:rPr lang="en-US" altLang="zh-CN" sz="3300">
                <a:solidFill>
                  <a:srgbClr val="9900CC"/>
                </a:solidFill>
                <a:latin typeface="Times New Roman" panose="02020603050405020304" pitchFamily="18" charset="0"/>
              </a:rPr>
              <a:t>What’s the matter with you?</a:t>
            </a:r>
          </a:p>
          <a:p>
            <a:r>
              <a:rPr lang="en-US" altLang="zh-CN" sz="3300">
                <a:latin typeface="Times New Roman" panose="02020603050405020304" pitchFamily="18" charset="0"/>
              </a:rPr>
              <a:t>    </a:t>
            </a:r>
            <a:r>
              <a:rPr lang="zh-CN" altLang="en-US" sz="3300">
                <a:latin typeface="Times New Roman" panose="02020603050405020304" pitchFamily="18" charset="0"/>
              </a:rPr>
              <a:t>你怎么了？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555820" y="1600201"/>
            <a:ext cx="5919705" cy="3098006"/>
          </a:xfrm>
          <a:prstGeom prst="rect">
            <a:avLst/>
          </a:prstGeom>
          <a:noFill/>
          <a:ln w="19050">
            <a:solidFill>
              <a:srgbClr val="E1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 “</a:t>
            </a:r>
            <a:r>
              <a:rPr lang="zh-CN" altLang="en-US" sz="3300">
                <a:latin typeface="Times New Roman" panose="02020603050405020304" pitchFamily="18" charset="0"/>
              </a:rPr>
              <a:t>你怎么了？发生什么事了？”</a:t>
            </a:r>
          </a:p>
          <a:p>
            <a:r>
              <a:rPr lang="zh-CN" altLang="en-US" sz="330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300">
                <a:latin typeface="Times New Roman" panose="02020603050405020304" pitchFamily="18" charset="0"/>
              </a:rPr>
              <a:t>类似表达还有：</a:t>
            </a:r>
          </a:p>
          <a:p>
            <a:r>
              <a:rPr lang="zh-CN" altLang="en-US" sz="3300" i="1">
                <a:latin typeface="Times New Roman" panose="02020603050405020304" pitchFamily="18" charset="0"/>
              </a:rPr>
              <a:t>   </a:t>
            </a:r>
            <a:r>
              <a:rPr lang="en-US" altLang="zh-CN" sz="3300" i="1">
                <a:latin typeface="Times New Roman" panose="02020603050405020304" pitchFamily="18" charset="0"/>
              </a:rPr>
              <a:t>What’s wrong with you?</a:t>
            </a:r>
          </a:p>
          <a:p>
            <a:r>
              <a:rPr lang="en-US" altLang="zh-CN" sz="3300" i="1">
                <a:latin typeface="Times New Roman" panose="02020603050405020304" pitchFamily="18" charset="0"/>
              </a:rPr>
              <a:t>   What happened to you?</a:t>
            </a:r>
          </a:p>
          <a:p>
            <a:r>
              <a:rPr lang="en-US" altLang="zh-CN" sz="3300" i="1">
                <a:latin typeface="Times New Roman" panose="02020603050405020304" pitchFamily="18" charset="0"/>
              </a:rPr>
              <a:t>   What’s the trouble?</a:t>
            </a:r>
          </a:p>
          <a:p>
            <a:r>
              <a:rPr lang="en-US" altLang="zh-CN" sz="3300" i="1">
                <a:latin typeface="Times New Roman" panose="02020603050405020304" pitchFamily="18" charset="0"/>
              </a:rPr>
              <a:t>   What’s up?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872777" y="388144"/>
            <a:ext cx="7399631" cy="1744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sz="3300">
                <a:latin typeface="Times New Roman" panose="02020603050405020304" pitchFamily="18" charset="0"/>
              </a:rPr>
              <a:t>5. Nothing is more enjoyable than playing </a:t>
            </a:r>
          </a:p>
          <a:p>
            <a:pPr>
              <a:spcBef>
                <a:spcPct val="15000"/>
              </a:spcBef>
            </a:pPr>
            <a:r>
              <a:rPr lang="en-US" altLang="zh-CN" sz="3300">
                <a:latin typeface="Times New Roman" panose="02020603050405020304" pitchFamily="18" charset="0"/>
              </a:rPr>
              <a:t>    tennis.</a:t>
            </a:r>
            <a:r>
              <a:rPr lang="zh-CN" altLang="en-US" sz="3300">
                <a:latin typeface="Times New Roman" panose="02020603050405020304" pitchFamily="18" charset="0"/>
              </a:rPr>
              <a:t>没有什么比打网球更有趣的了。</a:t>
            </a:r>
          </a:p>
          <a:p>
            <a:pPr>
              <a:spcBef>
                <a:spcPct val="15000"/>
              </a:spcBef>
            </a:pPr>
            <a:r>
              <a:rPr lang="zh-CN" altLang="en-US" sz="3300">
                <a:latin typeface="Times New Roman" panose="02020603050405020304" pitchFamily="18" charset="0"/>
              </a:rPr>
              <a:t>             （打网球是最有趣的事情。）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14298" y="3326607"/>
            <a:ext cx="6830429" cy="108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r>
              <a:rPr lang="zh-CN" altLang="en-US" sz="33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这项工作他做得做出色。</a:t>
            </a:r>
          </a:p>
          <a:p>
            <a:r>
              <a:rPr lang="en-US" altLang="zh-CN" sz="3300">
                <a:latin typeface="Times New Roman" panose="02020603050405020304" pitchFamily="18" charset="0"/>
              </a:rPr>
              <a:t>Nobody can do the work better than he.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758937" y="2443162"/>
            <a:ext cx="7570392" cy="585788"/>
          </a:xfrm>
          <a:prstGeom prst="rect">
            <a:avLst/>
          </a:prstGeom>
          <a:noFill/>
          <a:ln w="19050">
            <a:solidFill>
              <a:srgbClr val="E1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pPr algn="ctr"/>
            <a:r>
              <a:rPr lang="en-US" altLang="zh-CN" sz="3300">
                <a:solidFill>
                  <a:srgbClr val="FF0000"/>
                </a:solidFill>
                <a:latin typeface="Times New Roman" panose="02020603050405020304" pitchFamily="18" charset="0"/>
              </a:rPr>
              <a:t>no, nobody, nothing</a:t>
            </a:r>
            <a:r>
              <a:rPr lang="en-US" altLang="zh-CN" sz="3300">
                <a:latin typeface="Times New Roman" panose="02020603050405020304" pitchFamily="18" charset="0"/>
              </a:rPr>
              <a:t> </a:t>
            </a:r>
            <a:r>
              <a:rPr lang="zh-CN" altLang="en-US" sz="3300">
                <a:latin typeface="Times New Roman" panose="02020603050405020304" pitchFamily="18" charset="0"/>
              </a:rPr>
              <a:t>加</a:t>
            </a:r>
            <a:r>
              <a:rPr lang="zh-CN" altLang="en-US" sz="3300">
                <a:solidFill>
                  <a:srgbClr val="FF0000"/>
                </a:solidFill>
                <a:latin typeface="Times New Roman" panose="02020603050405020304" pitchFamily="18" charset="0"/>
              </a:rPr>
              <a:t>比较级</a:t>
            </a:r>
            <a:r>
              <a:rPr lang="zh-CN" altLang="en-US" sz="3300">
                <a:latin typeface="Times New Roman" panose="02020603050405020304" pitchFamily="18" charset="0"/>
              </a:rPr>
              <a:t>表示</a:t>
            </a:r>
            <a:r>
              <a:rPr lang="zh-CN" altLang="en-US" sz="3300">
                <a:solidFill>
                  <a:srgbClr val="FF0000"/>
                </a:solidFill>
                <a:latin typeface="Times New Roman" panose="02020603050405020304" pitchFamily="18" charset="0"/>
              </a:rPr>
              <a:t>最高级</a:t>
            </a:r>
            <a:endParaRPr lang="zh-CN" altLang="en-US" sz="3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15857" y="648891"/>
            <a:ext cx="7551419" cy="398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6. </a:t>
            </a:r>
            <a:r>
              <a:rPr lang="en-US" altLang="zh-CN" sz="3000">
                <a:solidFill>
                  <a:srgbClr val="FF3399"/>
                </a:solidFill>
                <a:latin typeface="Times New Roman" panose="02020603050405020304" pitchFamily="18" charset="0"/>
              </a:rPr>
              <a:t>excite</a:t>
            </a:r>
            <a:r>
              <a:rPr lang="en-US" altLang="zh-CN" sz="3000">
                <a:latin typeface="Times New Roman" panose="02020603050405020304" pitchFamily="18" charset="0"/>
              </a:rPr>
              <a:t>     v.</a:t>
            </a:r>
            <a:r>
              <a:rPr lang="zh-CN" altLang="en-US" sz="3000">
                <a:latin typeface="Times New Roman" panose="02020603050405020304" pitchFamily="18" charset="0"/>
              </a:rPr>
              <a:t>使激动，使兴奋</a:t>
            </a:r>
          </a:p>
          <a:p>
            <a:pPr>
              <a:lnSpc>
                <a:spcPct val="95000"/>
              </a:lnSpc>
            </a:pPr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FF3399"/>
                </a:solidFill>
                <a:latin typeface="Times New Roman" panose="02020603050405020304" pitchFamily="18" charset="0"/>
              </a:rPr>
              <a:t>exciting</a:t>
            </a:r>
            <a:r>
              <a:rPr lang="en-US" altLang="zh-CN" sz="3000">
                <a:latin typeface="Times New Roman" panose="02020603050405020304" pitchFamily="18" charset="0"/>
              </a:rPr>
              <a:t>  a.</a:t>
            </a:r>
            <a:r>
              <a:rPr lang="zh-CN" altLang="en-US" sz="3000">
                <a:latin typeface="Times New Roman" panose="02020603050405020304" pitchFamily="18" charset="0"/>
              </a:rPr>
              <a:t>令人激动的</a:t>
            </a:r>
            <a:r>
              <a:rPr lang="en-US" altLang="zh-CN" sz="3000"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latin typeface="Times New Roman" panose="02020603050405020304" pitchFamily="18" charset="0"/>
              </a:rPr>
              <a:t>使人兴奋的</a:t>
            </a:r>
            <a:r>
              <a:rPr lang="en-US" altLang="zh-CN" sz="3000">
                <a:latin typeface="Times New Roman" panose="02020603050405020304" pitchFamily="18" charset="0"/>
              </a:rPr>
              <a:t>,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修饰物</a:t>
            </a:r>
            <a:r>
              <a:rPr lang="zh-CN" altLang="en-US" sz="30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5000"/>
              </a:lnSpc>
            </a:pP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FF3399"/>
                </a:solidFill>
                <a:latin typeface="Times New Roman" panose="02020603050405020304" pitchFamily="18" charset="0"/>
              </a:rPr>
              <a:t>excited</a:t>
            </a:r>
            <a:r>
              <a:rPr lang="en-US" altLang="zh-CN" sz="3000">
                <a:latin typeface="Times New Roman" panose="02020603050405020304" pitchFamily="18" charset="0"/>
              </a:rPr>
              <a:t>   a.</a:t>
            </a:r>
            <a:r>
              <a:rPr lang="zh-CN" altLang="en-US" sz="3000">
                <a:latin typeface="Times New Roman" panose="02020603050405020304" pitchFamily="18" charset="0"/>
              </a:rPr>
              <a:t>激动地，兴奋的</a:t>
            </a:r>
            <a:r>
              <a:rPr lang="en-US" altLang="zh-CN" sz="3000"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修饰人。</a:t>
            </a:r>
            <a:endParaRPr lang="zh-CN" altLang="en-US" sz="3000">
              <a:solidFill>
                <a:srgbClr val="001414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那条令人兴奋的消息让我们很激动。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The exciting news made us excited.</a:t>
            </a:r>
          </a:p>
          <a:p>
            <a:pPr>
              <a:lnSpc>
                <a:spcPct val="95000"/>
              </a:lnSpc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遇到启蒙老师，她感到非常兴奋</a:t>
            </a:r>
            <a:r>
              <a:rPr lang="en-US" altLang="zh-CN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.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She was very excited to meet her first teacher.</a:t>
            </a:r>
          </a:p>
          <a:p>
            <a:pPr>
              <a:lnSpc>
                <a:spcPct val="95000"/>
              </a:lnSpc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这部电影令人很兴奋。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The film is exciting.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0655" y="466725"/>
            <a:ext cx="822971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endParaRPr lang="zh-CN" altLang="zh-CN" sz="2700" b="1">
              <a:latin typeface="Times New Roman" panose="02020603050405020304" pitchFamily="18" charset="0"/>
            </a:endParaRPr>
          </a:p>
        </p:txBody>
      </p:sp>
      <p:graphicFrame>
        <p:nvGraphicFramePr>
          <p:cNvPr id="58404" name="Group 36"/>
          <p:cNvGraphicFramePr>
            <a:graphicFrameLocks noGrp="1"/>
          </p:cNvGraphicFramePr>
          <p:nvPr/>
        </p:nvGraphicFramePr>
        <p:xfrm>
          <a:off x="1673218" y="902494"/>
          <a:ext cx="5745387" cy="3959352"/>
        </p:xfrm>
        <a:graphic>
          <a:graphicData uri="http://schemas.openxmlformats.org/drawingml/2006/table">
            <a:tbl>
              <a:tblPr/>
              <a:tblGrid>
                <a:gridCol w="1533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9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用来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修饰人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的形容词</a:t>
                      </a:r>
                    </a:p>
                  </a:txBody>
                  <a:tcPr marL="68304" marR="68304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bored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感到厌烦的；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relaxed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感到放松的；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interested</a:t>
                      </a: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 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感到有趣的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surprised</a:t>
                      </a: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 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感到吃惊的     </a:t>
                      </a:r>
                    </a:p>
                  </a:txBody>
                  <a:tcPr marL="68304" marR="68304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用来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修饰物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的形容词</a:t>
                      </a:r>
                    </a:p>
                  </a:txBody>
                  <a:tcPr marL="68304" marR="68304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boring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令人厌烦的；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relaxing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使人放松的；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interesting</a:t>
                      </a: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 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有趣的；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surprising </a:t>
                      </a:r>
                      <a:r>
                        <a:rPr kumimoji="0" lang="zh-CN" altLang="en-U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令人惊讶的     </a:t>
                      </a:r>
                    </a:p>
                  </a:txBody>
                  <a:tcPr marL="68304" marR="68304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092667" y="171450"/>
            <a:ext cx="271319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300" b="1">
                <a:solidFill>
                  <a:srgbClr val="6600CC"/>
                </a:solidFill>
                <a:latin typeface="Times New Roman" panose="02020603050405020304" pitchFamily="18" charset="0"/>
                <a:ea typeface="楷体_GB2312" pitchFamily="49" charset="-122"/>
              </a:rPr>
              <a:t>相似用法的词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 descr="90%"/>
          <p:cNvSpPr>
            <a:spLocks noChangeArrowheads="1"/>
          </p:cNvSpPr>
          <p:nvPr/>
        </p:nvSpPr>
        <p:spPr bwMode="auto">
          <a:xfrm>
            <a:off x="2181943" y="68580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 dirty="0">
                <a:solidFill>
                  <a:srgbClr val="FFFF00"/>
                </a:solidFill>
              </a:rPr>
              <a:t>Teaching aims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72777" y="1645444"/>
            <a:ext cx="7399631" cy="281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</a:rPr>
              <a:t>1. </a:t>
            </a:r>
            <a:r>
              <a:rPr lang="en-US" altLang="zh-CN" sz="3000" dirty="0">
                <a:latin typeface="Times New Roman" panose="02020603050405020304" pitchFamily="18" charset="0"/>
              </a:rPr>
              <a:t>To learn the vocabulary in unit 1.</a:t>
            </a: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2</a:t>
            </a:r>
            <a:r>
              <a:rPr lang="en-US" altLang="zh-CN" sz="3000" dirty="0">
                <a:latin typeface="Times New Roman" panose="02020603050405020304" pitchFamily="18" charset="0"/>
              </a:rPr>
              <a:t>. To understand the comparison and 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conversation about sports.</a:t>
            </a: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3</a:t>
            </a:r>
            <a:r>
              <a:rPr lang="en-US" altLang="zh-CN" sz="3000" dirty="0">
                <a:latin typeface="Times New Roman" panose="02020603050405020304" pitchFamily="18" charset="0"/>
              </a:rPr>
              <a:t>. To talk about the sports that one likes and 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give reasons, using comparatives.</a:t>
            </a:r>
            <a:endParaRPr lang="en-US" altLang="zh-CN" sz="3000" b="1" dirty="0">
              <a:latin typeface="Times New Roman" panose="02020603050405020304" pitchFamily="18" charset="0"/>
            </a:endParaRPr>
          </a:p>
          <a:p>
            <a:r>
              <a:rPr lang="en-US" altLang="zh-CN" sz="3000" b="1" dirty="0">
                <a:latin typeface="Times New Roman" panose="02020603050405020304" pitchFamily="18" charset="0"/>
              </a:rPr>
              <a:t>4</a:t>
            </a:r>
            <a:r>
              <a:rPr lang="en-US" altLang="zh-CN" sz="3000" dirty="0">
                <a:latin typeface="Times New Roman" panose="02020603050405020304" pitchFamily="18" charset="0"/>
              </a:rPr>
              <a:t>. To develop the interest of all kinds of sports.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30121" y="3829050"/>
            <a:ext cx="507776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300">
                <a:solidFill>
                  <a:srgbClr val="0000CC"/>
                </a:solidFill>
                <a:latin typeface="Times New Roman" panose="02020603050405020304" pitchFamily="18" charset="0"/>
              </a:rPr>
              <a:t>The final score was 4-3.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99663" y="785812"/>
            <a:ext cx="7215826" cy="159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300">
                <a:latin typeface="Times New Roman" panose="02020603050405020304" pitchFamily="18" charset="0"/>
              </a:rPr>
              <a:t>7. </a:t>
            </a:r>
            <a:r>
              <a:rPr lang="en-US" altLang="zh-CN" sz="3300">
                <a:solidFill>
                  <a:srgbClr val="FF3399"/>
                </a:solidFill>
                <a:latin typeface="Times New Roman" panose="02020603050405020304" pitchFamily="18" charset="0"/>
              </a:rPr>
              <a:t>What’s the score?</a:t>
            </a:r>
            <a:r>
              <a:rPr lang="en-US" altLang="zh-CN" sz="3300">
                <a:latin typeface="Times New Roman" panose="02020603050405020304" pitchFamily="18" charset="0"/>
              </a:rPr>
              <a:t>    </a:t>
            </a:r>
          </a:p>
          <a:p>
            <a:r>
              <a:rPr lang="en-US" altLang="zh-CN" sz="3300">
                <a:solidFill>
                  <a:srgbClr val="001414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300">
                <a:latin typeface="Times New Roman" panose="02020603050405020304" pitchFamily="18" charset="0"/>
              </a:rPr>
              <a:t>score: n.</a:t>
            </a:r>
            <a:r>
              <a:rPr lang="zh-CN" altLang="en-US" sz="3300">
                <a:latin typeface="Times New Roman" panose="02020603050405020304" pitchFamily="18" charset="0"/>
              </a:rPr>
              <a:t>得分，比分比分是多少了？</a:t>
            </a:r>
          </a:p>
          <a:p>
            <a:r>
              <a:rPr lang="zh-CN" altLang="en-US" sz="3300">
                <a:latin typeface="Times New Roman" panose="02020603050405020304" pitchFamily="18" charset="0"/>
              </a:rPr>
              <a:t>    询问比分不能用</a:t>
            </a:r>
            <a:r>
              <a:rPr lang="en-US" altLang="zh-CN" sz="3300">
                <a:latin typeface="Times New Roman" panose="02020603050405020304" pitchFamily="18" charset="0"/>
              </a:rPr>
              <a:t>How many ……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89413" y="2614613"/>
            <a:ext cx="3823143" cy="108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zh-CN" altLang="en-US" sz="3300">
                <a:solidFill>
                  <a:srgbClr val="001414"/>
                </a:solidFill>
                <a:latin typeface="Times New Roman" panose="02020603050405020304" pitchFamily="18" charset="0"/>
              </a:rPr>
              <a:t>翻译： </a:t>
            </a:r>
          </a:p>
          <a:p>
            <a:r>
              <a:rPr lang="zh-CN" altLang="en-US" sz="3300" b="1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最后的比分是</a:t>
            </a:r>
            <a:r>
              <a:rPr lang="en-US" altLang="zh-CN" sz="3300" b="1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4:3.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58937" y="502444"/>
            <a:ext cx="7627312" cy="418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8. What’s the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matter </a:t>
            </a:r>
            <a:r>
              <a:rPr lang="en-US" altLang="zh-CN" sz="3000">
                <a:latin typeface="Times New Roman" panose="02020603050405020304" pitchFamily="18" charset="0"/>
              </a:rPr>
              <a:t>with you, Tony?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latin typeface="Times New Roman" panose="02020603050405020304" pitchFamily="18" charset="0"/>
              </a:rPr>
              <a:t>你怎么了，托尼？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matter  n. </a:t>
            </a: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问题</a:t>
            </a: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麻烦，单数形式，和</a:t>
            </a: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连用</a:t>
            </a:r>
          </a:p>
          <a:p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matter  v. </a:t>
            </a: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要紧，事关紧要</a:t>
            </a: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不用于进行时态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没关系。</a:t>
            </a:r>
          </a:p>
          <a:p>
            <a:r>
              <a:rPr lang="zh-CN" altLang="en-US" sz="300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It’s doesn’t matter.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9. Nothing is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more enjoyable</a:t>
            </a:r>
            <a:r>
              <a:rPr lang="en-US" altLang="zh-CN" sz="3000"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than</a:t>
            </a:r>
            <a:r>
              <a:rPr lang="en-US" altLang="zh-CN" sz="3000">
                <a:latin typeface="Times New Roman" panose="02020603050405020304" pitchFamily="18" charset="0"/>
              </a:rPr>
              <a:t> playing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tennis.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没有什么比打网球更让人愉快了。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618" y="682228"/>
            <a:ext cx="7171950" cy="91797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10. But you </a:t>
            </a:r>
            <a:r>
              <a:rPr lang="en-US" altLang="zh-CN" sz="3000" u="sng">
                <a:solidFill>
                  <a:srgbClr val="FF0000"/>
                </a:solidFill>
                <a:latin typeface="Times New Roman" panose="02020603050405020304" pitchFamily="18" charset="0"/>
              </a:rPr>
              <a:t>enjoyed watching</a:t>
            </a:r>
            <a:r>
              <a:rPr lang="en-US" altLang="zh-CN" sz="3000">
                <a:latin typeface="Times New Roman" panose="02020603050405020304" pitchFamily="18" charset="0"/>
              </a:rPr>
              <a:t> the Olympics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  on  TV, right?  </a:t>
            </a:r>
            <a:r>
              <a:rPr lang="zh-CN" altLang="en-US" sz="3000">
                <a:latin typeface="Times New Roman" panose="02020603050405020304" pitchFamily="18" charset="0"/>
              </a:rPr>
              <a:t>喜欢做某事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但你喜欢在电视上看奥运动会，对吗？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63732" y="2514600"/>
            <a:ext cx="2055058" cy="186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喜欢踢足球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喜欢打篮球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喜欢阅读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喜欢唱歌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32630" y="2343151"/>
            <a:ext cx="364289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enjoy playing football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32630" y="2857501"/>
            <a:ext cx="398441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enjoy playing basketball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35002" y="3371851"/>
            <a:ext cx="2388278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enjoy reading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35002" y="3886201"/>
            <a:ext cx="2331358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enjoy singing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734" y="1168003"/>
            <a:ext cx="8209559" cy="870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endParaRPr lang="en-US" altLang="zh-CN" sz="21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2100" b="1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71219" y="742951"/>
            <a:ext cx="6830429" cy="372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miss  </a:t>
            </a:r>
            <a:r>
              <a:rPr lang="en-US" altLang="zh-CN" sz="3000">
                <a:latin typeface="Times New Roman" panose="02020603050405020304" pitchFamily="18" charset="0"/>
              </a:rPr>
              <a:t>v. </a:t>
            </a:r>
            <a:r>
              <a:rPr lang="zh-CN" altLang="en-US" sz="3000">
                <a:latin typeface="Times New Roman" panose="02020603050405020304" pitchFamily="18" charset="0"/>
              </a:rPr>
              <a:t>未击中，未得到，未达到。 </a:t>
            </a:r>
          </a:p>
          <a:p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哦，他没射中！</a:t>
            </a:r>
            <a:r>
              <a:rPr lang="zh-CN" altLang="en-US" sz="300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Oh , he missed !</a:t>
            </a:r>
            <a:r>
              <a:rPr lang="en-US" altLang="zh-CN" sz="3000">
                <a:latin typeface="Times New Roman" panose="02020603050405020304" pitchFamily="18" charset="0"/>
              </a:rPr>
              <a:t>   </a:t>
            </a:r>
            <a:endParaRPr lang="en-US" altLang="zh-CN" sz="3000">
              <a:solidFill>
                <a:srgbClr val="001414"/>
              </a:solidFill>
              <a:latin typeface="Times New Roman" panose="02020603050405020304" pitchFamily="18" charset="0"/>
            </a:endParaRPr>
          </a:p>
          <a:p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上个学期他有多少考试没有及格？</a:t>
            </a:r>
          </a:p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How many exams has he missed last term?</a:t>
            </a:r>
          </a:p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miss </a:t>
            </a:r>
            <a:r>
              <a:rPr lang="zh-CN" altLang="en-US" sz="3000">
                <a:latin typeface="Times New Roman" panose="02020603050405020304" pitchFamily="18" charset="0"/>
              </a:rPr>
              <a:t>还可以意为“错过，想念，遗漏”</a:t>
            </a:r>
          </a:p>
          <a:p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他起得晚，所以错过了早班公共汽车。</a:t>
            </a:r>
          </a:p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He got up late, so he missed the early bus.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761" y="519112"/>
            <a:ext cx="8540408" cy="1728788"/>
          </a:xfrm>
        </p:spPr>
        <p:txBody>
          <a:bodyPr/>
          <a:lstStyle/>
          <a:p>
            <a:endParaRPr lang="en-US" altLang="zh-CN" b="1"/>
          </a:p>
          <a:p>
            <a:pPr>
              <a:buFontTx/>
              <a:buNone/>
            </a:pPr>
            <a:endParaRPr lang="en-US" altLang="zh-CN" b="1"/>
          </a:p>
          <a:p>
            <a:pPr>
              <a:buFontTx/>
              <a:buNone/>
            </a:pPr>
            <a:endParaRPr lang="en-US" altLang="zh-CN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28139" y="1238250"/>
            <a:ext cx="6602748" cy="3600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make up one’s mind 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做决定，下定决心              </a:t>
            </a:r>
          </a:p>
          <a:p>
            <a:pPr>
              <a:lnSpc>
                <a:spcPct val="8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Never mind. 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没关系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表示安慰。</a:t>
            </a:r>
          </a:p>
          <a:p>
            <a:pPr>
              <a:lnSpc>
                <a:spcPct val="8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Never mind. 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没关系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表示不重要。</a:t>
            </a:r>
            <a:r>
              <a:rPr lang="zh-CN" altLang="en-US" sz="3000">
                <a:latin typeface="Times New Roman" panose="02020603050405020304" pitchFamily="18" charset="0"/>
              </a:rPr>
              <a:t>  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我希望你不介意这声音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8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I hope you don’t mind the noise.</a:t>
            </a:r>
          </a:p>
          <a:p>
            <a:pPr>
              <a:lnSpc>
                <a:spcPct val="85000"/>
              </a:lnSpc>
            </a:pP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你介意我在这里吸烟吗？</a:t>
            </a:r>
          </a:p>
          <a:p>
            <a:pPr>
              <a:lnSpc>
                <a:spcPct val="85000"/>
              </a:lnSpc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Do you mind my smoking here?</a:t>
            </a:r>
          </a:p>
          <a:p>
            <a:pPr>
              <a:lnSpc>
                <a:spcPct val="8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Would you mind doing sth.?</a:t>
            </a:r>
          </a:p>
          <a:p>
            <a:pPr>
              <a:lnSpc>
                <a:spcPct val="85000"/>
              </a:lnSpc>
            </a:pP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是一种有礼貌地提出请求的表达方式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28139" y="307182"/>
            <a:ext cx="6526854" cy="89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mind</a:t>
            </a:r>
            <a:r>
              <a:rPr lang="en-US" altLang="zh-CN" sz="3000">
                <a:latin typeface="Times New Roman" panose="02020603050405020304" pitchFamily="18" charset="0"/>
              </a:rPr>
              <a:t>: v. </a:t>
            </a:r>
            <a:r>
              <a:rPr lang="zh-CN" altLang="en-US" sz="3000">
                <a:latin typeface="Times New Roman" panose="02020603050405020304" pitchFamily="18" charset="0"/>
              </a:rPr>
              <a:t>讨厌，反对，介意。接名词或</a:t>
            </a:r>
          </a:p>
          <a:p>
            <a:pPr>
              <a:lnSpc>
                <a:spcPct val="90000"/>
              </a:lnSpc>
            </a:pPr>
            <a:r>
              <a:rPr lang="zh-CN" altLang="en-US" sz="3000">
                <a:latin typeface="Times New Roman" panose="02020603050405020304" pitchFamily="18" charset="0"/>
              </a:rPr>
              <a:t>               者动名词。      </a:t>
            </a:r>
            <a:r>
              <a:rPr lang="en-US" altLang="zh-CN" sz="3000">
                <a:latin typeface="Times New Roman" panose="02020603050405020304" pitchFamily="18" charset="0"/>
              </a:rPr>
              <a:t>n. </a:t>
            </a:r>
            <a:r>
              <a:rPr lang="zh-CN" altLang="en-US" sz="3000">
                <a:latin typeface="Times New Roman" panose="02020603050405020304" pitchFamily="18" charset="0"/>
              </a:rPr>
              <a:t>头脑，意识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618" y="827485"/>
            <a:ext cx="7171950" cy="3401615"/>
          </a:xfrm>
        </p:spPr>
        <p:txBody>
          <a:bodyPr/>
          <a:lstStyle/>
          <a:p>
            <a:endParaRPr lang="en-US" altLang="zh-CN" sz="3000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1.We are e_____ about the good news. </a:t>
            </a:r>
          </a:p>
          <a:p>
            <a:pPr>
              <a:buFontTx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2.What’s the m____ with your computer?</a:t>
            </a:r>
          </a:p>
          <a:p>
            <a:pPr>
              <a:buFontTx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3.He didn’t h___ himself in the car accident.</a:t>
            </a:r>
          </a:p>
          <a:p>
            <a:pPr>
              <a:buFontTx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4.How many scores did he m__ in the match?</a:t>
            </a:r>
          </a:p>
          <a:p>
            <a:pPr>
              <a:buFontTx/>
              <a:buNone/>
            </a:pPr>
            <a:r>
              <a:rPr lang="en-US" altLang="zh-CN" sz="3000" dirty="0">
                <a:latin typeface="Times New Roman" panose="02020603050405020304" pitchFamily="18" charset="0"/>
              </a:rPr>
              <a:t>5.My parents m____ my going out at night.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71287" y="1371601"/>
            <a:ext cx="1361342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excited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35746" y="1920479"/>
            <a:ext cx="121074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matter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808066" y="2482454"/>
            <a:ext cx="84313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101477" y="3008710"/>
            <a:ext cx="106488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miss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92667" y="3580210"/>
            <a:ext cx="103760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mind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434188" y="457200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 dirty="0">
                <a:solidFill>
                  <a:srgbClr val="9900CC"/>
                </a:solidFill>
              </a:rPr>
              <a:t>补全单词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2" grpId="0"/>
      <p:bldP spid="194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397" y="1795462"/>
            <a:ext cx="7598852" cy="22621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1.John, _____ (come) here and have a rest.</a:t>
            </a:r>
          </a:p>
          <a:p>
            <a:pPr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2.My back was ____(hurt) last night.</a:t>
            </a:r>
          </a:p>
          <a:p>
            <a:pPr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3._______(play) basketball makes you taller.</a:t>
            </a:r>
          </a:p>
          <a:p>
            <a:pPr>
              <a:buFontTx/>
              <a:buNone/>
            </a:pPr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4.Nothing is more interesting than ______(read).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068102" y="1828800"/>
            <a:ext cx="109334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come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63427" y="2331244"/>
            <a:ext cx="83601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00458" y="2902744"/>
            <a:ext cx="160799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52519" y="3429001"/>
            <a:ext cx="154277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011182" y="733425"/>
            <a:ext cx="481088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300" b="1">
                <a:solidFill>
                  <a:srgbClr val="9900CC"/>
                </a:solidFill>
              </a:rPr>
              <a:t>用所给词的适当形式填空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477" y="1085850"/>
            <a:ext cx="7598852" cy="34861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1. --I’m sorry. I’m late.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--________________(</a:t>
            </a:r>
            <a:r>
              <a:rPr lang="zh-CN" altLang="en-US" sz="3000">
                <a:latin typeface="Times New Roman" panose="02020603050405020304" pitchFamily="18" charset="0"/>
              </a:rPr>
              <a:t>没关系</a:t>
            </a:r>
            <a:r>
              <a:rPr lang="en-US" altLang="zh-CN" sz="3000"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2. He ___________________(</a:t>
            </a:r>
            <a:r>
              <a:rPr lang="zh-CN" altLang="en-US" sz="3000">
                <a:latin typeface="Times New Roman" panose="02020603050405020304" pitchFamily="18" charset="0"/>
              </a:rPr>
              <a:t>漏下了许多课程</a:t>
            </a:r>
            <a:r>
              <a:rPr lang="en-US" altLang="zh-CN" sz="3000">
                <a:latin typeface="Times New Roman" panose="02020603050405020304" pitchFamily="18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because of his illness last week.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3. I </a:t>
            </a:r>
            <a:r>
              <a:rPr lang="en-US" altLang="zh-CN" sz="3000" u="sng">
                <a:latin typeface="Times New Roman" panose="02020603050405020304" pitchFamily="18" charset="0"/>
              </a:rPr>
              <a:t>                               </a:t>
            </a:r>
            <a:r>
              <a:rPr lang="en-US" altLang="zh-CN" sz="3000">
                <a:latin typeface="Times New Roman" panose="02020603050405020304" pitchFamily="18" charset="0"/>
              </a:rPr>
              <a:t>(</a:t>
            </a:r>
            <a:r>
              <a:rPr lang="zh-CN" altLang="en-US" sz="3000">
                <a:latin typeface="Times New Roman" panose="02020603050405020304" pitchFamily="18" charset="0"/>
              </a:rPr>
              <a:t>下决定</a:t>
            </a:r>
            <a:r>
              <a:rPr lang="en-US" altLang="zh-CN" sz="3000">
                <a:latin typeface="Times New Roman" panose="02020603050405020304" pitchFamily="18" charset="0"/>
              </a:rPr>
              <a:t>) to study hard.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4. We are excited _____________________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 (</a:t>
            </a:r>
            <a:r>
              <a:rPr lang="zh-CN" altLang="en-US" sz="3000">
                <a:latin typeface="Times New Roman" panose="02020603050405020304" pitchFamily="18" charset="0"/>
              </a:rPr>
              <a:t>听到那个消息</a:t>
            </a:r>
            <a:r>
              <a:rPr lang="en-US" altLang="zh-CN" sz="3000"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385059" y="1543051"/>
            <a:ext cx="301677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It’s doesn’t matter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783501" y="2045494"/>
            <a:ext cx="364289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missed lots of lessons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385059" y="3074194"/>
            <a:ext cx="295985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make up my mind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386754" y="359569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300" b="1">
                <a:solidFill>
                  <a:srgbClr val="9900CC"/>
                </a:solidFill>
              </a:rPr>
              <a:t>完成句子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718789" y="3588544"/>
            <a:ext cx="313061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to hear the news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  <p:bldP spid="75785" grpId="0"/>
      <p:bldP spid="757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7043" y="933450"/>
            <a:ext cx="7512286" cy="3714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5.They are _________________(</a:t>
            </a:r>
            <a:r>
              <a:rPr lang="zh-CN" altLang="en-US" sz="3000">
                <a:latin typeface="Times New Roman" panose="02020603050405020304" pitchFamily="18" charset="0"/>
              </a:rPr>
              <a:t>观看比赛</a:t>
            </a:r>
            <a:r>
              <a:rPr lang="en-US" altLang="zh-CN" sz="3000">
                <a:latin typeface="Times New Roman" panose="02020603050405020304" pitchFamily="18" charset="0"/>
              </a:rPr>
              <a:t>) 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the stadium.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6.What’s the matter with you?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You _________(</a:t>
            </a:r>
            <a:r>
              <a:rPr lang="zh-CN" altLang="en-US" sz="3000">
                <a:latin typeface="Times New Roman" panose="02020603050405020304" pitchFamily="18" charset="0"/>
              </a:rPr>
              <a:t>看起来疲惫</a:t>
            </a:r>
            <a:r>
              <a:rPr lang="en-US" altLang="zh-CN" sz="3000"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7.We often see the singer ______ (</a:t>
            </a:r>
            <a:r>
              <a:rPr lang="zh-CN" altLang="en-US" sz="3000">
                <a:latin typeface="Times New Roman" panose="02020603050405020304" pitchFamily="18" charset="0"/>
              </a:rPr>
              <a:t>在电视上</a:t>
            </a:r>
            <a:r>
              <a:rPr lang="en-US" altLang="zh-CN" sz="3000"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8.There are _________(</a:t>
            </a:r>
            <a:r>
              <a:rPr lang="zh-CN" altLang="en-US" sz="3000">
                <a:latin typeface="Times New Roman" panose="02020603050405020304" pitchFamily="18" charset="0"/>
              </a:rPr>
              <a:t>许多的</a:t>
            </a:r>
            <a:r>
              <a:rPr lang="en-US" altLang="zh-CN" sz="3000">
                <a:latin typeface="Times New Roman" panose="02020603050405020304" pitchFamily="18" charset="0"/>
              </a:rPr>
              <a:t>) men out of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work now.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637305" y="902494"/>
            <a:ext cx="398916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watching the match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04457" y="2407444"/>
            <a:ext cx="188666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look tired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273" y="2902744"/>
            <a:ext cx="138980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on TV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637305" y="3417094"/>
            <a:ext cx="176452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plenty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43538" y="1828800"/>
            <a:ext cx="6969172" cy="249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 What sports do you like, Daming?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D: My favourite sport is basketball.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 Oh, that’s an American sport. Americans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like baseball too, but football is _______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_______ than baseball in most countries.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564802" y="3302794"/>
            <a:ext cx="93001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735562" y="1943100"/>
            <a:ext cx="1178479" cy="62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>
                <a:solidFill>
                  <a:srgbClr val="9900CC"/>
                </a:solidFill>
                <a:latin typeface="Times New Roman" panose="02020603050405020304" pitchFamily="18" charset="0"/>
              </a:rPr>
              <a:t>B=Betty; </a:t>
            </a:r>
          </a:p>
          <a:p>
            <a:r>
              <a:rPr lang="en-US" altLang="zh-CN">
                <a:solidFill>
                  <a:srgbClr val="9900CC"/>
                </a:solidFill>
                <a:latin typeface="Times New Roman" panose="02020603050405020304" pitchFamily="18" charset="0"/>
              </a:rPr>
              <a:t>D=Daming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498900" y="3759994"/>
            <a:ext cx="1314734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popular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329834" y="628650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>
                <a:solidFill>
                  <a:srgbClr val="9900CC"/>
                </a:solidFill>
              </a:rPr>
              <a:t>补全对话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6" grpId="0"/>
      <p:bldP spid="225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637304" y="1647825"/>
            <a:ext cx="1769271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 dirty="0">
                <a:solidFill>
                  <a:srgbClr val="9900CC"/>
                </a:solidFill>
              </a:rPr>
              <a:t>baseball</a:t>
            </a:r>
          </a:p>
          <a:p>
            <a:pPr>
              <a:lnSpc>
                <a:spcPct val="110000"/>
              </a:lnSpc>
            </a:pPr>
            <a:r>
              <a:rPr lang="en-US" altLang="zh-CN" sz="3000" dirty="0">
                <a:solidFill>
                  <a:srgbClr val="9900CC"/>
                </a:solidFill>
              </a:rPr>
              <a:t>volleyball</a:t>
            </a:r>
          </a:p>
          <a:p>
            <a:pPr>
              <a:lnSpc>
                <a:spcPct val="110000"/>
              </a:lnSpc>
            </a:pPr>
            <a:r>
              <a:rPr lang="en-US" altLang="zh-CN" sz="3000" dirty="0">
                <a:solidFill>
                  <a:srgbClr val="9900CC"/>
                </a:solidFill>
              </a:rPr>
              <a:t>boring</a:t>
            </a:r>
          </a:p>
          <a:p>
            <a:pPr>
              <a:lnSpc>
                <a:spcPct val="110000"/>
              </a:lnSpc>
            </a:pPr>
            <a:r>
              <a:rPr lang="en-US" altLang="zh-CN" sz="3000" dirty="0">
                <a:solidFill>
                  <a:srgbClr val="9900CC"/>
                </a:solidFill>
              </a:rPr>
              <a:t>exciting</a:t>
            </a:r>
          </a:p>
          <a:p>
            <a:pPr>
              <a:lnSpc>
                <a:spcPct val="110000"/>
              </a:lnSpc>
            </a:pPr>
            <a:r>
              <a:rPr lang="en-US" altLang="zh-CN" sz="3000" dirty="0">
                <a:solidFill>
                  <a:srgbClr val="9900CC"/>
                </a:solidFill>
              </a:rPr>
              <a:t>relaxing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287991" y="1657350"/>
            <a:ext cx="4155178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/>
              <a:t>n.</a:t>
            </a:r>
            <a:r>
              <a:rPr lang="zh-CN" altLang="en-US" sz="3000"/>
              <a:t>棒球 </a:t>
            </a:r>
          </a:p>
          <a:p>
            <a:pPr>
              <a:lnSpc>
                <a:spcPct val="110000"/>
              </a:lnSpc>
            </a:pPr>
            <a:r>
              <a:rPr lang="en-US" altLang="zh-CN" sz="3000"/>
              <a:t>n.</a:t>
            </a:r>
            <a:r>
              <a:rPr lang="zh-CN" altLang="en-US" sz="3000"/>
              <a:t>排球</a:t>
            </a:r>
          </a:p>
          <a:p>
            <a:pPr>
              <a:lnSpc>
                <a:spcPct val="110000"/>
              </a:lnSpc>
            </a:pPr>
            <a:r>
              <a:rPr lang="en-US" altLang="zh-CN" sz="3000"/>
              <a:t>a.</a:t>
            </a:r>
            <a:r>
              <a:rPr lang="zh-CN" altLang="en-US" sz="3000"/>
              <a:t>烦人的</a:t>
            </a:r>
            <a:r>
              <a:rPr lang="en-US" altLang="zh-CN" sz="3000"/>
              <a:t>;</a:t>
            </a:r>
            <a:r>
              <a:rPr lang="zh-CN" altLang="en-US" sz="3000"/>
              <a:t>无聊的</a:t>
            </a:r>
          </a:p>
          <a:p>
            <a:pPr>
              <a:lnSpc>
                <a:spcPct val="110000"/>
              </a:lnSpc>
            </a:pPr>
            <a:r>
              <a:rPr lang="zh-CN" altLang="en-US" sz="3000"/>
              <a:t>令人激动的</a:t>
            </a:r>
            <a:r>
              <a:rPr lang="en-US" altLang="zh-CN" sz="3000"/>
              <a:t>;</a:t>
            </a:r>
            <a:r>
              <a:rPr lang="zh-CN" altLang="en-US" sz="3000"/>
              <a:t>使人兴奋的</a:t>
            </a:r>
          </a:p>
          <a:p>
            <a:pPr>
              <a:lnSpc>
                <a:spcPct val="110000"/>
              </a:lnSpc>
            </a:pPr>
            <a:r>
              <a:rPr lang="zh-CN" altLang="en-US" sz="3000"/>
              <a:t>令人愉悦的</a:t>
            </a:r>
            <a:r>
              <a:rPr lang="en-US" altLang="zh-CN" sz="3000"/>
              <a:t>;</a:t>
            </a:r>
            <a:r>
              <a:rPr lang="zh-CN" altLang="en-US" sz="3000"/>
              <a:t>使人放松的</a:t>
            </a:r>
            <a:r>
              <a:rPr lang="zh-CN" altLang="en-US" sz="3000" b="1"/>
              <a:t>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15857" y="1657350"/>
            <a:ext cx="1878368" cy="260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/‘</a:t>
            </a:r>
            <a:r>
              <a:rPr lang="en-US" altLang="zh-CN" sz="3000" dirty="0" err="1">
                <a:latin typeface="Times New Roman" panose="02020603050405020304" pitchFamily="18" charset="0"/>
              </a:rPr>
              <a:t>beis,bɔ:l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>
              <a:lnSpc>
                <a:spcPct val="11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/‘</a:t>
            </a:r>
            <a:r>
              <a:rPr lang="en-US" altLang="zh-CN" sz="3000" dirty="0" err="1">
                <a:latin typeface="Times New Roman" panose="02020603050405020304" pitchFamily="18" charset="0"/>
              </a:rPr>
              <a:t>vɔli,bɔ:l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>
              <a:lnSpc>
                <a:spcPct val="11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/‘</a:t>
            </a:r>
            <a:r>
              <a:rPr lang="en-US" altLang="zh-CN" sz="3000" dirty="0" err="1">
                <a:latin typeface="Times New Roman" panose="02020603050405020304" pitchFamily="18" charset="0"/>
              </a:rPr>
              <a:t>bɔ:riŋ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>
              <a:lnSpc>
                <a:spcPct val="11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ik’saitiŋ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  <a:p>
            <a:pPr algn="r">
              <a:lnSpc>
                <a:spcPct val="11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  <a:r>
              <a:rPr lang="en-US" altLang="zh-CN" sz="3000" dirty="0" err="1">
                <a:latin typeface="Times New Roman" panose="02020603050405020304" pitchFamily="18" charset="0"/>
              </a:rPr>
              <a:t>ri’læksiŋ</a:t>
            </a:r>
            <a:r>
              <a:rPr lang="en-US" altLang="zh-CN" sz="3000" dirty="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152" name="AutoShape 8" descr="90%"/>
          <p:cNvSpPr>
            <a:spLocks noChangeArrowheads="1"/>
          </p:cNvSpPr>
          <p:nvPr/>
        </p:nvSpPr>
        <p:spPr bwMode="auto">
          <a:xfrm>
            <a:off x="2181943" y="628650"/>
            <a:ext cx="4724380" cy="514350"/>
          </a:xfrm>
          <a:prstGeom prst="roundRect">
            <a:avLst>
              <a:gd name="adj" fmla="val 16667"/>
            </a:avLst>
          </a:prstGeom>
          <a:pattFill prst="pct90">
            <a:fgClr>
              <a:srgbClr val="9900CC"/>
            </a:fgClr>
            <a:bgClr>
              <a:srgbClr val="FF33CC"/>
            </a:bgClr>
          </a:pattFill>
          <a:ln w="25400">
            <a:solidFill>
              <a:srgbClr val="80008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3000">
                <a:solidFill>
                  <a:srgbClr val="FFFF00"/>
                </a:solidFill>
              </a:rPr>
              <a:t>Words and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20194" y="685800"/>
            <a:ext cx="7936816" cy="394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D: Well, football is ___________ than baseball.  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     Baseball is _____. What sports do you play?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 Volleyball and tennis. Tennis is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</a:rPr>
              <a:t> fun</a:t>
            </a:r>
            <a:r>
              <a:rPr lang="en-US" altLang="zh-CN" sz="300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D: I like table tennis. It’s a </a:t>
            </a:r>
            <a:r>
              <a:rPr lang="en-US" altLang="zh-CN" sz="3000" i="1">
                <a:solidFill>
                  <a:srgbClr val="001414"/>
                </a:solidFill>
                <a:latin typeface="Times New Roman" panose="02020603050405020304" pitchFamily="18" charset="0"/>
              </a:rPr>
              <a:t>faster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 game than tennis</a:t>
            </a:r>
            <a:r>
              <a:rPr lang="en-US" altLang="zh-CN" sz="300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 I’ll play table tennis with you.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D: Ok. I go swimming too. 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     Do you like swimming?</a:t>
            </a:r>
          </a:p>
          <a:p>
            <a:pPr>
              <a:lnSpc>
                <a:spcPct val="105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 Yes, I do. It’s _______.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646454" y="731044"/>
            <a:ext cx="226852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more exciting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808065" y="1200151"/>
            <a:ext cx="114321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boring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63427" y="4057651"/>
            <a:ext cx="1401296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relaxing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14299" y="685800"/>
            <a:ext cx="41623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90209" y="1688307"/>
            <a:ext cx="5714555" cy="25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en-US" altLang="zh-CN" sz="3000">
                <a:latin typeface="Times New Roman" panose="02020603050405020304" pitchFamily="18" charset="0"/>
              </a:rPr>
              <a:t> Why didn’t he score?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What’s the ______ with him?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2. You lost the match? Never ____.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Maybe you will win next time.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3. I am not good at tennis. I always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____ the ball.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109440" y="2502694"/>
            <a:ext cx="99017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mind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799426" y="2057401"/>
            <a:ext cx="139928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matter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54262" y="3714750"/>
            <a:ext cx="102100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miss</a:t>
            </a:r>
          </a:p>
        </p:txBody>
      </p:sp>
      <p:sp>
        <p:nvSpPr>
          <p:cNvPr id="23564" name="Rectangle 12" descr="花束"/>
          <p:cNvSpPr>
            <a:spLocks noChangeArrowheads="1"/>
          </p:cNvSpPr>
          <p:nvPr/>
        </p:nvSpPr>
        <p:spPr bwMode="auto">
          <a:xfrm>
            <a:off x="2295783" y="514350"/>
            <a:ext cx="4563106" cy="89296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lang="en-US" altLang="zh-CN" sz="2700"/>
              <a:t>already, hurt, matter, mind, </a:t>
            </a:r>
          </a:p>
          <a:p>
            <a:pPr algn="ctr"/>
            <a:r>
              <a:rPr lang="en-US" altLang="zh-CN" sz="2700"/>
              <a:t>miss, Olympics, stadium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98900" y="628651"/>
            <a:ext cx="41623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872777" y="1543050"/>
            <a:ext cx="7422163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4. The match began ten minutes ago and Spain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is ______ winning.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5. The 2008 ________ were held in Beijing.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6. Watching at home is easier than going to the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________.   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7. Tennis is a little dangerous because you may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____your knee.   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647130" y="1912144"/>
            <a:ext cx="175266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already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836526" y="2343151"/>
            <a:ext cx="175859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Olympics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293751" y="3131344"/>
            <a:ext cx="167677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stadium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1293750" y="3988594"/>
            <a:ext cx="1066068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</a:p>
        </p:txBody>
      </p:sp>
      <p:sp>
        <p:nvSpPr>
          <p:cNvPr id="78860" name="Rectangle 12" descr="花束"/>
          <p:cNvSpPr>
            <a:spLocks noChangeArrowheads="1"/>
          </p:cNvSpPr>
          <p:nvPr/>
        </p:nvSpPr>
        <p:spPr bwMode="auto">
          <a:xfrm>
            <a:off x="2295783" y="514350"/>
            <a:ext cx="4563106" cy="89296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lang="en-US" altLang="zh-CN" sz="2700"/>
              <a:t>already, hurt, matter, mind, </a:t>
            </a:r>
          </a:p>
          <a:p>
            <a:pPr algn="ctr"/>
            <a:r>
              <a:rPr lang="en-US" altLang="zh-CN" sz="2700"/>
              <a:t>miss, Olympics, stadium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7" grpId="0"/>
      <p:bldP spid="78858" grpId="0"/>
      <p:bldP spid="7885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2881587" y="996554"/>
            <a:ext cx="138195" cy="34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3025074" y="1104900"/>
            <a:ext cx="138195" cy="34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4538204" y="2725341"/>
            <a:ext cx="138195" cy="34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58936" y="857251"/>
            <a:ext cx="7604782" cy="217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 dirty="0">
                <a:solidFill>
                  <a:srgbClr val="0000FF"/>
                </a:solidFill>
              </a:rPr>
              <a:t>1.Football is more </a:t>
            </a:r>
            <a:r>
              <a:rPr lang="en-US" altLang="zh-CN" sz="3000" u="sng" dirty="0">
                <a:solidFill>
                  <a:srgbClr val="0000FF"/>
                </a:solidFill>
              </a:rPr>
              <a:t>               </a:t>
            </a:r>
            <a:r>
              <a:rPr lang="en-US" altLang="zh-CN" sz="3000" dirty="0">
                <a:solidFill>
                  <a:srgbClr val="0000FF"/>
                </a:solidFill>
              </a:rPr>
              <a:t>than baseball.</a:t>
            </a:r>
          </a:p>
          <a:p>
            <a:pPr>
              <a:lnSpc>
                <a:spcPct val="115000"/>
              </a:lnSpc>
            </a:pPr>
            <a:r>
              <a:rPr lang="en-US" altLang="zh-CN" sz="3000" dirty="0">
                <a:solidFill>
                  <a:srgbClr val="0000FF"/>
                </a:solidFill>
              </a:rPr>
              <a:t> 2.Baseball is </a:t>
            </a:r>
            <a:r>
              <a:rPr lang="en-US" altLang="zh-CN" sz="3000" u="sng" dirty="0">
                <a:solidFill>
                  <a:srgbClr val="0000FF"/>
                </a:solidFill>
              </a:rPr>
              <a:t>           </a:t>
            </a:r>
            <a:r>
              <a:rPr lang="en-US" altLang="zh-CN" sz="30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altLang="zh-CN" sz="3000" dirty="0">
                <a:solidFill>
                  <a:srgbClr val="0000FF"/>
                </a:solidFill>
              </a:rPr>
              <a:t> 3.Table tennis is a </a:t>
            </a:r>
            <a:r>
              <a:rPr lang="en-US" altLang="zh-CN" sz="3000" u="sng" dirty="0">
                <a:solidFill>
                  <a:srgbClr val="0000FF"/>
                </a:solidFill>
              </a:rPr>
              <a:t>           </a:t>
            </a:r>
            <a:r>
              <a:rPr lang="en-US" altLang="zh-CN" sz="3000" dirty="0">
                <a:solidFill>
                  <a:srgbClr val="0000FF"/>
                </a:solidFill>
              </a:rPr>
              <a:t>game than tennis.</a:t>
            </a:r>
          </a:p>
          <a:p>
            <a:pPr>
              <a:lnSpc>
                <a:spcPct val="115000"/>
              </a:lnSpc>
            </a:pPr>
            <a:r>
              <a:rPr lang="en-US" altLang="zh-CN" sz="3000" dirty="0">
                <a:solidFill>
                  <a:srgbClr val="0000FF"/>
                </a:solidFill>
              </a:rPr>
              <a:t> 4.Swimming is </a:t>
            </a:r>
            <a:r>
              <a:rPr lang="en-US" altLang="zh-CN" sz="3000" u="sng" dirty="0">
                <a:solidFill>
                  <a:srgbClr val="0000FF"/>
                </a:solidFill>
              </a:rPr>
              <a:t>             </a:t>
            </a:r>
            <a:r>
              <a:rPr lang="en-US" altLang="zh-CN" sz="3000" dirty="0">
                <a:solidFill>
                  <a:srgbClr val="0000FF"/>
                </a:solidFill>
              </a:rPr>
              <a:t>.</a:t>
            </a:r>
            <a:endParaRPr lang="en-US" altLang="zh-CN" sz="3000" dirty="0">
              <a:solidFill>
                <a:schemeClr val="accent2"/>
              </a:solidFill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43538" y="3283744"/>
            <a:ext cx="7058110" cy="1459706"/>
          </a:xfrm>
          <a:prstGeom prst="rect">
            <a:avLst/>
          </a:prstGeom>
          <a:solidFill>
            <a:srgbClr val="E1FFFF"/>
          </a:solidFill>
          <a:ln w="25400" algn="ctr">
            <a:solidFill>
              <a:srgbClr val="E1FF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000" b="1">
                <a:latin typeface="楷体_GB2312" pitchFamily="49" charset="-122"/>
                <a:ea typeface="楷体_GB2312" pitchFamily="49" charset="-122"/>
              </a:rPr>
              <a:t>听前，浏览问题及选项，熟悉听力内容</a:t>
            </a:r>
          </a:p>
          <a:p>
            <a:r>
              <a:rPr lang="en-US" altLang="zh-CN" sz="3000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000" b="1">
                <a:latin typeface="楷体_GB2312" pitchFamily="49" charset="-122"/>
                <a:ea typeface="楷体_GB2312" pitchFamily="49" charset="-122"/>
              </a:rPr>
              <a:t>听中，要捕</a:t>
            </a:r>
            <a:r>
              <a:rPr lang="zh-CN" altLang="en-US" sz="30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捉信息词</a:t>
            </a:r>
            <a:r>
              <a:rPr lang="zh-CN" altLang="en-US" sz="3000" b="1">
                <a:latin typeface="楷体_GB2312" pitchFamily="49" charset="-122"/>
                <a:ea typeface="楷体_GB2312" pitchFamily="49" charset="-122"/>
              </a:rPr>
              <a:t>并迅速</a:t>
            </a:r>
            <a:r>
              <a:rPr lang="zh-CN" altLang="en-US" sz="30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记笔记</a:t>
            </a:r>
            <a:r>
              <a:rPr lang="zh-CN" altLang="en-US" sz="3000" b="1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r>
              <a:rPr lang="en-US" altLang="zh-CN" sz="3000" b="1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000" b="1">
                <a:latin typeface="楷体_GB2312" pitchFamily="49" charset="-122"/>
                <a:ea typeface="楷体_GB2312" pitchFamily="49" charset="-122"/>
              </a:rPr>
              <a:t>听后，认真检查所填信息是否准确。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85603" y="914401"/>
            <a:ext cx="153210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empus Sans ITC" panose="04020404030D07020202" pitchFamily="82" charset="0"/>
              </a:rPr>
              <a:t>popular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179233" y="1428750"/>
            <a:ext cx="1200068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empus Sans ITC" panose="04020404030D07020202" pitchFamily="82" charset="0"/>
              </a:rPr>
              <a:t>boring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23939" y="1988344"/>
            <a:ext cx="130916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i="1">
                <a:solidFill>
                  <a:srgbClr val="FF0000"/>
                </a:solidFill>
                <a:latin typeface="Tempus Sans ITC" panose="04020404030D07020202" pitchFamily="82" charset="0"/>
              </a:rPr>
              <a:t> </a:t>
            </a:r>
            <a:r>
              <a:rPr lang="en-US" altLang="zh-CN" sz="3000">
                <a:solidFill>
                  <a:srgbClr val="FF0000"/>
                </a:solidFill>
                <a:latin typeface="Tempus Sans ITC" panose="04020404030D07020202" pitchFamily="82" charset="0"/>
              </a:rPr>
              <a:t>faster</a:t>
            </a:r>
            <a:r>
              <a:rPr lang="en-US" altLang="zh-CN" sz="3000" i="1">
                <a:solidFill>
                  <a:srgbClr val="FF3300"/>
                </a:solidFill>
                <a:latin typeface="Tempus Sans ITC" panose="04020404030D07020202" pitchFamily="82" charset="0"/>
              </a:rPr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453161" y="2514601"/>
            <a:ext cx="160918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FF0000"/>
                </a:solidFill>
                <a:latin typeface="Tempus Sans ITC" panose="04020404030D07020202" pitchFamily="82" charset="0"/>
              </a:rPr>
              <a:t>relaxing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141624" y="39291"/>
            <a:ext cx="4881416" cy="65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300" dirty="0">
                <a:solidFill>
                  <a:srgbClr val="9900CC"/>
                </a:solidFill>
                <a:latin typeface="Times New Roman" panose="02020603050405020304" pitchFamily="18" charset="0"/>
              </a:rPr>
              <a:t>Listen and fill in the blanks.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  <p:bldP spid="27657" grpId="0"/>
      <p:bldP spid="27658" grpId="0"/>
      <p:bldP spid="2765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66831" y="1788319"/>
            <a:ext cx="7787401" cy="25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 What’s the matter with you, Tony? You look 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tired. 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T: I’m really tired after last night’s tennis match. 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And I hurt my knee.       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D: That’s too bad! Sit down and watch the match.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It’s safer  than playing tennis.   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1498900" y="857250"/>
            <a:ext cx="2846012" cy="457200"/>
          </a:xfrm>
          <a:prstGeom prst="wedgeRoundRectCallout">
            <a:avLst>
              <a:gd name="adj1" fmla="val -10125"/>
              <a:gd name="adj2" fmla="val 184634"/>
              <a:gd name="adj3" fmla="val 16667"/>
            </a:avLst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175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algn="ctr"/>
            <a:r>
              <a:rPr lang="en-US" altLang="zh-CN">
                <a:solidFill>
                  <a:srgbClr val="9900CC"/>
                </a:solidFill>
              </a:rPr>
              <a:t>=What’s wrong with you?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5767918" y="914400"/>
            <a:ext cx="1764527" cy="457200"/>
          </a:xfrm>
          <a:prstGeom prst="wedgeRoundRectCallout">
            <a:avLst>
              <a:gd name="adj1" fmla="val -142273"/>
              <a:gd name="adj2" fmla="val 440106"/>
              <a:gd name="adj3" fmla="val 16667"/>
            </a:avLst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175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algn="ctr"/>
            <a:r>
              <a:rPr lang="zh-CN" altLang="en-US">
                <a:solidFill>
                  <a:srgbClr val="9900CC"/>
                </a:solidFill>
              </a:rPr>
              <a:t>伤到我的膝盖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4458752" y="4457700"/>
            <a:ext cx="1764527" cy="457200"/>
          </a:xfrm>
          <a:prstGeom prst="wedgeRoundRectCallout">
            <a:avLst>
              <a:gd name="adj1" fmla="val -109139"/>
              <a:gd name="adj2" fmla="val -196356"/>
              <a:gd name="adj3" fmla="val 16667"/>
            </a:avLst>
          </a:prstGeom>
          <a:gradFill rotWithShape="1"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3175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/>
          <a:lstStyle/>
          <a:p>
            <a:pPr algn="ctr"/>
            <a:r>
              <a:rPr lang="zh-CN" altLang="en-US">
                <a:solidFill>
                  <a:srgbClr val="9900CC"/>
                </a:solidFill>
              </a:rPr>
              <a:t>那太糟糕了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1" grpId="0" animBg="1"/>
      <p:bldP spid="2868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45097" y="685800"/>
            <a:ext cx="7673560" cy="391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B: Yes, watching is not dangerous and it’s more       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relaxing too ! 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T: Well, I’m not sure about that. 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Nothing is more enjoyable than playing 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latin typeface="Times New Roman" panose="02020603050405020304" pitchFamily="18" charset="0"/>
              </a:rPr>
              <a:t>     tennis.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B: But you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 enjoy</a:t>
            </a:r>
            <a:r>
              <a:rPr lang="en-US" altLang="zh-CN" sz="3000">
                <a:latin typeface="Times New Roman" panose="02020603050405020304" pitchFamily="18" charset="0"/>
              </a:rPr>
              <a:t>ed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 watching</a:t>
            </a:r>
            <a:r>
              <a:rPr lang="en-US" altLang="zh-CN" sz="3000">
                <a:latin typeface="Times New Roman" panose="02020603050405020304" pitchFamily="18" charset="0"/>
              </a:rPr>
              <a:t> the Olympics on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TV, right?            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T: Yes, but that’s because it was cheaper than 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954261" y="1900237"/>
            <a:ext cx="512282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>
                <a:solidFill>
                  <a:srgbClr val="00141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我对这个没有把握。</a:t>
            </a:r>
            <a:r>
              <a:rPr lang="en-US" altLang="zh-CN" sz="2700">
                <a:solidFill>
                  <a:srgbClr val="00141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700">
                <a:solidFill>
                  <a:srgbClr val="00141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可能是吧。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181943" y="2757487"/>
            <a:ext cx="5635104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>
                <a:solidFill>
                  <a:srgbClr val="001414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没有什么比打网球更让人开心的了。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035747" y="3633787"/>
            <a:ext cx="2971711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>
                <a:solidFill>
                  <a:srgbClr val="9900CC"/>
                </a:solidFill>
                <a:latin typeface="Times New Roman" panose="02020603050405020304" pitchFamily="18" charset="0"/>
              </a:rPr>
              <a:t>enjoy doing sth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79486" y="742951"/>
            <a:ext cx="7706763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     buying tickets for all the  games. 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D: And staying at home was easier than going to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the stadium.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Oh, look at  that! 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T: Oh, he missed! Oh, bad luck ! 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D: Never mind. There’s still plenty of time for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them to score. 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735562" y="1657350"/>
            <a:ext cx="159376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>
                <a:solidFill>
                  <a:srgbClr val="99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去体育场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377268" y="1657350"/>
            <a:ext cx="129493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>
                <a:solidFill>
                  <a:srgbClr val="9900CC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呆在家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767918" y="2571750"/>
            <a:ext cx="2675251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>
                <a:solidFill>
                  <a:srgbClr val="9900CC"/>
                </a:solidFill>
                <a:latin typeface="Times New Roman" panose="02020603050405020304" pitchFamily="18" charset="0"/>
              </a:rPr>
              <a:t>霉运，运气不佳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157378" y="3943350"/>
            <a:ext cx="1451466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>
                <a:solidFill>
                  <a:srgbClr val="9900CC"/>
                </a:solidFill>
                <a:latin typeface="Times New Roman" panose="02020603050405020304" pitchFamily="18" charset="0"/>
              </a:rPr>
              <a:t>没关系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89550" y="3729037"/>
            <a:ext cx="4496699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700">
                <a:solidFill>
                  <a:srgbClr val="9900CC"/>
                </a:solidFill>
              </a:rPr>
              <a:t>许多</a:t>
            </a:r>
            <a:r>
              <a:rPr lang="en-US" altLang="zh-CN" sz="2700">
                <a:solidFill>
                  <a:srgbClr val="9900CC"/>
                </a:solidFill>
              </a:rPr>
              <a:t>, </a:t>
            </a:r>
            <a:r>
              <a:rPr lang="zh-CN" altLang="en-US" sz="2700">
                <a:solidFill>
                  <a:srgbClr val="9900CC"/>
                </a:solidFill>
                <a:latin typeface="Times New Roman" panose="02020603050405020304" pitchFamily="18" charset="0"/>
              </a:rPr>
              <a:t>修饰可数名词和不可数名词，用法同 </a:t>
            </a:r>
            <a:r>
              <a:rPr lang="en-US" altLang="zh-CN" sz="2700">
                <a:solidFill>
                  <a:srgbClr val="9900CC"/>
                </a:solidFill>
                <a:latin typeface="Times New Roman" panose="02020603050405020304" pitchFamily="18" charset="0"/>
              </a:rPr>
              <a:t>a lot of / lots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2" grpId="0"/>
      <p:bldP spid="29703" grpId="0"/>
      <p:bldP spid="2970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71982" y="1154907"/>
            <a:ext cx="7671188" cy="339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0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英语连读发音原则一：</a:t>
            </a:r>
          </a:p>
          <a:p>
            <a:pPr>
              <a:spcBef>
                <a:spcPct val="30000"/>
              </a:spcBef>
            </a:pPr>
            <a:r>
              <a:rPr lang="zh-CN" altLang="en-US" sz="3000" b="1" dirty="0">
                <a:latin typeface="Times New Roman" panose="02020603050405020304" pitchFamily="18" charset="0"/>
              </a:rPr>
              <a:t>辅音</a:t>
            </a:r>
            <a:r>
              <a:rPr lang="en-US" altLang="zh-CN" sz="3000" b="1" dirty="0">
                <a:latin typeface="Times New Roman" panose="02020603050405020304" pitchFamily="18" charset="0"/>
              </a:rPr>
              <a:t>+</a:t>
            </a:r>
            <a:r>
              <a:rPr lang="zh-CN" altLang="en-US" sz="3000" b="1" dirty="0">
                <a:latin typeface="Times New Roman" panose="02020603050405020304" pitchFamily="18" charset="0"/>
              </a:rPr>
              <a:t>元音 </a:t>
            </a:r>
          </a:p>
          <a:p>
            <a:pPr>
              <a:spcBef>
                <a:spcPct val="30000"/>
              </a:spcBef>
            </a:pPr>
            <a:r>
              <a:rPr lang="zh-CN" altLang="en-US" sz="3000" b="1" dirty="0">
                <a:solidFill>
                  <a:srgbClr val="001414"/>
                </a:solidFill>
                <a:latin typeface="Times New Roman" panose="02020603050405020304" pitchFamily="18" charset="0"/>
              </a:rPr>
              <a:t>即前一个词由辅音结尾，后一个词由元音开头，自然地连起来了。例如：</a:t>
            </a:r>
          </a:p>
          <a:p>
            <a:pPr>
              <a:spcBef>
                <a:spcPct val="30000"/>
              </a:spcBef>
            </a:pPr>
            <a:r>
              <a:rPr lang="en-US" altLang="zh-CN" sz="3000" b="1" dirty="0">
                <a:latin typeface="Times New Roman" panose="02020603050405020304" pitchFamily="18" charset="0"/>
              </a:rPr>
              <a:t>Take a look at it.</a:t>
            </a:r>
          </a:p>
          <a:p>
            <a:pPr>
              <a:spcBef>
                <a:spcPct val="30000"/>
              </a:spcBef>
            </a:pPr>
            <a:r>
              <a:rPr lang="en-US" altLang="zh-CN" sz="3000" b="1" dirty="0">
                <a:latin typeface="Times New Roman" panose="02020603050405020304" pitchFamily="18" charset="0"/>
              </a:rPr>
              <a:t>Will it take a lot of time to go to town on foot?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1783501" y="357187"/>
            <a:ext cx="5605458" cy="557213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300" kern="10" dirty="0">
                <a:ln w="19050">
                  <a:solidFill>
                    <a:srgbClr val="800080"/>
                  </a:solidFill>
                  <a:rou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Pronunciation and speaking</a:t>
            </a:r>
            <a:endParaRPr lang="zh-CN" altLang="en-US" sz="3300" kern="10" dirty="0">
              <a:ln w="19050">
                <a:solidFill>
                  <a:srgbClr val="800080"/>
                </a:solidFill>
                <a:round/>
              </a:ln>
              <a:solidFill>
                <a:srgbClr val="9933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2772" name="Arc 4"/>
          <p:cNvSpPr/>
          <p:nvPr/>
        </p:nvSpPr>
        <p:spPr bwMode="auto">
          <a:xfrm rot="19402039">
            <a:off x="1419449" y="3406379"/>
            <a:ext cx="460105" cy="28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2773" name="Arc 5"/>
          <p:cNvSpPr/>
          <p:nvPr/>
        </p:nvSpPr>
        <p:spPr bwMode="auto">
          <a:xfrm rot="19402039">
            <a:off x="2704898" y="3336131"/>
            <a:ext cx="407928" cy="28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2774" name="Arc 6"/>
          <p:cNvSpPr/>
          <p:nvPr/>
        </p:nvSpPr>
        <p:spPr bwMode="auto">
          <a:xfrm rot="19402039">
            <a:off x="3211250" y="3351610"/>
            <a:ext cx="445875" cy="23098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2775" name="Arc 7"/>
          <p:cNvSpPr/>
          <p:nvPr/>
        </p:nvSpPr>
        <p:spPr bwMode="auto">
          <a:xfrm rot="19402039">
            <a:off x="1258175" y="3892154"/>
            <a:ext cx="460105" cy="28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2776" name="Arc 8"/>
          <p:cNvSpPr/>
          <p:nvPr/>
        </p:nvSpPr>
        <p:spPr bwMode="auto">
          <a:xfrm rot="19402039">
            <a:off x="3355923" y="3946922"/>
            <a:ext cx="460105" cy="28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2777" name="Arc 9"/>
          <p:cNvSpPr/>
          <p:nvPr/>
        </p:nvSpPr>
        <p:spPr bwMode="auto">
          <a:xfrm rot="19402039">
            <a:off x="7175508" y="3946922"/>
            <a:ext cx="460105" cy="28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2778" name="Arc 10"/>
          <p:cNvSpPr/>
          <p:nvPr/>
        </p:nvSpPr>
        <p:spPr bwMode="auto">
          <a:xfrm rot="19516611">
            <a:off x="2441642" y="3948113"/>
            <a:ext cx="457734" cy="285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76472" y="685800"/>
            <a:ext cx="609521" cy="34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733696" y="376237"/>
            <a:ext cx="545722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chemeClr val="accent2"/>
                </a:solidFill>
              </a:rPr>
              <a:t>Listen and notice how the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zh-CN" sz="3000" dirty="0">
                <a:solidFill>
                  <a:schemeClr val="accent2"/>
                </a:solidFill>
              </a:rPr>
              <a:t>speaker links the words.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328139" y="1785938"/>
            <a:ext cx="6773509" cy="258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000" dirty="0"/>
              <a:t> Spain scored a minute ago.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000" dirty="0"/>
              <a:t> Last week the match on TV was so</a:t>
            </a:r>
          </a:p>
          <a:p>
            <a:pPr>
              <a:spcBef>
                <a:spcPct val="50000"/>
              </a:spcBef>
            </a:pPr>
            <a:r>
              <a:rPr lang="en-US" altLang="zh-CN" sz="3000" dirty="0"/>
              <a:t>    boring because no one scored at all.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000" dirty="0"/>
              <a:t> Oh, look at that.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498900" y="285751"/>
            <a:ext cx="37709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6</a:t>
            </a:r>
          </a:p>
        </p:txBody>
      </p:sp>
      <p:sp>
        <p:nvSpPr>
          <p:cNvPr id="33798" name="Arc 6"/>
          <p:cNvSpPr/>
          <p:nvPr/>
        </p:nvSpPr>
        <p:spPr bwMode="auto">
          <a:xfrm rot="7754345">
            <a:off x="5528491" y="2121754"/>
            <a:ext cx="239316" cy="32492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3799" name="Arc 7"/>
          <p:cNvSpPr/>
          <p:nvPr/>
        </p:nvSpPr>
        <p:spPr bwMode="auto">
          <a:xfrm rot="7878987">
            <a:off x="7303691" y="3471923"/>
            <a:ext cx="239316" cy="32492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3800" name="Arc 8"/>
          <p:cNvSpPr/>
          <p:nvPr/>
        </p:nvSpPr>
        <p:spPr bwMode="auto">
          <a:xfrm rot="7878987">
            <a:off x="3221443" y="4173795"/>
            <a:ext cx="239315" cy="32373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3801" name="Arc 9"/>
          <p:cNvSpPr/>
          <p:nvPr/>
        </p:nvSpPr>
        <p:spPr bwMode="auto">
          <a:xfrm rot="7878987">
            <a:off x="3921087" y="2067579"/>
            <a:ext cx="239316" cy="32373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3802" name="Arc 10"/>
          <p:cNvSpPr/>
          <p:nvPr/>
        </p:nvSpPr>
        <p:spPr bwMode="auto">
          <a:xfrm rot="7878987">
            <a:off x="5211279" y="2770048"/>
            <a:ext cx="239316" cy="32373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3803" name="Arc 11"/>
          <p:cNvSpPr/>
          <p:nvPr/>
        </p:nvSpPr>
        <p:spPr bwMode="auto">
          <a:xfrm rot="7878987">
            <a:off x="6825205" y="3526095"/>
            <a:ext cx="239315" cy="3237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755041" y="616744"/>
            <a:ext cx="537896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zh-CN" altLang="en-US" sz="3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加</a:t>
            </a:r>
            <a:r>
              <a:rPr lang="en-US" altLang="zh-CN" sz="3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more</a:t>
            </a:r>
            <a:r>
              <a:rPr lang="zh-CN" altLang="en-US" sz="3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构成比较级的几种情况：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726581" y="1428751"/>
            <a:ext cx="5464343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1. 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以</a:t>
            </a:r>
            <a:r>
              <a:rPr lang="en-US" altLang="zh-CN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ing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结尾的形容词。</a:t>
            </a:r>
          </a:p>
          <a:p>
            <a:endParaRPr lang="zh-CN" altLang="en-US" sz="3000">
              <a:solidFill>
                <a:srgbClr val="008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endParaRPr lang="zh-CN" altLang="en-US" sz="3000">
              <a:solidFill>
                <a:srgbClr val="008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2. 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以</a:t>
            </a:r>
            <a:r>
              <a:rPr lang="en-US" altLang="zh-CN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ful</a:t>
            </a:r>
            <a:r>
              <a:rPr lang="zh-CN" altLang="en-US" sz="300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结尾的形容词。</a:t>
            </a:r>
          </a:p>
          <a:p>
            <a:endParaRPr lang="en-US" altLang="zh-CN" sz="3000">
              <a:solidFill>
                <a:srgbClr val="008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146368" y="1858567"/>
            <a:ext cx="3530084" cy="99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tiring--more tiring      </a:t>
            </a:r>
          </a:p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boring--more boring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125022" y="3195638"/>
            <a:ext cx="4447002" cy="99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careful--more careful  </a:t>
            </a:r>
          </a:p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wonderful--more wonderful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864986" y="926307"/>
            <a:ext cx="3130613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score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already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Matter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What’s the matter?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hurt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enjoyable</a:t>
            </a:r>
          </a:p>
          <a:p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Olympics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01832" y="914401"/>
            <a:ext cx="4041337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v.(</a:t>
            </a:r>
            <a:r>
              <a:rPr lang="zh-CN" altLang="en-US" sz="3000">
                <a:latin typeface="Times New Roman" panose="02020603050405020304" pitchFamily="18" charset="0"/>
              </a:rPr>
              <a:t>体育比赛中</a:t>
            </a:r>
            <a:r>
              <a:rPr lang="en-US" altLang="zh-CN" sz="3000"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latin typeface="Times New Roman" panose="02020603050405020304" pitchFamily="18" charset="0"/>
              </a:rPr>
              <a:t>得</a:t>
            </a:r>
            <a:r>
              <a:rPr lang="en-US" altLang="zh-CN" sz="3000">
                <a:latin typeface="Times New Roman" panose="02020603050405020304" pitchFamily="18" charset="0"/>
              </a:rPr>
              <a:t>(</a:t>
            </a:r>
            <a:r>
              <a:rPr lang="zh-CN" altLang="en-US" sz="3000">
                <a:latin typeface="Times New Roman" panose="02020603050405020304" pitchFamily="18" charset="0"/>
              </a:rPr>
              <a:t>分</a:t>
            </a:r>
            <a:r>
              <a:rPr lang="en-US" altLang="zh-CN" sz="3000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adv.</a:t>
            </a:r>
            <a:r>
              <a:rPr lang="zh-CN" altLang="en-US" sz="3000">
                <a:latin typeface="Times New Roman" panose="02020603050405020304" pitchFamily="18" charset="0"/>
              </a:rPr>
              <a:t>已经，早已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n.</a:t>
            </a:r>
            <a:r>
              <a:rPr lang="zh-CN" altLang="en-US" sz="3000">
                <a:latin typeface="Times New Roman" panose="02020603050405020304" pitchFamily="18" charset="0"/>
              </a:rPr>
              <a:t>问题，麻烦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                     怎么了</a:t>
            </a:r>
            <a:r>
              <a:rPr lang="en-US" altLang="zh-CN" sz="3000">
                <a:latin typeface="Times New Roman" panose="02020603050405020304" pitchFamily="18" charset="0"/>
              </a:rPr>
              <a:t>?</a:t>
            </a:r>
            <a:r>
              <a:rPr lang="en-US" altLang="zh-CN" sz="3000" b="1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v.(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使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疼痛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, (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使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受伤</a:t>
            </a:r>
          </a:p>
          <a:p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a.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令人愉快的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有乐趣的</a:t>
            </a:r>
          </a:p>
          <a:p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n.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奥林匹克运动会</a:t>
            </a:r>
            <a:endParaRPr lang="zh-CN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872777" y="926307"/>
            <a:ext cx="2049129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[skɔ:]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[ɔ:l’redi]</a:t>
            </a:r>
          </a:p>
          <a:p>
            <a:pPr algn="r"/>
            <a:r>
              <a:rPr lang="en-US" altLang="zh-CN" sz="3000">
                <a:latin typeface="Times New Roman" panose="02020603050405020304" pitchFamily="18" charset="0"/>
              </a:rPr>
              <a:t>[‘mætə]</a:t>
            </a:r>
          </a:p>
          <a:p>
            <a:pPr algn="r"/>
            <a:endParaRPr lang="en-US" altLang="zh-CN" sz="3000">
              <a:solidFill>
                <a:srgbClr val="001414"/>
              </a:solidFill>
              <a:latin typeface="Times New Roman" panose="02020603050405020304" pitchFamily="18" charset="0"/>
            </a:endParaRPr>
          </a:p>
          <a:p>
            <a:pPr algn="r"/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[hə:t]  </a:t>
            </a:r>
          </a:p>
          <a:p>
            <a:pPr algn="r"/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[in’dʒɔiəbl]  </a:t>
            </a:r>
          </a:p>
          <a:p>
            <a:pPr algn="r"/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[əu’limpiks]</a:t>
            </a:r>
            <a:endParaRPr lang="en-US" altLang="zh-CN" sz="3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755041" y="445294"/>
            <a:ext cx="5378963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zh-CN" altLang="en-US" sz="3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加</a:t>
            </a:r>
            <a:r>
              <a:rPr lang="en-US" altLang="zh-CN" sz="3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more</a:t>
            </a:r>
            <a:r>
              <a:rPr lang="zh-CN" altLang="en-US" sz="30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构成比较级的几种情况：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094529" y="1257301"/>
            <a:ext cx="6779438" cy="281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3. </a:t>
            </a:r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以</a:t>
            </a:r>
            <a:r>
              <a:rPr lang="en-US" altLang="zh-CN" sz="3000" dirty="0" err="1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ed</a:t>
            </a:r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结尾的形容词。</a:t>
            </a:r>
          </a:p>
          <a:p>
            <a:endParaRPr lang="zh-CN" altLang="en-US" sz="3000" dirty="0">
              <a:solidFill>
                <a:srgbClr val="008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en-US" altLang="zh-CN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4. </a:t>
            </a:r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多音节形容词。三个或三个以上音节</a:t>
            </a:r>
          </a:p>
          <a:p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构成的单词，为多音节，如：</a:t>
            </a:r>
            <a:r>
              <a:rPr lang="en-US" altLang="zh-CN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  <a:r>
              <a:rPr lang="en-US" altLang="zh-CN" sz="3000" u="sng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  <a:r>
              <a:rPr lang="en-US" altLang="zh-CN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  <a:r>
              <a:rPr lang="en-US" altLang="zh-CN" sz="3000" u="sng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u</a:t>
            </a:r>
            <a:r>
              <a:rPr lang="en-US" altLang="zh-CN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</a:t>
            </a:r>
            <a:r>
              <a:rPr lang="en-US" altLang="zh-CN" sz="3000" u="sng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ar </a:t>
            </a:r>
          </a:p>
          <a:p>
            <a:r>
              <a:rPr lang="en-US" altLang="zh-CN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就是多音节单词。</a:t>
            </a:r>
            <a:endParaRPr lang="zh-CN" altLang="en-US" sz="3000" u="sng" dirty="0">
              <a:solidFill>
                <a:srgbClr val="008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r>
              <a:rPr lang="zh-CN" altLang="en-US" sz="3000" dirty="0">
                <a:solidFill>
                  <a:srgbClr val="008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549891" y="1657351"/>
            <a:ext cx="636419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tired--more tired        bored--more bored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562936" y="3531394"/>
            <a:ext cx="4148843" cy="99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popular– more popular     </a:t>
            </a:r>
          </a:p>
          <a:p>
            <a:r>
              <a:rPr lang="en-US" altLang="zh-CN" sz="3000">
                <a:solidFill>
                  <a:srgbClr val="0000CC"/>
                </a:solidFill>
                <a:latin typeface="Times New Roman" panose="02020603050405020304" pitchFamily="18" charset="0"/>
              </a:rPr>
              <a:t>difficult—more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185" y="1651398"/>
            <a:ext cx="7715064" cy="280630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1.They are working</a:t>
            </a:r>
            <a:r>
              <a:rPr lang="en-US" altLang="zh-CN" sz="3000" u="sng">
                <a:latin typeface="Times New Roman" panose="02020603050405020304" pitchFamily="18" charset="0"/>
              </a:rPr>
              <a:t>          </a:t>
            </a:r>
            <a:r>
              <a:rPr lang="en-US" altLang="zh-CN" sz="3000">
                <a:latin typeface="Times New Roman" panose="02020603050405020304" pitchFamily="18" charset="0"/>
              </a:rPr>
              <a:t>(hard) to learn English.</a:t>
            </a:r>
          </a:p>
          <a:p>
            <a:pPr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2.It was</a:t>
            </a:r>
            <a:r>
              <a:rPr lang="en-US" altLang="zh-CN" sz="3000" u="sng">
                <a:latin typeface="Times New Roman" panose="02020603050405020304" pitchFamily="18" charset="0"/>
              </a:rPr>
              <a:t>            </a:t>
            </a:r>
            <a:r>
              <a:rPr lang="en-US" altLang="zh-CN" sz="3000">
                <a:latin typeface="Times New Roman" panose="02020603050405020304" pitchFamily="18" charset="0"/>
              </a:rPr>
              <a:t>(cheap), so we decided to buy it.</a:t>
            </a:r>
          </a:p>
          <a:p>
            <a:pPr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3.He speaks</a:t>
            </a:r>
            <a:r>
              <a:rPr lang="en-US" altLang="zh-CN" sz="3000" u="sng">
                <a:latin typeface="Times New Roman" panose="02020603050405020304" pitchFamily="18" charset="0"/>
              </a:rPr>
              <a:t>            </a:t>
            </a:r>
            <a:r>
              <a:rPr lang="en-US" altLang="zh-CN" sz="3000">
                <a:latin typeface="Times New Roman" panose="02020603050405020304" pitchFamily="18" charset="0"/>
              </a:rPr>
              <a:t>(slow) and</a:t>
            </a:r>
            <a:r>
              <a:rPr lang="en-US" altLang="zh-CN" sz="3000" u="sng">
                <a:latin typeface="Times New Roman" panose="02020603050405020304" pitchFamily="18" charset="0"/>
              </a:rPr>
              <a:t>                </a:t>
            </a:r>
            <a:r>
              <a:rPr lang="en-US" altLang="zh-CN" sz="3000">
                <a:latin typeface="Times New Roman" panose="02020603050405020304" pitchFamily="18" charset="0"/>
              </a:rPr>
              <a:t>(careful).</a:t>
            </a:r>
          </a:p>
          <a:p>
            <a:pPr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4.Mary is going to get up</a:t>
            </a:r>
            <a:r>
              <a:rPr lang="en-US" altLang="zh-CN" sz="3000" u="sng">
                <a:latin typeface="Times New Roman" panose="02020603050405020304" pitchFamily="18" charset="0"/>
              </a:rPr>
              <a:t>         </a:t>
            </a:r>
            <a:r>
              <a:rPr lang="en-US" altLang="zh-CN" sz="3000">
                <a:latin typeface="Times New Roman" panose="02020603050405020304" pitchFamily="18" charset="0"/>
              </a:rPr>
              <a:t>(early) because</a:t>
            </a:r>
          </a:p>
          <a:p>
            <a:pPr>
              <a:buFontTx/>
              <a:buNone/>
            </a:pPr>
            <a:r>
              <a:rPr lang="en-US" altLang="zh-CN" sz="3000">
                <a:latin typeface="Times New Roman" panose="02020603050405020304" pitchFamily="18" charset="0"/>
              </a:rPr>
              <a:t>   she needs to catch the first bus.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832630" y="1645444"/>
            <a:ext cx="910724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hard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069289" y="2159794"/>
            <a:ext cx="145739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cheap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545996" y="2743200"/>
            <a:ext cx="145739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slowly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69476" y="2743200"/>
            <a:ext cx="158428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carefully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629513" y="3302794"/>
            <a:ext cx="145739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early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2181943" y="571500"/>
            <a:ext cx="481088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300" b="1">
                <a:solidFill>
                  <a:srgbClr val="9900CC"/>
                </a:solidFill>
                <a:latin typeface="Times New Roman" panose="02020603050405020304" pitchFamily="18" charset="0"/>
              </a:rPr>
              <a:t>用所给词的适当形式填空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7857" y="1937148"/>
            <a:ext cx="6599190" cy="223480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5.Running is very</a:t>
            </a:r>
            <a:r>
              <a:rPr lang="en-US" altLang="zh-CN" sz="3000" u="sng">
                <a:solidFill>
                  <a:srgbClr val="0000FF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(easy). </a:t>
            </a:r>
          </a:p>
          <a:p>
            <a:pPr>
              <a:buFontTx/>
              <a:buNone/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   You can do it anywhere.   </a:t>
            </a:r>
          </a:p>
          <a:p>
            <a:pPr>
              <a:buFontTx/>
              <a:buNone/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6.I do not like to be</a:t>
            </a:r>
            <a:r>
              <a:rPr lang="en-US" altLang="zh-CN" sz="3000" u="sng">
                <a:solidFill>
                  <a:srgbClr val="0000FF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(late).</a:t>
            </a:r>
          </a:p>
          <a:p>
            <a:pPr>
              <a:buFontTx/>
              <a:buNone/>
            </a:pP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7.I am afraid I’m doing very</a:t>
            </a:r>
            <a:r>
              <a:rPr lang="en-US" altLang="zh-CN" sz="3000" u="sng">
                <a:solidFill>
                  <a:srgbClr val="0000FF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3000">
                <a:solidFill>
                  <a:srgbClr val="0000FF"/>
                </a:solidFill>
                <a:latin typeface="Times New Roman" panose="02020603050405020304" pitchFamily="18" charset="0"/>
              </a:rPr>
              <a:t>(bad).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060311" y="1937148"/>
            <a:ext cx="150720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easy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344912" y="3022998"/>
            <a:ext cx="150838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late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654078" y="3594498"/>
            <a:ext cx="150720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000">
                <a:solidFill>
                  <a:srgbClr val="FF3300"/>
                </a:solidFill>
                <a:latin typeface="Times New Roman" panose="02020603050405020304" pitchFamily="18" charset="0"/>
              </a:rPr>
              <a:t>badly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181943" y="628650"/>
            <a:ext cx="4810884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300" b="1" dirty="0">
                <a:solidFill>
                  <a:srgbClr val="9900CC"/>
                </a:solidFill>
              </a:rPr>
              <a:t>用所给词的适当形式填空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358971" y="1038225"/>
            <a:ext cx="6351350" cy="89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3333FF"/>
                </a:solidFill>
                <a:latin typeface="Comic Sans MS" panose="030F0702030302020204" pitchFamily="66" charset="0"/>
              </a:rPr>
              <a:t>Listen and number the sports as you hear them.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81891" y="2331244"/>
            <a:ext cx="6705916" cy="189785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   baseball            basketball  </a:t>
            </a:r>
          </a:p>
          <a:p>
            <a:pPr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   football             table tennis </a:t>
            </a:r>
          </a:p>
          <a:p>
            <a:pPr>
              <a:spcBef>
                <a:spcPct val="50000"/>
              </a:spcBef>
            </a:pPr>
            <a:r>
              <a:rPr lang="en-US" altLang="zh-CN" sz="3000" b="1">
                <a:latin typeface="Times New Roman" panose="02020603050405020304" pitchFamily="18" charset="0"/>
              </a:rPr>
              <a:t>   tennis                volleyball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568188" y="2445544"/>
            <a:ext cx="457734" cy="34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568188" y="3074194"/>
            <a:ext cx="457734" cy="34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568188" y="3645694"/>
            <a:ext cx="457734" cy="34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997633" y="2445544"/>
            <a:ext cx="456547" cy="34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6997633" y="3074194"/>
            <a:ext cx="456547" cy="34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6997633" y="3645694"/>
            <a:ext cx="456547" cy="34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endParaRPr lang="zh-CN" alt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997633" y="2364581"/>
            <a:ext cx="68541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568188" y="2364581"/>
            <a:ext cx="68541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568188" y="2993231"/>
            <a:ext cx="68541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997633" y="3605212"/>
            <a:ext cx="68541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568188" y="3531393"/>
            <a:ext cx="68541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997633" y="2959894"/>
            <a:ext cx="68541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825344" y="1026319"/>
            <a:ext cx="68541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910724" y="114300"/>
            <a:ext cx="588176" cy="51435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E1FF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sz="2100" b="1">
                <a:solidFill>
                  <a:srgbClr val="6600CC"/>
                </a:solidFill>
                <a:latin typeface="Times New Roman" panose="02020603050405020304" pitchFamily="18" charset="0"/>
              </a:rPr>
              <a:t>P18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/>
      <p:bldP spid="37899" grpId="0"/>
      <p:bldP spid="37900" grpId="0"/>
      <p:bldP spid="3790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27309" y="440532"/>
            <a:ext cx="7872781" cy="418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Tapescript</a:t>
            </a:r>
            <a:r>
              <a:rPr lang="en-US" altLang="zh-CN" sz="3000" dirty="0">
                <a:solidFill>
                  <a:srgbClr val="6600CC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altLang="zh-CN" sz="3000" dirty="0">
                <a:solidFill>
                  <a:srgbClr val="FF3399"/>
                </a:solidFill>
                <a:latin typeface="Times New Roman" panose="02020603050405020304" pitchFamily="18" charset="0"/>
              </a:rPr>
              <a:t>    Betty:</a:t>
            </a:r>
            <a:r>
              <a:rPr lang="en-US" altLang="zh-CN" sz="3000" dirty="0">
                <a:latin typeface="Times New Roman" panose="02020603050405020304" pitchFamily="18" charset="0"/>
              </a:rPr>
              <a:t> What sports do you like, </a:t>
            </a:r>
            <a:r>
              <a:rPr lang="en-US" altLang="zh-CN" sz="3000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3000" dirty="0">
                <a:latin typeface="Times New Roman" panose="02020603050405020304" pitchFamily="18" charset="0"/>
              </a:rPr>
              <a:t>?</a:t>
            </a:r>
          </a:p>
          <a:p>
            <a:r>
              <a:rPr lang="en-US" altLang="zh-CN" sz="3000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Daming</a:t>
            </a:r>
            <a:r>
              <a:rPr lang="en-US" altLang="zh-CN" sz="3000" dirty="0">
                <a:solidFill>
                  <a:srgbClr val="0066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000" dirty="0">
                <a:latin typeface="Times New Roman" panose="02020603050405020304" pitchFamily="18" charset="0"/>
              </a:rPr>
              <a:t> My </a:t>
            </a:r>
            <a:r>
              <a:rPr lang="en-US" altLang="zh-CN" sz="3000" dirty="0" err="1">
                <a:latin typeface="Times New Roman" panose="02020603050405020304" pitchFamily="18" charset="0"/>
              </a:rPr>
              <a:t>favourite</a:t>
            </a:r>
            <a:r>
              <a:rPr lang="en-US" altLang="zh-CN" sz="3000" dirty="0">
                <a:latin typeface="Times New Roman" panose="02020603050405020304" pitchFamily="18" charset="0"/>
              </a:rPr>
              <a:t> sport is basketball.</a:t>
            </a:r>
          </a:p>
          <a:p>
            <a:r>
              <a:rPr lang="en-US" altLang="zh-CN" sz="3000" dirty="0">
                <a:solidFill>
                  <a:srgbClr val="FF3399"/>
                </a:solidFill>
                <a:latin typeface="Times New Roman" panose="02020603050405020304" pitchFamily="18" charset="0"/>
              </a:rPr>
              <a:t>    Betty:</a:t>
            </a:r>
            <a:r>
              <a:rPr lang="en-US" altLang="zh-CN" sz="3000" dirty="0">
                <a:latin typeface="Times New Roman" panose="02020603050405020304" pitchFamily="18" charset="0"/>
              </a:rPr>
              <a:t> Oh, that’s an American sport. Americans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           like baseball too, but football is more  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           popular than baseball in most countries.</a:t>
            </a:r>
          </a:p>
          <a:p>
            <a:r>
              <a:rPr lang="en-US" altLang="zh-CN" sz="3000" dirty="0" err="1">
                <a:solidFill>
                  <a:srgbClr val="0066FF"/>
                </a:solidFill>
                <a:latin typeface="Times New Roman" panose="02020603050405020304" pitchFamily="18" charset="0"/>
              </a:rPr>
              <a:t>Daming</a:t>
            </a:r>
            <a:r>
              <a:rPr lang="en-US" altLang="zh-CN" sz="3000" dirty="0">
                <a:solidFill>
                  <a:srgbClr val="0066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000" dirty="0">
                <a:latin typeface="Times New Roman" panose="02020603050405020304" pitchFamily="18" charset="0"/>
              </a:rPr>
              <a:t> Well, football is more exciting than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           baseball. Baseball is boring. </a:t>
            </a:r>
          </a:p>
          <a:p>
            <a:r>
              <a:rPr lang="en-US" altLang="zh-CN" sz="3000" dirty="0">
                <a:latin typeface="Times New Roman" panose="02020603050405020304" pitchFamily="18" charset="0"/>
              </a:rPr>
              <a:t>               What sports do you play?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95309" y="959644"/>
            <a:ext cx="7320180" cy="32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solidFill>
                  <a:srgbClr val="FF3399"/>
                </a:solidFill>
                <a:latin typeface="Times New Roman" panose="02020603050405020304" pitchFamily="18" charset="0"/>
              </a:rPr>
              <a:t>    Betty:</a:t>
            </a:r>
            <a:r>
              <a:rPr lang="en-US" altLang="zh-CN" sz="3000">
                <a:latin typeface="Times New Roman" panose="02020603050405020304" pitchFamily="18" charset="0"/>
              </a:rPr>
              <a:t> Volleyball and tennis. Tennis is fun.</a:t>
            </a:r>
          </a:p>
          <a:p>
            <a:r>
              <a:rPr lang="en-US" altLang="zh-CN" sz="3000">
                <a:solidFill>
                  <a:srgbClr val="0066FF"/>
                </a:solidFill>
                <a:latin typeface="Times New Roman" panose="02020603050405020304" pitchFamily="18" charset="0"/>
              </a:rPr>
              <a:t>Daming:</a:t>
            </a:r>
            <a:r>
              <a:rPr lang="en-US" altLang="zh-CN" sz="3000">
                <a:latin typeface="Times New Roman" panose="02020603050405020304" pitchFamily="18" charset="0"/>
              </a:rPr>
              <a:t> I like table tennis. It’s a faster game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          than tennis.</a:t>
            </a:r>
          </a:p>
          <a:p>
            <a:r>
              <a:rPr lang="en-US" altLang="zh-CN" sz="3000">
                <a:solidFill>
                  <a:srgbClr val="FF3399"/>
                </a:solidFill>
                <a:latin typeface="Times New Roman" panose="02020603050405020304" pitchFamily="18" charset="0"/>
              </a:rPr>
              <a:t>    Betty:</a:t>
            </a:r>
            <a:r>
              <a:rPr lang="en-US" altLang="zh-CN" sz="3000">
                <a:latin typeface="Times New Roman" panose="02020603050405020304" pitchFamily="18" charset="0"/>
              </a:rPr>
              <a:t> I’ll play table tennis with you.</a:t>
            </a:r>
          </a:p>
          <a:p>
            <a:r>
              <a:rPr lang="en-US" altLang="zh-CN" sz="3000">
                <a:solidFill>
                  <a:srgbClr val="0066FF"/>
                </a:solidFill>
                <a:latin typeface="Times New Roman" panose="02020603050405020304" pitchFamily="18" charset="0"/>
              </a:rPr>
              <a:t>Daming:</a:t>
            </a:r>
            <a:r>
              <a:rPr lang="en-US" altLang="zh-CN" sz="3000">
                <a:latin typeface="Times New Roman" panose="02020603050405020304" pitchFamily="18" charset="0"/>
              </a:rPr>
              <a:t> OK. I go swimming too. Do you like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          swimming?</a:t>
            </a:r>
          </a:p>
          <a:p>
            <a:r>
              <a:rPr lang="en-US" altLang="zh-CN" sz="3000">
                <a:solidFill>
                  <a:srgbClr val="FF3399"/>
                </a:solidFill>
                <a:latin typeface="Times New Roman" panose="02020603050405020304" pitchFamily="18" charset="0"/>
              </a:rPr>
              <a:t>    Betty:</a:t>
            </a:r>
            <a:r>
              <a:rPr lang="en-US" altLang="zh-CN" sz="3000">
                <a:latin typeface="Times New Roman" panose="02020603050405020304" pitchFamily="18" charset="0"/>
              </a:rPr>
              <a:t> Yes, I do. It’s relaxing.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351855" y="273844"/>
            <a:ext cx="6408271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latin typeface="Arial Narrow" panose="020B0606020202030204" pitchFamily="34" charset="0"/>
              </a:rPr>
              <a:t>Match the words with their opposite ones. </a:t>
            </a:r>
          </a:p>
        </p:txBody>
      </p:sp>
      <p:sp>
        <p:nvSpPr>
          <p:cNvPr id="41987" name="Text Box 14"/>
          <p:cNvSpPr txBox="1">
            <a:spLocks noChangeArrowheads="1"/>
          </p:cNvSpPr>
          <p:nvPr/>
        </p:nvSpPr>
        <p:spPr bwMode="auto">
          <a:xfrm>
            <a:off x="1613926" y="1545431"/>
            <a:ext cx="2438084" cy="3277791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zh-CN" sz="3000"/>
              <a:t>dangerous</a:t>
            </a:r>
          </a:p>
          <a:p>
            <a:pPr algn="r">
              <a:spcBef>
                <a:spcPct val="20000"/>
              </a:spcBef>
            </a:pPr>
            <a:r>
              <a:rPr lang="en-US" altLang="zh-CN" sz="3000"/>
              <a:t>difficult</a:t>
            </a:r>
          </a:p>
          <a:p>
            <a:pPr algn="r">
              <a:spcBef>
                <a:spcPct val="20000"/>
              </a:spcBef>
            </a:pPr>
            <a:r>
              <a:rPr lang="en-US" altLang="zh-CN" sz="3000"/>
              <a:t>exciting </a:t>
            </a:r>
          </a:p>
          <a:p>
            <a:pPr algn="r">
              <a:spcBef>
                <a:spcPct val="20000"/>
              </a:spcBef>
            </a:pPr>
            <a:r>
              <a:rPr lang="en-US" altLang="zh-CN" sz="3000"/>
              <a:t>expensive </a:t>
            </a:r>
          </a:p>
          <a:p>
            <a:pPr algn="r">
              <a:spcBef>
                <a:spcPct val="20000"/>
              </a:spcBef>
            </a:pPr>
            <a:r>
              <a:rPr lang="en-US" altLang="zh-CN" sz="3000"/>
              <a:t>popular</a:t>
            </a:r>
          </a:p>
          <a:p>
            <a:pPr algn="r">
              <a:spcBef>
                <a:spcPct val="20000"/>
              </a:spcBef>
            </a:pPr>
            <a:r>
              <a:rPr lang="en-US" altLang="zh-CN" sz="3000"/>
              <a:t>relaxing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343388" y="1600200"/>
            <a:ext cx="1938846" cy="3277791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3333FF"/>
                </a:solidFill>
              </a:rPr>
              <a:t>cheap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3333FF"/>
                </a:solidFill>
              </a:rPr>
              <a:t>tiring 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3333FF"/>
                </a:solidFill>
              </a:rPr>
              <a:t>easy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3333FF"/>
                </a:solidFill>
              </a:rPr>
              <a:t>safe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3333FF"/>
                </a:solidFill>
              </a:rPr>
              <a:t>boring 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3333FF"/>
                </a:solidFill>
              </a:rPr>
              <a:t>unpopular 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4679319" y="1059656"/>
            <a:ext cx="365001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9900CC"/>
                </a:solidFill>
              </a:rPr>
              <a:t>Comparative degree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more dangerous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more difficult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more exciting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more expensive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more popular</a:t>
            </a:r>
          </a:p>
          <a:p>
            <a:pPr>
              <a:spcBef>
                <a:spcPct val="2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more relaxing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758937" y="1059656"/>
            <a:ext cx="367017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397" tIns="34199" rIns="68397" bIns="341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CC"/>
                </a:solidFill>
              </a:rPr>
              <a:t>Comparative degree</a:t>
            </a:r>
          </a:p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33"/>
                </a:solidFill>
              </a:rPr>
              <a:t>cheaper </a:t>
            </a:r>
          </a:p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33"/>
                </a:solidFill>
              </a:rPr>
              <a:t>more tiring</a:t>
            </a:r>
          </a:p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33"/>
                </a:solidFill>
              </a:rPr>
              <a:t>easier </a:t>
            </a:r>
          </a:p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33"/>
                </a:solidFill>
              </a:rPr>
              <a:t>safer</a:t>
            </a:r>
          </a:p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33"/>
                </a:solidFill>
              </a:rPr>
              <a:t>more boring</a:t>
            </a:r>
          </a:p>
          <a:p>
            <a:pPr algn="r">
              <a:spcBef>
                <a:spcPct val="20000"/>
              </a:spcBef>
            </a:pPr>
            <a:r>
              <a:rPr lang="en-US" altLang="zh-CN" sz="3000">
                <a:solidFill>
                  <a:srgbClr val="990033"/>
                </a:solidFill>
              </a:rPr>
              <a:t>more unpopular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980860" y="1924050"/>
            <a:ext cx="1353041" cy="150495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endParaRPr lang="zh-CN" alt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3980860" y="2409826"/>
            <a:ext cx="1398103" cy="59412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endParaRPr lang="zh-CN" alt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034222" y="2950369"/>
            <a:ext cx="1344741" cy="1079897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endParaRPr lang="zh-CN" alt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4087585" y="1977629"/>
            <a:ext cx="1291378" cy="1512094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endParaRPr lang="zh-CN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3980860" y="4030266"/>
            <a:ext cx="1451466" cy="64770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endParaRPr lang="zh-CN" alt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4034222" y="2463404"/>
            <a:ext cx="1344741" cy="2160984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animBg="1"/>
      <p:bldP spid="6160" grpId="0" animBg="1"/>
      <p:bldP spid="6160" grpId="1" animBg="1"/>
      <p:bldP spid="113675" grpId="0" build="allAtOnce"/>
      <p:bldP spid="41991" grpId="0" animBg="1"/>
      <p:bldP spid="41991" grpId="1" animBg="1"/>
      <p:bldP spid="41992" grpId="0" animBg="1"/>
      <p:bldP spid="41992" grpId="1" animBg="1"/>
      <p:bldP spid="41993" grpId="0" animBg="1"/>
      <p:bldP spid="41993" grpId="1" animBg="1"/>
      <p:bldP spid="41994" grpId="0" animBg="1"/>
      <p:bldP spid="41994" grpId="1" animBg="1"/>
      <p:bldP spid="41995" grpId="0" animBg="1"/>
      <p:bldP spid="41995" grpId="1" animBg="1"/>
      <p:bldP spid="41996" grpId="0" animBg="1"/>
      <p:bldP spid="41996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74742" y="685800"/>
            <a:ext cx="7768427" cy="418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320" tIns="35006" rIns="67320" bIns="35006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3000">
                <a:latin typeface="Times New Roman" panose="02020603050405020304" pitchFamily="18" charset="0"/>
              </a:rPr>
              <a:t>  Daming and Betty are watching a football match    on TV. It’s ___________than last week’s. No one scored _________ in that match. Betty thinks that watching TV is</a:t>
            </a:r>
            <a:r>
              <a:rPr lang="en-US" altLang="zh-CN" sz="3000" u="sng">
                <a:latin typeface="Times New Roman" panose="02020603050405020304" pitchFamily="18" charset="0"/>
              </a:rPr>
              <a:t>                     </a:t>
            </a:r>
            <a:r>
              <a:rPr lang="en-US" altLang="zh-CN" sz="3000">
                <a:latin typeface="Times New Roman" panose="02020603050405020304" pitchFamily="18" charset="0"/>
              </a:rPr>
              <a:t> and ___ than playing tennis. But Tony doesn’t agree with her. In his opinion, _______ is more enjoyable ____ playing tennis. And he chose to watch the Olympics on TV because it was ______ than buying tickets for the games. Besides, staying at home was _____ than going to the stadium.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385059" y="102394"/>
            <a:ext cx="643198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chemeClr val="tx2"/>
                </a:solidFill>
                <a:latin typeface="Arial Narrow" panose="020B0606020202030204" pitchFamily="34" charset="0"/>
              </a:rPr>
              <a:t>Complete the passage with proper words.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126209" y="1485901"/>
            <a:ext cx="1037415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 at all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667122" y="1885951"/>
            <a:ext cx="907571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safer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866172" y="1885951"/>
            <a:ext cx="2503304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 more relaxing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023041" y="2686051"/>
            <a:ext cx="1314734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nothing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263766" y="1073944"/>
            <a:ext cx="230882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 more exciting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321705" y="2743200"/>
            <a:ext cx="82261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than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3548029" y="3543301"/>
            <a:ext cx="1378854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cheaper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963243" y="3943351"/>
            <a:ext cx="1079093" cy="53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3000" i="1">
                <a:solidFill>
                  <a:srgbClr val="FF0066"/>
                </a:solidFill>
                <a:latin typeface="Times New Roman" panose="02020603050405020304" pitchFamily="18" charset="0"/>
              </a:rPr>
              <a:t>easier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  <p:bldP spid="43017" grpId="0"/>
      <p:bldP spid="43018" grpId="0"/>
      <p:bldP spid="4301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815857" y="1988344"/>
            <a:ext cx="7285791" cy="235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>
                <a:solidFill>
                  <a:srgbClr val="0000FF"/>
                </a:solidFill>
              </a:rPr>
              <a:t>    My favourite sport is (1) _______. And I enjoy watching (2) _________ . I am quite good at (3) ________. I do not like playing (4) _________. And I am not very good at (5) ________.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13485" y="673894"/>
            <a:ext cx="68541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81335" y="1988344"/>
            <a:ext cx="175266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football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003390" y="2457451"/>
            <a:ext cx="2049129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table</a:t>
            </a:r>
            <a:r>
              <a:rPr lang="en-US" altLang="zh-CN" sz="3000" b="1">
                <a:solidFill>
                  <a:srgbClr val="FF0000"/>
                </a:solidFill>
                <a:latin typeface="Times New Roman" panose="02020603050405020304" pitchFamily="18" charset="0"/>
              </a:rPr>
              <a:t> tennis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798578" y="2902744"/>
            <a:ext cx="1887855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swimming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585466" y="3371851"/>
            <a:ext cx="1450280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baseball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441980" y="3829051"/>
            <a:ext cx="176452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i="1">
                <a:solidFill>
                  <a:srgbClr val="FF0000"/>
                </a:solidFill>
                <a:latin typeface="Times New Roman" panose="02020603050405020304" pitchFamily="18" charset="0"/>
              </a:rPr>
              <a:t>volleyball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043538" y="457200"/>
            <a:ext cx="7001190" cy="98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/>
            <a:r>
              <a:rPr lang="en-US" altLang="zh-CN" sz="3000">
                <a:solidFill>
                  <a:srgbClr val="9900CC"/>
                </a:solidFill>
              </a:rPr>
              <a:t>Complete the passage about yourself. </a:t>
            </a:r>
          </a:p>
          <a:p>
            <a:pPr algn="ctr"/>
            <a:r>
              <a:rPr lang="en-US" altLang="zh-CN" sz="3000">
                <a:solidFill>
                  <a:srgbClr val="9900CC"/>
                </a:solidFill>
              </a:rPr>
              <a:t>Use the words in Activity 1 to help you.</a:t>
            </a: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7987807" y="742950"/>
            <a:ext cx="455362" cy="45720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E1FF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 anchor="ctr"/>
          <a:lstStyle/>
          <a:p>
            <a:pPr algn="ctr"/>
            <a:r>
              <a:rPr lang="en-US" altLang="zh-CN" b="1">
                <a:solidFill>
                  <a:srgbClr val="6600CC"/>
                </a:solidFill>
                <a:latin typeface="Times New Roman" panose="02020603050405020304" pitchFamily="18" charset="0"/>
              </a:rPr>
              <a:t>P19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0" grpId="0"/>
      <p:bldP spid="44041" grpId="0"/>
      <p:bldP spid="4404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02016" y="457200"/>
            <a:ext cx="7741153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5000"/>
              </a:lnSpc>
            </a:pPr>
            <a:endParaRPr lang="en-US" altLang="zh-CN" sz="3000" b="1"/>
          </a:p>
          <a:p>
            <a:pPr>
              <a:lnSpc>
                <a:spcPct val="95000"/>
              </a:lnSpc>
            </a:pPr>
            <a:r>
              <a:rPr lang="en-US" altLang="zh-CN" sz="3000"/>
              <a:t>1. I don’t like the film, it’s too _____ (</a:t>
            </a:r>
            <a:r>
              <a:rPr lang="zh-CN" altLang="en-US" sz="3000"/>
              <a:t>无聊的</a:t>
            </a:r>
            <a:r>
              <a:rPr lang="en-US" altLang="zh-CN" sz="3000"/>
              <a:t>).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2. It will be very ______ (</a:t>
            </a:r>
            <a:r>
              <a:rPr lang="zh-CN" altLang="en-US" sz="3000"/>
              <a:t>令人激动的</a:t>
            </a:r>
            <a:r>
              <a:rPr lang="en-US" altLang="zh-CN" sz="3000"/>
              <a:t>) to get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    a ticket to the concert.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3. It is ______ (</a:t>
            </a:r>
            <a:r>
              <a:rPr lang="zh-CN" altLang="en-US" sz="3000"/>
              <a:t>已经</a:t>
            </a:r>
            <a:r>
              <a:rPr lang="en-US" altLang="zh-CN" sz="3000"/>
              <a:t>) ten o’clock at night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    now. It’s time to go to bed.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4. Li Lei _____ (</a:t>
            </a:r>
            <a:r>
              <a:rPr lang="zh-CN" altLang="en-US" sz="3000"/>
              <a:t>未击中</a:t>
            </a:r>
            <a:r>
              <a:rPr lang="en-US" altLang="zh-CN" sz="3000"/>
              <a:t>) many balls in the    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    match. So he lost.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5. It’s ______ (</a:t>
            </a:r>
            <a:r>
              <a:rPr lang="zh-CN" altLang="en-US" sz="3000"/>
              <a:t>令人放松的</a:t>
            </a:r>
            <a:r>
              <a:rPr lang="en-US" altLang="zh-CN" sz="3000"/>
              <a:t>) to listen to music</a:t>
            </a:r>
          </a:p>
          <a:p>
            <a:pPr>
              <a:lnSpc>
                <a:spcPct val="95000"/>
              </a:lnSpc>
            </a:pPr>
            <a:r>
              <a:rPr lang="en-US" altLang="zh-CN" sz="3000"/>
              <a:t>    in bed after hard work. 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597157" y="857251"/>
            <a:ext cx="170760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boring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434188" y="1314451"/>
            <a:ext cx="170760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exciting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840421" y="2171701"/>
            <a:ext cx="170760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already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125022" y="3074194"/>
            <a:ext cx="1707607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missed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717094" y="3920729"/>
            <a:ext cx="228629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relaxing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377268" y="171450"/>
            <a:ext cx="1837313" cy="57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zh-CN" altLang="en-US" sz="3300" b="1">
                <a:solidFill>
                  <a:srgbClr val="9900CC"/>
                </a:solidFill>
              </a:rPr>
              <a:t>完成句子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2" grpId="0"/>
      <p:bldP spid="53253" grpId="0"/>
      <p:bldP spid="53254" grpId="0"/>
      <p:bldP spid="532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117569" y="1314450"/>
            <a:ext cx="179654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stadium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miss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mind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plenty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plenty of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800274" y="1314450"/>
            <a:ext cx="3130613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体育场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未击中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未达到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v.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介意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讨厌</a:t>
            </a: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反对</a:t>
            </a:r>
          </a:p>
          <a:p>
            <a:pPr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pron. </a:t>
            </a: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大量，众多</a:t>
            </a:r>
          </a:p>
          <a:p>
            <a:pPr>
              <a:lnSpc>
                <a:spcPct val="115000"/>
              </a:lnSpc>
            </a:pPr>
            <a:r>
              <a:rPr lang="zh-CN" altLang="en-US" sz="3000">
                <a:solidFill>
                  <a:srgbClr val="001414"/>
                </a:solidFill>
                <a:latin typeface="Times New Roman" panose="02020603050405020304" pitchFamily="18" charset="0"/>
              </a:rPr>
              <a:t>         大量；众多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43538" y="1312069"/>
            <a:ext cx="2014740" cy="217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r"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[‘steidiəm]</a:t>
            </a:r>
          </a:p>
          <a:p>
            <a:pPr algn="r"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[mis]</a:t>
            </a:r>
          </a:p>
          <a:p>
            <a:pPr algn="r"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[maind]</a:t>
            </a:r>
          </a:p>
          <a:p>
            <a:pPr algn="r">
              <a:lnSpc>
                <a:spcPct val="115000"/>
              </a:lnSpc>
            </a:pPr>
            <a:r>
              <a:rPr lang="en-US" altLang="zh-CN" sz="3000">
                <a:solidFill>
                  <a:srgbClr val="001414"/>
                </a:solidFill>
                <a:latin typeface="Times New Roman" panose="02020603050405020304" pitchFamily="18" charset="0"/>
              </a:rPr>
              <a:t>[‘plenti]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02016" y="385762"/>
            <a:ext cx="7741153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zh-CN" altLang="en-US" sz="3000" b="1">
                <a:solidFill>
                  <a:srgbClr val="6600CC"/>
                </a:solidFill>
              </a:rPr>
              <a:t>用所给单词的适当形式填空。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zh-CN" altLang="en-US" sz="3000">
                <a:solidFill>
                  <a:srgbClr val="0000FF"/>
                </a:solidFill>
              </a:rPr>
              <a:t> </a:t>
            </a:r>
            <a:r>
              <a:rPr lang="en-US" altLang="zh-CN" sz="3000">
                <a:solidFill>
                  <a:srgbClr val="0000FF"/>
                </a:solidFill>
              </a:rPr>
              <a:t>Which sport do you like _____ (well), 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    swimming or running?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2. The red dress is ___________(expensive) 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    than the black one.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3. ________ (watch) TV too much is bad for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    your eyes.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4. Walking is slower than _____ (ride) bikes.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5. Do you enjoy _____ (go) for a walk after </a:t>
            </a:r>
          </a:p>
          <a:p>
            <a:pPr>
              <a:lnSpc>
                <a:spcPct val="95000"/>
              </a:lnSpc>
            </a:pPr>
            <a:r>
              <a:rPr lang="en-US" altLang="zh-CN" sz="3000">
                <a:solidFill>
                  <a:srgbClr val="0000FF"/>
                </a:solidFill>
              </a:rPr>
              <a:t>    supper?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198716" y="800101"/>
            <a:ext cx="1720652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better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832629" y="1657351"/>
            <a:ext cx="2732172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 more expensive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100458" y="2559844"/>
            <a:ext cx="2684738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Watching 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084875" y="3417094"/>
            <a:ext cx="1719466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riding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491108" y="3829051"/>
            <a:ext cx="1720652" cy="52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 anchor="ctr">
            <a:spAutoFit/>
          </a:bodyPr>
          <a:lstStyle/>
          <a:p>
            <a:r>
              <a:rPr lang="en-US" altLang="zh-CN" sz="3000" b="1" i="1">
                <a:solidFill>
                  <a:srgbClr val="FF0066"/>
                </a:solidFill>
                <a:latin typeface="Times New Roman" panose="02020603050405020304" pitchFamily="18" charset="0"/>
              </a:rPr>
              <a:t>going </a:t>
            </a:r>
            <a:endParaRPr lang="en-US" altLang="zh-CN" sz="30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7" grpId="0"/>
      <p:bldP spid="54278" grpId="0"/>
      <p:bldP spid="5427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 descr="信纸"/>
          <p:cNvSpPr txBox="1">
            <a:spLocks noChangeArrowheads="1"/>
          </p:cNvSpPr>
          <p:nvPr/>
        </p:nvSpPr>
        <p:spPr bwMode="auto">
          <a:xfrm>
            <a:off x="1783501" y="571500"/>
            <a:ext cx="5485688" cy="5715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300" b="1" dirty="0">
                <a:latin typeface="Times New Roman" panose="02020603050405020304" pitchFamily="18" charset="0"/>
              </a:rPr>
              <a:t>本课时主要短语和句型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45096" y="1518048"/>
            <a:ext cx="7798073" cy="311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1. plenty of…</a:t>
            </a:r>
          </a:p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2. not at all</a:t>
            </a:r>
          </a:p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3. What’s the matte with you?</a:t>
            </a:r>
          </a:p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4. Nothing is more enjoyable than playing tennis.</a:t>
            </a:r>
          </a:p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5. Which sport do you like, swimming or running?</a:t>
            </a:r>
          </a:p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    I like swimming. It’s more relaxing than </a:t>
            </a:r>
          </a:p>
          <a:p>
            <a:pPr>
              <a:lnSpc>
                <a:spcPct val="95000"/>
              </a:lnSpc>
            </a:pPr>
            <a:r>
              <a:rPr lang="en-US" altLang="zh-CN" sz="3000" i="1" dirty="0">
                <a:latin typeface="Times New Roman" panose="02020603050405020304" pitchFamily="18" charset="0"/>
              </a:rPr>
              <a:t>    running.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872777" y="1813323"/>
            <a:ext cx="7228871" cy="1787128"/>
          </a:xfrm>
          <a:prstGeom prst="rect">
            <a:avLst/>
          </a:prstGeom>
          <a:noFill/>
          <a:ln w="19050">
            <a:solidFill>
              <a:srgbClr val="E1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15000"/>
              </a:spcBef>
            </a:pPr>
            <a:endParaRPr lang="en-US" altLang="zh-CN" sz="3600" dirty="0">
              <a:solidFill>
                <a:srgbClr val="3333CC"/>
              </a:solidFill>
              <a:latin typeface="Comic Sans MS" panose="030F0702030302020204" pitchFamily="66" charset="0"/>
            </a:endParaRPr>
          </a:p>
          <a:p>
            <a:pPr>
              <a:spcBef>
                <a:spcPct val="15000"/>
              </a:spcBef>
            </a:pPr>
            <a:r>
              <a:rPr lang="en-US" altLang="zh-CN" sz="3300" dirty="0">
                <a:latin typeface="Times New Roman" panose="02020603050405020304" pitchFamily="18" charset="0"/>
              </a:rPr>
              <a:t>1. Recite the articles in </a:t>
            </a:r>
            <a:r>
              <a:rPr lang="en-US" altLang="zh-CN" sz="3300" i="1" dirty="0">
                <a:solidFill>
                  <a:srgbClr val="663300"/>
                </a:solidFill>
                <a:latin typeface="Times New Roman" panose="02020603050405020304" pitchFamily="18" charset="0"/>
              </a:rPr>
              <a:t>Learning English</a:t>
            </a:r>
            <a:r>
              <a:rPr lang="en-US" altLang="zh-CN" sz="33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15000"/>
              </a:spcBef>
            </a:pPr>
            <a:r>
              <a:rPr lang="en-US" altLang="zh-CN" sz="3300" dirty="0">
                <a:latin typeface="Times New Roman" panose="02020603050405020304" pitchFamily="18" charset="0"/>
              </a:rPr>
              <a:t>2. Complete the exercise in the workbook.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978826" y="971550"/>
            <a:ext cx="272742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r>
              <a:rPr lang="en-US" altLang="zh-CN" sz="4000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WordArt 5"/>
          <p:cNvSpPr>
            <a:spLocks noChangeArrowheads="1" noChangeShapeType="1" noTextEdit="1"/>
          </p:cNvSpPr>
          <p:nvPr/>
        </p:nvSpPr>
        <p:spPr bwMode="auto">
          <a:xfrm>
            <a:off x="2895600" y="1428750"/>
            <a:ext cx="3016773" cy="975122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 dirty="0">
                <a:ln w="19050">
                  <a:solidFill>
                    <a:srgbClr val="FFFF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Goodbye</a:t>
            </a:r>
            <a:endParaRPr lang="zh-CN" altLang="en-US" sz="2700" b="1" kern="10" dirty="0">
              <a:ln w="19050">
                <a:solidFill>
                  <a:srgbClr val="FFFF00"/>
                </a:solidFill>
                <a:rou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100458" y="1028700"/>
            <a:ext cx="6887349" cy="398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D: Hey, Tony. Come and watch the football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 match on TV.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T: OK. What’s the score? 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D: Spain scored a minute ago. 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T: Wow! That’s fast! 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D: That’s right. Last week the match on TV 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 was  so boring because no one scored   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 at all. So this week’s match is already  </a:t>
            </a:r>
          </a:p>
          <a:p>
            <a:pPr>
              <a:lnSpc>
                <a:spcPct val="95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     more exciting.     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337120" y="1943100"/>
            <a:ext cx="1524728" cy="8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zh-CN" sz="2400">
                <a:solidFill>
                  <a:srgbClr val="FF3399"/>
                </a:solidFill>
                <a:latin typeface="Times New Roman" panose="02020603050405020304" pitchFamily="18" charset="0"/>
              </a:rPr>
              <a:t>D=Daming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solidFill>
                  <a:srgbClr val="FF3399"/>
                </a:solidFill>
                <a:latin typeface="Times New Roman" panose="02020603050405020304" pitchFamily="18" charset="0"/>
              </a:rPr>
              <a:t>T=Tony</a:t>
            </a:r>
          </a:p>
          <a:p>
            <a:pPr>
              <a:lnSpc>
                <a:spcPct val="70000"/>
              </a:lnSpc>
            </a:pPr>
            <a:r>
              <a:rPr lang="en-US" altLang="zh-CN" sz="2400">
                <a:solidFill>
                  <a:srgbClr val="FF3399"/>
                </a:solidFill>
                <a:latin typeface="Times New Roman" panose="02020603050405020304" pitchFamily="18" charset="0"/>
              </a:rPr>
              <a:t>B=Betty</a:t>
            </a:r>
          </a:p>
        </p:txBody>
      </p:sp>
      <p:sp>
        <p:nvSpPr>
          <p:cNvPr id="64518" name="WordArt 6"/>
          <p:cNvSpPr>
            <a:spLocks noChangeArrowheads="1" noChangeShapeType="1" noTextEdit="1"/>
          </p:cNvSpPr>
          <p:nvPr/>
        </p:nvSpPr>
        <p:spPr bwMode="auto">
          <a:xfrm>
            <a:off x="2747588" y="342901"/>
            <a:ext cx="3361851" cy="4595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Listen and read</a:t>
            </a:r>
            <a:endParaRPr lang="zh-CN" altLang="en-US" sz="27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100458" y="273844"/>
            <a:ext cx="6944269" cy="464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B: What’s the matter with you, Tony? You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look tired.  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T: I’m really tired after last night’s tennis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match. And I hurt my knee.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D: That’s too bad! Sit down and watch the              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match. It’s safer than playing tennis.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B: Yes, watching is not sure about that.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Nothing is more relaxing too!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T: Well, I’m not sure about that. Nothing is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 more enjoyable than playing tennis.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872777" y="502444"/>
            <a:ext cx="7342711" cy="418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397" tIns="34199" rIns="68397" bIns="34199"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B: But you enjoyed watching the Olympics on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TV, right?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T: Yes, but that’s because it was cheaper than    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buying tickets for all the games.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D: And staying at home was easier than going    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to the stadium. Oh, look at that!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T: Oh, he missed! Oh, bad luck!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D: Never mind. There’s still plenty of time for </a:t>
            </a:r>
          </a:p>
          <a:p>
            <a:r>
              <a:rPr lang="en-US" altLang="zh-CN" sz="3000">
                <a:latin typeface="Times New Roman" panose="02020603050405020304" pitchFamily="18" charset="0"/>
              </a:rPr>
              <a:t>    them to score.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1979" y="1288257"/>
            <a:ext cx="2446454" cy="256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1414"/>
                </a:solidFill>
                <a:latin typeface="Times New Roman" panose="02020603050405020304" pitchFamily="18" charset="0"/>
              </a:rPr>
              <a:t>比分是多少？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1414"/>
                </a:solidFill>
                <a:latin typeface="Times New Roman" panose="02020603050405020304" pitchFamily="18" charset="0"/>
              </a:rPr>
              <a:t>一分钟之前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1414"/>
                </a:solidFill>
                <a:latin typeface="Times New Roman" panose="02020603050405020304" pitchFamily="18" charset="0"/>
              </a:rPr>
              <a:t>真快，神速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1414"/>
                </a:solidFill>
                <a:latin typeface="Times New Roman" panose="02020603050405020304" pitchFamily="18" charset="0"/>
              </a:rPr>
              <a:t>没错，对的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1414"/>
                </a:solidFill>
                <a:latin typeface="Times New Roman" panose="02020603050405020304" pitchFamily="18" charset="0"/>
              </a:rPr>
              <a:t>上周</a:t>
            </a:r>
          </a:p>
          <a:p>
            <a:pPr>
              <a:lnSpc>
                <a:spcPct val="90000"/>
              </a:lnSpc>
            </a:pPr>
            <a:r>
              <a:rPr lang="zh-CN" altLang="en-US" sz="3000" dirty="0">
                <a:solidFill>
                  <a:srgbClr val="001414"/>
                </a:solidFill>
                <a:latin typeface="Times New Roman" panose="02020603050405020304" pitchFamily="18" charset="0"/>
              </a:rPr>
              <a:t>某人怎么啦？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702188" y="1287066"/>
            <a:ext cx="4228700" cy="254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397" tIns="34199" rIns="68397" bIns="34199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What’s the score?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a minute ago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That’s fast.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That’s right.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last week</a:t>
            </a:r>
          </a:p>
          <a:p>
            <a:pPr>
              <a:lnSpc>
                <a:spcPct val="90000"/>
              </a:lnSpc>
            </a:pPr>
            <a:r>
              <a:rPr lang="en-US" altLang="zh-CN" sz="3000">
                <a:solidFill>
                  <a:srgbClr val="9900CC"/>
                </a:solidFill>
                <a:latin typeface="Times New Roman" panose="02020603050405020304" pitchFamily="18" charset="0"/>
              </a:rPr>
              <a:t>What’s the matter with sb?</a:t>
            </a:r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>
            <a:off x="1535661" y="378619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1686" name="WordArt 6"/>
          <p:cNvSpPr>
            <a:spLocks noChangeArrowheads="1" noChangeShapeType="1" noTextEdit="1"/>
          </p:cNvSpPr>
          <p:nvPr/>
        </p:nvSpPr>
        <p:spPr bwMode="auto">
          <a:xfrm>
            <a:off x="6828058" y="435769"/>
            <a:ext cx="875149" cy="535781"/>
          </a:xfrm>
          <a:prstGeom prst="rect">
            <a:avLst/>
          </a:prstGeom>
        </p:spPr>
        <p:txBody>
          <a:bodyPr wrap="none" lIns="68397" tIns="34199" rIns="68397" bIns="34199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altLang="zh-CN" sz="2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Recite</a:t>
            </a:r>
            <a:endParaRPr lang="zh-CN" altLang="en-US" sz="2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2790</Words>
  <Application>Microsoft Office PowerPoint</Application>
  <PresentationFormat>全屏显示(16:9)</PresentationFormat>
  <Paragraphs>550</Paragraphs>
  <Slides>53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66" baseType="lpstr">
      <vt:lpstr>黑体</vt:lpstr>
      <vt:lpstr>楷体</vt:lpstr>
      <vt:lpstr>楷体_GB2312</vt:lpstr>
      <vt:lpstr>宋体</vt:lpstr>
      <vt:lpstr>宋体-PUA</vt:lpstr>
      <vt:lpstr>微软雅黑</vt:lpstr>
      <vt:lpstr>Arial</vt:lpstr>
      <vt:lpstr>Arial Narrow</vt:lpstr>
      <vt:lpstr>Calibri</vt:lpstr>
      <vt:lpstr>Comic Sans MS</vt:lpstr>
      <vt:lpstr>Tempus Sans ITC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2016-09-16T12:19:00Z</dcterms:created>
  <dcterms:modified xsi:type="dcterms:W3CDTF">2023-01-16T14:35:53Z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55044321F1B248A981A5C3EF0A47FCFF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