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8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82" r:id="rId20"/>
    <p:sldId id="274" r:id="rId21"/>
    <p:sldId id="275" r:id="rId22"/>
    <p:sldId id="283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633"/>
    <a:srgbClr val="9D7447"/>
    <a:srgbClr val="08C4B2"/>
    <a:srgbClr val="E5F8FC"/>
    <a:srgbClr val="00A99D"/>
    <a:srgbClr val="008446"/>
    <a:srgbClr val="89D6E6"/>
    <a:srgbClr val="F8CF5D"/>
    <a:srgbClr val="FFFFFF"/>
    <a:srgbClr val="E3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1" autoAdjust="0"/>
    <p:restoredTop sz="96582" autoAdjust="0"/>
  </p:normalViewPr>
  <p:slideViewPr>
    <p:cSldViewPr snapToGrid="0">
      <p:cViewPr>
        <p:scale>
          <a:sx n="66" d="100"/>
          <a:sy n="66" d="100"/>
        </p:scale>
        <p:origin x="198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54F6C-C1F1-45AF-9B1E-8A60CE5305D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4C09C-B083-4781-80EB-FCE24C0529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C09C-B083-4781-80EB-FCE24C0529C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n>
                  <a:noFill/>
                </a:ln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147158" y="6429313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0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3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23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7.png"/><Relationship Id="rId14" Type="http://schemas.openxmlformats.org/officeDocument/2006/relationships/image" Target="../media/image27.png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19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23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7.png"/><Relationship Id="rId14" Type="http://schemas.openxmlformats.org/officeDocument/2006/relationships/image" Target="../media/image27.png"/><Relationship Id="rId2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23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7.png"/><Relationship Id="rId14" Type="http://schemas.openxmlformats.org/officeDocument/2006/relationships/image" Target="../media/image27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image" Target="../media/image3.png"/><Relationship Id="rId10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23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7.png"/><Relationship Id="rId14" Type="http://schemas.openxmlformats.org/officeDocument/2006/relationships/image" Target="../media/image27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9678" y="4944626"/>
            <a:ext cx="1235765" cy="1235765"/>
          </a:xfrm>
          <a:prstGeom prst="rect">
            <a:avLst/>
          </a:prstGeom>
        </p:spPr>
      </p:pic>
      <p:grpSp>
        <p:nvGrpSpPr>
          <p:cNvPr id="105" name="组合 104"/>
          <p:cNvGrpSpPr/>
          <p:nvPr/>
        </p:nvGrpSpPr>
        <p:grpSpPr>
          <a:xfrm>
            <a:off x="8959593" y="0"/>
            <a:ext cx="4060610" cy="6963860"/>
            <a:chOff x="8959593" y="0"/>
            <a:chExt cx="4060610" cy="6963860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1105397">
              <a:off x="10541442" y="3096975"/>
              <a:ext cx="1991042" cy="1901891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2256" flipH="1">
              <a:off x="10321511" y="1173015"/>
              <a:ext cx="2077569" cy="3119255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7330" y="4673522"/>
              <a:ext cx="2270551" cy="2290338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18083" y="4002134"/>
              <a:ext cx="1202277" cy="282472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593" y="0"/>
              <a:ext cx="3275472" cy="1383904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5018" y="5480485"/>
              <a:ext cx="2324623" cy="1423998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8000000">
              <a:off x="11184982" y="517731"/>
              <a:ext cx="1606635" cy="2063807"/>
            </a:xfrm>
            <a:prstGeom prst="rect">
              <a:avLst/>
            </a:prstGeom>
          </p:spPr>
        </p:pic>
      </p:grpSp>
      <p:pic>
        <p:nvPicPr>
          <p:cNvPr id="93" name="图片 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60" y="1363235"/>
            <a:ext cx="5291302" cy="3580297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-1" y="0"/>
            <a:ext cx="5921110" cy="6919983"/>
            <a:chOff x="-1" y="0"/>
            <a:chExt cx="5921110" cy="6919983"/>
          </a:xfrm>
        </p:grpSpPr>
        <p:pic>
          <p:nvPicPr>
            <p:cNvPr id="100" name="图片 9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710620">
              <a:off x="1624848" y="4495923"/>
              <a:ext cx="1731413" cy="2224091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6525">
              <a:off x="5051921" y="5464986"/>
              <a:ext cx="869188" cy="1454997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8506" y="5257444"/>
              <a:ext cx="445223" cy="745291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96484"/>
              <a:ext cx="5397177" cy="1962610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013" y="3591821"/>
              <a:ext cx="1111708" cy="326727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2695699" cy="6787894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035" y="6114436"/>
              <a:ext cx="1881489" cy="743564"/>
            </a:xfrm>
            <a:prstGeom prst="rect">
              <a:avLst/>
            </a:prstGeom>
          </p:spPr>
        </p:pic>
      </p:grpSp>
      <p:pic>
        <p:nvPicPr>
          <p:cNvPr id="103" name="图片 102"/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90143">
            <a:off x="1359678" y="1776298"/>
            <a:ext cx="1502204" cy="2375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春分节气习俗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46565" y="4185333"/>
            <a:ext cx="3882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在每年的春分这天，世界各地有数以千万计的人在做“中国民俗竖鸡蛋”。</a:t>
            </a:r>
          </a:p>
        </p:txBody>
      </p:sp>
      <p:sp>
        <p:nvSpPr>
          <p:cNvPr id="2" name="矩形 1"/>
          <p:cNvSpPr/>
          <p:nvPr/>
        </p:nvSpPr>
        <p:spPr>
          <a:xfrm>
            <a:off x="7029706" y="2367226"/>
            <a:ext cx="44206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玩法：选择一个光滑匀称、刚生下四五天的新鲜鸡蛋，轻手轻脚地在桌子上把它竖起来。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13516" y="4849302"/>
            <a:ext cx="45250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虽然失败者颇多，但成功者也不少。春分成了竖蛋游戏的最佳时光，故有“春分到，蛋儿俏”的说法。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817984" y="1268647"/>
            <a:ext cx="1778759" cy="993075"/>
            <a:chOff x="4817984" y="1268647"/>
            <a:chExt cx="1778759" cy="993075"/>
          </a:xfrm>
        </p:grpSpPr>
        <p:sp>
          <p:nvSpPr>
            <p:cNvPr id="8" name="矩形 7"/>
            <p:cNvSpPr/>
            <p:nvPr/>
          </p:nvSpPr>
          <p:spPr>
            <a:xfrm>
              <a:off x="4920396" y="1442018"/>
              <a:ext cx="15739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n w="1905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竖鸡蛋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817984" y="1268647"/>
              <a:ext cx="1778759" cy="993075"/>
            </a:xfrm>
            <a:prstGeom prst="roundRect">
              <a:avLst/>
            </a:prstGeom>
            <a:noFill/>
            <a:ln w="25400" cap="rnd">
              <a:solidFill>
                <a:srgbClr val="08C4B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96112" y="2271243"/>
            <a:ext cx="2875642" cy="2472554"/>
            <a:chOff x="3996112" y="2271243"/>
            <a:chExt cx="2875642" cy="2472554"/>
          </a:xfrm>
        </p:grpSpPr>
        <p:grpSp>
          <p:nvGrpSpPr>
            <p:cNvPr id="15" name="组合 14"/>
            <p:cNvGrpSpPr/>
            <p:nvPr/>
          </p:nvGrpSpPr>
          <p:grpSpPr>
            <a:xfrm>
              <a:off x="3996112" y="2271243"/>
              <a:ext cx="2875642" cy="2472554"/>
              <a:chOff x="4614319" y="1378615"/>
              <a:chExt cx="2875642" cy="2472554"/>
            </a:xfrm>
          </p:grpSpPr>
          <p:sp>
            <p:nvSpPr>
              <p:cNvPr id="11" name="Freeform: Shape 20"/>
              <p:cNvSpPr/>
              <p:nvPr/>
            </p:nvSpPr>
            <p:spPr>
              <a:xfrm rot="10800000">
                <a:off x="4614319" y="1378615"/>
                <a:ext cx="1572695" cy="2292839"/>
              </a:xfrm>
              <a:custGeom>
                <a:avLst/>
                <a:gdLst>
                  <a:gd name="connsiteX0" fmla="*/ 443484 w 886968"/>
                  <a:gd name="connsiteY0" fmla="*/ 0 h 1293114"/>
                  <a:gd name="connsiteX1" fmla="*/ 886968 w 886968"/>
                  <a:gd name="connsiteY1" fmla="*/ 443484 h 1293114"/>
                  <a:gd name="connsiteX2" fmla="*/ 532862 w 886968"/>
                  <a:gd name="connsiteY2" fmla="*/ 877958 h 1293114"/>
                  <a:gd name="connsiteX3" fmla="*/ 443485 w 886968"/>
                  <a:gd name="connsiteY3" fmla="*/ 886968 h 1293114"/>
                  <a:gd name="connsiteX4" fmla="*/ 443485 w 886968"/>
                  <a:gd name="connsiteY4" fmla="*/ 887079 h 1293114"/>
                  <a:gd name="connsiteX5" fmla="*/ 442389 w 886968"/>
                  <a:gd name="connsiteY5" fmla="*/ 886968 h 1293114"/>
                  <a:gd name="connsiteX6" fmla="*/ 8988 w 886968"/>
                  <a:gd name="connsiteY6" fmla="*/ 1240200 h 1293114"/>
                  <a:gd name="connsiteX7" fmla="*/ 3654 w 886968"/>
                  <a:gd name="connsiteY7" fmla="*/ 1293114 h 1293114"/>
                  <a:gd name="connsiteX8" fmla="*/ 1 w 886968"/>
                  <a:gd name="connsiteY8" fmla="*/ 1293114 h 1293114"/>
                  <a:gd name="connsiteX9" fmla="*/ 1 w 886968"/>
                  <a:gd name="connsiteY9" fmla="*/ 443494 h 1293114"/>
                  <a:gd name="connsiteX10" fmla="*/ 0 w 886968"/>
                  <a:gd name="connsiteY10" fmla="*/ 443484 h 1293114"/>
                  <a:gd name="connsiteX11" fmla="*/ 443484 w 886968"/>
                  <a:gd name="connsiteY11" fmla="*/ 0 h 129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6968" h="1293114">
                    <a:moveTo>
                      <a:pt x="443484" y="0"/>
                    </a:moveTo>
                    <a:cubicBezTo>
                      <a:pt x="688413" y="0"/>
                      <a:pt x="886968" y="198555"/>
                      <a:pt x="886968" y="443484"/>
                    </a:cubicBezTo>
                    <a:cubicBezTo>
                      <a:pt x="886968" y="657797"/>
                      <a:pt x="734950" y="836605"/>
                      <a:pt x="532862" y="877958"/>
                    </a:cubicBezTo>
                    <a:lnTo>
                      <a:pt x="443485" y="886968"/>
                    </a:lnTo>
                    <a:lnTo>
                      <a:pt x="443485" y="887079"/>
                    </a:lnTo>
                    <a:lnTo>
                      <a:pt x="442389" y="886968"/>
                    </a:lnTo>
                    <a:cubicBezTo>
                      <a:pt x="228605" y="886968"/>
                      <a:pt x="50239" y="1038611"/>
                      <a:pt x="8988" y="1240200"/>
                    </a:cubicBezTo>
                    <a:lnTo>
                      <a:pt x="3654" y="1293114"/>
                    </a:lnTo>
                    <a:lnTo>
                      <a:pt x="1" y="1293114"/>
                    </a:lnTo>
                    <a:lnTo>
                      <a:pt x="1" y="443494"/>
                    </a:lnTo>
                    <a:lnTo>
                      <a:pt x="0" y="443484"/>
                    </a:lnTo>
                    <a:cubicBezTo>
                      <a:pt x="0" y="198555"/>
                      <a:pt x="198555" y="0"/>
                      <a:pt x="443484" y="0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08C4B2"/>
                </a:solidFill>
                <a:prstDash val="lg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: Shape 21"/>
              <p:cNvSpPr/>
              <p:nvPr/>
            </p:nvSpPr>
            <p:spPr>
              <a:xfrm rot="10800000" flipH="1">
                <a:off x="6344966" y="1378616"/>
                <a:ext cx="1144995" cy="1669293"/>
              </a:xfrm>
              <a:custGeom>
                <a:avLst/>
                <a:gdLst>
                  <a:gd name="connsiteX0" fmla="*/ 443484 w 886968"/>
                  <a:gd name="connsiteY0" fmla="*/ 0 h 1293114"/>
                  <a:gd name="connsiteX1" fmla="*/ 886968 w 886968"/>
                  <a:gd name="connsiteY1" fmla="*/ 443484 h 1293114"/>
                  <a:gd name="connsiteX2" fmla="*/ 532862 w 886968"/>
                  <a:gd name="connsiteY2" fmla="*/ 877958 h 1293114"/>
                  <a:gd name="connsiteX3" fmla="*/ 443485 w 886968"/>
                  <a:gd name="connsiteY3" fmla="*/ 886968 h 1293114"/>
                  <a:gd name="connsiteX4" fmla="*/ 443485 w 886968"/>
                  <a:gd name="connsiteY4" fmla="*/ 887079 h 1293114"/>
                  <a:gd name="connsiteX5" fmla="*/ 442389 w 886968"/>
                  <a:gd name="connsiteY5" fmla="*/ 886968 h 1293114"/>
                  <a:gd name="connsiteX6" fmla="*/ 8988 w 886968"/>
                  <a:gd name="connsiteY6" fmla="*/ 1240200 h 1293114"/>
                  <a:gd name="connsiteX7" fmla="*/ 3654 w 886968"/>
                  <a:gd name="connsiteY7" fmla="*/ 1293114 h 1293114"/>
                  <a:gd name="connsiteX8" fmla="*/ 1 w 886968"/>
                  <a:gd name="connsiteY8" fmla="*/ 1293114 h 1293114"/>
                  <a:gd name="connsiteX9" fmla="*/ 1 w 886968"/>
                  <a:gd name="connsiteY9" fmla="*/ 443494 h 1293114"/>
                  <a:gd name="connsiteX10" fmla="*/ 0 w 886968"/>
                  <a:gd name="connsiteY10" fmla="*/ 443484 h 1293114"/>
                  <a:gd name="connsiteX11" fmla="*/ 443484 w 886968"/>
                  <a:gd name="connsiteY11" fmla="*/ 0 h 129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6968" h="1293114">
                    <a:moveTo>
                      <a:pt x="443484" y="0"/>
                    </a:moveTo>
                    <a:cubicBezTo>
                      <a:pt x="688413" y="0"/>
                      <a:pt x="886968" y="198555"/>
                      <a:pt x="886968" y="443484"/>
                    </a:cubicBezTo>
                    <a:cubicBezTo>
                      <a:pt x="886968" y="657797"/>
                      <a:pt x="734950" y="836605"/>
                      <a:pt x="532862" y="877958"/>
                    </a:cubicBezTo>
                    <a:lnTo>
                      <a:pt x="443485" y="886968"/>
                    </a:lnTo>
                    <a:lnTo>
                      <a:pt x="443485" y="887079"/>
                    </a:lnTo>
                    <a:lnTo>
                      <a:pt x="442389" y="886968"/>
                    </a:lnTo>
                    <a:cubicBezTo>
                      <a:pt x="228605" y="886968"/>
                      <a:pt x="50239" y="1038611"/>
                      <a:pt x="8988" y="1240200"/>
                    </a:cubicBezTo>
                    <a:lnTo>
                      <a:pt x="3654" y="1293114"/>
                    </a:lnTo>
                    <a:lnTo>
                      <a:pt x="1" y="1293114"/>
                    </a:lnTo>
                    <a:lnTo>
                      <a:pt x="1" y="443494"/>
                    </a:lnTo>
                    <a:lnTo>
                      <a:pt x="0" y="443484"/>
                    </a:lnTo>
                    <a:cubicBezTo>
                      <a:pt x="0" y="198555"/>
                      <a:pt x="198555" y="0"/>
                      <a:pt x="443484" y="0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08C4B2"/>
                </a:solidFill>
                <a:prstDash val="lg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: Shape 22"/>
              <p:cNvSpPr/>
              <p:nvPr/>
            </p:nvSpPr>
            <p:spPr>
              <a:xfrm rot="10800000" flipH="1">
                <a:off x="6344966" y="2772548"/>
                <a:ext cx="739843" cy="1078621"/>
              </a:xfrm>
              <a:custGeom>
                <a:avLst/>
                <a:gdLst>
                  <a:gd name="connsiteX0" fmla="*/ 443484 w 886968"/>
                  <a:gd name="connsiteY0" fmla="*/ 0 h 1293114"/>
                  <a:gd name="connsiteX1" fmla="*/ 886968 w 886968"/>
                  <a:gd name="connsiteY1" fmla="*/ 443484 h 1293114"/>
                  <a:gd name="connsiteX2" fmla="*/ 532862 w 886968"/>
                  <a:gd name="connsiteY2" fmla="*/ 877958 h 1293114"/>
                  <a:gd name="connsiteX3" fmla="*/ 443485 w 886968"/>
                  <a:gd name="connsiteY3" fmla="*/ 886968 h 1293114"/>
                  <a:gd name="connsiteX4" fmla="*/ 443485 w 886968"/>
                  <a:gd name="connsiteY4" fmla="*/ 887079 h 1293114"/>
                  <a:gd name="connsiteX5" fmla="*/ 442389 w 886968"/>
                  <a:gd name="connsiteY5" fmla="*/ 886968 h 1293114"/>
                  <a:gd name="connsiteX6" fmla="*/ 8988 w 886968"/>
                  <a:gd name="connsiteY6" fmla="*/ 1240200 h 1293114"/>
                  <a:gd name="connsiteX7" fmla="*/ 3654 w 886968"/>
                  <a:gd name="connsiteY7" fmla="*/ 1293114 h 1293114"/>
                  <a:gd name="connsiteX8" fmla="*/ 1 w 886968"/>
                  <a:gd name="connsiteY8" fmla="*/ 1293114 h 1293114"/>
                  <a:gd name="connsiteX9" fmla="*/ 1 w 886968"/>
                  <a:gd name="connsiteY9" fmla="*/ 443494 h 1293114"/>
                  <a:gd name="connsiteX10" fmla="*/ 0 w 886968"/>
                  <a:gd name="connsiteY10" fmla="*/ 443484 h 1293114"/>
                  <a:gd name="connsiteX11" fmla="*/ 443484 w 886968"/>
                  <a:gd name="connsiteY11" fmla="*/ 0 h 129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6968" h="1293114">
                    <a:moveTo>
                      <a:pt x="443484" y="0"/>
                    </a:moveTo>
                    <a:cubicBezTo>
                      <a:pt x="688413" y="0"/>
                      <a:pt x="886968" y="198555"/>
                      <a:pt x="886968" y="443484"/>
                    </a:cubicBezTo>
                    <a:cubicBezTo>
                      <a:pt x="886968" y="657797"/>
                      <a:pt x="734950" y="836605"/>
                      <a:pt x="532862" y="877958"/>
                    </a:cubicBezTo>
                    <a:lnTo>
                      <a:pt x="443485" y="886968"/>
                    </a:lnTo>
                    <a:lnTo>
                      <a:pt x="443485" y="887079"/>
                    </a:lnTo>
                    <a:lnTo>
                      <a:pt x="442389" y="886968"/>
                    </a:lnTo>
                    <a:cubicBezTo>
                      <a:pt x="228605" y="886968"/>
                      <a:pt x="50239" y="1038611"/>
                      <a:pt x="8988" y="1240200"/>
                    </a:cubicBezTo>
                    <a:lnTo>
                      <a:pt x="3654" y="1293114"/>
                    </a:lnTo>
                    <a:lnTo>
                      <a:pt x="1" y="1293114"/>
                    </a:lnTo>
                    <a:lnTo>
                      <a:pt x="1" y="443494"/>
                    </a:lnTo>
                    <a:lnTo>
                      <a:pt x="0" y="443484"/>
                    </a:lnTo>
                    <a:cubicBezTo>
                      <a:pt x="0" y="198555"/>
                      <a:pt x="198555" y="0"/>
                      <a:pt x="443484" y="0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08C4B2"/>
                </a:solidFill>
                <a:prstDash val="lg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429557" y="3438981"/>
              <a:ext cx="7264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ln w="1905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002253" y="3129216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ln w="1905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856871" y="4189519"/>
              <a:ext cx="486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n w="1905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4296" y="1268647"/>
            <a:ext cx="1901722" cy="2916686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春分节气习俗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5323151" y="1690325"/>
            <a:ext cx="4815417" cy="1651589"/>
            <a:chOff x="5323151" y="1690325"/>
            <a:chExt cx="4815417" cy="1651589"/>
          </a:xfrm>
        </p:grpSpPr>
        <p:sp>
          <p:nvSpPr>
            <p:cNvPr id="13" name="圆角矩形 12"/>
            <p:cNvSpPr/>
            <p:nvPr/>
          </p:nvSpPr>
          <p:spPr>
            <a:xfrm>
              <a:off x="5323151" y="1690325"/>
              <a:ext cx="4815417" cy="1651589"/>
            </a:xfrm>
            <a:prstGeom prst="roundRect">
              <a:avLst/>
            </a:prstGeom>
            <a:noFill/>
            <a:ln w="25400" cap="rnd">
              <a:solidFill>
                <a:srgbClr val="9D7447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12098" y="1729681"/>
              <a:ext cx="451170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n w="1270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周代，春分有祭日仪式。清潘荣陛</a:t>
              </a:r>
              <a:r>
                <a:rPr lang="en-US" altLang="zh-CN" sz="2000" dirty="0">
                  <a:ln w="1270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ln w="1270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帝京岁时纪胜</a:t>
              </a:r>
              <a:r>
                <a:rPr lang="en-US" altLang="zh-CN" sz="2000" dirty="0">
                  <a:ln w="1270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ln w="1270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：“春分祭日，秋分祭月，乃国之大典，士民不得擅祀。”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6" y="2656114"/>
            <a:ext cx="4201886" cy="4201886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312488" y="1098421"/>
            <a:ext cx="1519284" cy="1519284"/>
            <a:chOff x="2312488" y="1098421"/>
            <a:chExt cx="1519284" cy="1519284"/>
          </a:xfrm>
        </p:grpSpPr>
        <p:sp>
          <p:nvSpPr>
            <p:cNvPr id="8" name="矩形 7"/>
            <p:cNvSpPr/>
            <p:nvPr/>
          </p:nvSpPr>
          <p:spPr>
            <a:xfrm>
              <a:off x="2582471" y="1495200"/>
              <a:ext cx="11542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n w="1905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祭日</a:t>
              </a:r>
            </a:p>
          </p:txBody>
        </p:sp>
        <p:sp>
          <p:nvSpPr>
            <p:cNvPr id="11" name="流程图: 联系 10"/>
            <p:cNvSpPr/>
            <p:nvPr/>
          </p:nvSpPr>
          <p:spPr>
            <a:xfrm>
              <a:off x="2312488" y="1098421"/>
              <a:ext cx="1519284" cy="1519284"/>
            </a:xfrm>
            <a:prstGeom prst="flowChartConnector">
              <a:avLst/>
            </a:prstGeom>
            <a:noFill/>
            <a:ln w="25400">
              <a:solidFill>
                <a:srgbClr val="9D74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3867" y="1491013"/>
            <a:ext cx="1541071" cy="388028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323151" y="3979984"/>
            <a:ext cx="4815417" cy="1651589"/>
            <a:chOff x="5323151" y="3979984"/>
            <a:chExt cx="4815417" cy="1651589"/>
          </a:xfrm>
        </p:grpSpPr>
        <p:sp>
          <p:nvSpPr>
            <p:cNvPr id="2" name="矩形 1"/>
            <p:cNvSpPr/>
            <p:nvPr/>
          </p:nvSpPr>
          <p:spPr>
            <a:xfrm>
              <a:off x="5412098" y="4067114"/>
              <a:ext cx="452261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n w="1270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古代帝王的祭日场所大多设在京郊，元朝时建有日坛，此后明、清两代皇帝在春分这一天在日坛祭祀大明神</a:t>
              </a:r>
              <a:r>
                <a:rPr lang="en-US" altLang="zh-CN" sz="2000" dirty="0">
                  <a:ln w="1270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(</a:t>
              </a:r>
              <a:r>
                <a:rPr lang="zh-CN" altLang="en-US" sz="2000" dirty="0">
                  <a:ln w="1270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太阳</a:t>
              </a:r>
              <a:r>
                <a:rPr lang="en-US" altLang="zh-CN" sz="2000" dirty="0">
                  <a:ln w="1270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)</a:t>
              </a:r>
              <a:r>
                <a:rPr lang="zh-CN" altLang="en-US" sz="2000" dirty="0">
                  <a:ln w="1270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323151" y="3979984"/>
              <a:ext cx="4815417" cy="1651589"/>
            </a:xfrm>
            <a:prstGeom prst="roundRect">
              <a:avLst/>
            </a:prstGeom>
            <a:noFill/>
            <a:ln w="25400" cap="rnd">
              <a:solidFill>
                <a:srgbClr val="9D7447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36182" y="3290842"/>
            <a:ext cx="2541277" cy="754826"/>
            <a:chOff x="6436182" y="3290842"/>
            <a:chExt cx="2541277" cy="754826"/>
          </a:xfrm>
        </p:grpSpPr>
        <p:sp>
          <p:nvSpPr>
            <p:cNvPr id="15" name="五边形 14"/>
            <p:cNvSpPr/>
            <p:nvPr/>
          </p:nvSpPr>
          <p:spPr>
            <a:xfrm rot="5400000">
              <a:off x="6408854" y="3318170"/>
              <a:ext cx="754826" cy="700169"/>
            </a:xfrm>
            <a:prstGeom prst="homePlate">
              <a:avLst/>
            </a:prstGeom>
            <a:solidFill>
              <a:srgbClr val="E5F8FC"/>
            </a:solidFill>
            <a:ln w="25400" cap="rnd">
              <a:solidFill>
                <a:srgbClr val="9D7447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五边形 15"/>
            <p:cNvSpPr/>
            <p:nvPr/>
          </p:nvSpPr>
          <p:spPr>
            <a:xfrm rot="5400000">
              <a:off x="8249962" y="3318170"/>
              <a:ext cx="754826" cy="700169"/>
            </a:xfrm>
            <a:prstGeom prst="homePlate">
              <a:avLst/>
            </a:prstGeom>
            <a:solidFill>
              <a:srgbClr val="E5F8FC"/>
            </a:solidFill>
            <a:ln w="25400" cap="rnd">
              <a:solidFill>
                <a:srgbClr val="9D7447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春分节气习俗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533578" y="1624442"/>
            <a:ext cx="2065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犒劳耕牛</a:t>
            </a:r>
          </a:p>
        </p:txBody>
      </p:sp>
      <p:sp>
        <p:nvSpPr>
          <p:cNvPr id="10" name="矩形 9"/>
          <p:cNvSpPr/>
          <p:nvPr/>
        </p:nvSpPr>
        <p:spPr>
          <a:xfrm>
            <a:off x="4976263" y="2270773"/>
            <a:ext cx="5734874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江南地区则流行犒劳耕牛、祭祀百鸟的习俗。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7" y="2902480"/>
            <a:ext cx="3058748" cy="369177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25798" y="3211285"/>
            <a:ext cx="4308845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春分已至，耕牛即开始一年的劳作，以糯米团喂耕牛表示犒赏。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425798" y="4577134"/>
            <a:ext cx="4308845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祭祀百鸟，一则感谢它们提醒农时，二是希望鸟类不要啄食五谷，祈祷丰年之意。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4976263" y="2981960"/>
            <a:ext cx="5083628" cy="0"/>
          </a:xfrm>
          <a:prstGeom prst="line">
            <a:avLst/>
          </a:prstGeom>
          <a:ln w="50800" cap="rnd">
            <a:solidFill>
              <a:srgbClr val="00A99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425798" y="4347809"/>
            <a:ext cx="4040353" cy="161071"/>
            <a:chOff x="5425798" y="4347809"/>
            <a:chExt cx="4040353" cy="161071"/>
          </a:xfrm>
        </p:grpSpPr>
        <p:sp>
          <p:nvSpPr>
            <p:cNvPr id="14" name="椭圆 13"/>
            <p:cNvSpPr/>
            <p:nvPr/>
          </p:nvSpPr>
          <p:spPr>
            <a:xfrm>
              <a:off x="5425798" y="4347809"/>
              <a:ext cx="161071" cy="161071"/>
            </a:xfrm>
            <a:prstGeom prst="ellipse">
              <a:avLst/>
            </a:prstGeom>
            <a:solidFill>
              <a:srgbClr val="00A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718892" y="4347809"/>
              <a:ext cx="161071" cy="161071"/>
            </a:xfrm>
            <a:prstGeom prst="ellipse">
              <a:avLst/>
            </a:prstGeom>
            <a:solidFill>
              <a:srgbClr val="00A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011986" y="4347809"/>
              <a:ext cx="161071" cy="161071"/>
            </a:xfrm>
            <a:prstGeom prst="ellipse">
              <a:avLst/>
            </a:prstGeom>
            <a:solidFill>
              <a:srgbClr val="00A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9305080" y="4347809"/>
              <a:ext cx="161071" cy="161071"/>
            </a:xfrm>
            <a:prstGeom prst="ellipse">
              <a:avLst/>
            </a:prstGeom>
            <a:solidFill>
              <a:srgbClr val="00A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31" y="1369539"/>
            <a:ext cx="1622154" cy="1612421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春分节气习俗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72552" y="2707333"/>
            <a:ext cx="5734874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春分这一天农民都按习俗放假，每家都要吃汤元，还要把不用包心的汤元十多个或二三十个煮好，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80" y="4500698"/>
            <a:ext cx="3542991" cy="121117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24249" y="4524500"/>
            <a:ext cx="4335329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用细竹叉扦着置于室外田边地坎，名曰粘雀子嘴，免得雀子来破坏庄稼。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161006" y="1308967"/>
            <a:ext cx="3696243" cy="646331"/>
            <a:chOff x="4161006" y="1308967"/>
            <a:chExt cx="3696243" cy="646331"/>
          </a:xfrm>
        </p:grpSpPr>
        <p:sp>
          <p:nvSpPr>
            <p:cNvPr id="8" name="矩形 7"/>
            <p:cNvSpPr/>
            <p:nvPr/>
          </p:nvSpPr>
          <p:spPr>
            <a:xfrm>
              <a:off x="4976263" y="1308967"/>
              <a:ext cx="20657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n w="1905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粘雀子嘴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161006" y="1632132"/>
              <a:ext cx="631372" cy="0"/>
            </a:xfrm>
            <a:prstGeom prst="line">
              <a:avLst/>
            </a:prstGeom>
            <a:ln w="63500" cap="rnd">
              <a:solidFill>
                <a:srgbClr val="00A99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225877" y="1632132"/>
              <a:ext cx="631372" cy="0"/>
            </a:xfrm>
            <a:prstGeom prst="line">
              <a:avLst/>
            </a:prstGeom>
            <a:ln w="63500" cap="rnd">
              <a:solidFill>
                <a:srgbClr val="00A99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19" y="2163105"/>
            <a:ext cx="2401849" cy="2308210"/>
          </a:xfrm>
          <a:prstGeom prst="rect">
            <a:avLst/>
          </a:prstGeom>
        </p:spPr>
      </p:pic>
      <p:sp>
        <p:nvSpPr>
          <p:cNvPr id="17" name="L 形 16"/>
          <p:cNvSpPr/>
          <p:nvPr/>
        </p:nvSpPr>
        <p:spPr>
          <a:xfrm rot="13500000">
            <a:off x="6912571" y="2961318"/>
            <a:ext cx="507692" cy="507692"/>
          </a:xfrm>
          <a:prstGeom prst="corner">
            <a:avLst>
              <a:gd name="adj1" fmla="val 29762"/>
              <a:gd name="adj2" fmla="val 28571"/>
            </a:avLst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L 形 17"/>
          <p:cNvSpPr/>
          <p:nvPr/>
        </p:nvSpPr>
        <p:spPr>
          <a:xfrm rot="2700000">
            <a:off x="4842973" y="4852439"/>
            <a:ext cx="507692" cy="507692"/>
          </a:xfrm>
          <a:prstGeom prst="corner">
            <a:avLst>
              <a:gd name="adj1" fmla="val 29762"/>
              <a:gd name="adj2" fmla="val 28571"/>
            </a:avLst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" grpId="0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春分节气习俗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33546" y="2143877"/>
            <a:ext cx="6050221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二月春分，开始扫墓祭祖，也叫春祭。扫墓前先要在祠堂举行隆重的祭祖仪式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177501" y="1208973"/>
            <a:ext cx="2716529" cy="646331"/>
            <a:chOff x="4346063" y="1080367"/>
            <a:chExt cx="2716529" cy="646331"/>
          </a:xfrm>
        </p:grpSpPr>
        <p:sp>
          <p:nvSpPr>
            <p:cNvPr id="8" name="矩形 7"/>
            <p:cNvSpPr/>
            <p:nvPr/>
          </p:nvSpPr>
          <p:spPr>
            <a:xfrm>
              <a:off x="5161321" y="1080367"/>
              <a:ext cx="11741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n w="1905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春祭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346063" y="1403532"/>
              <a:ext cx="631372" cy="0"/>
            </a:xfrm>
            <a:prstGeom prst="line">
              <a:avLst/>
            </a:prstGeom>
            <a:ln w="63500" cap="rnd">
              <a:solidFill>
                <a:srgbClr val="00A99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431220" y="1403532"/>
              <a:ext cx="631372" cy="0"/>
            </a:xfrm>
            <a:prstGeom prst="line">
              <a:avLst/>
            </a:prstGeom>
            <a:ln w="63500" cap="rnd">
              <a:solidFill>
                <a:srgbClr val="00A99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3487768" y="3375978"/>
            <a:ext cx="6096000" cy="9612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杀猪、宰羊，请鼓手吹奏，由礼生念祭文，带引行三献礼。春分扫墓开始时，首先扫祭开基祖和远祖坟墓，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87768" y="4627507"/>
            <a:ext cx="6095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全族和全村都要出动，队伍往往达几百甚至上千人。开基祖和远祖墓扫完之后，分房扫祭各房祖先坟墓，最后各家扫祭家庭私墓。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319483" y="2246484"/>
            <a:ext cx="827313" cy="810448"/>
            <a:chOff x="1121230" y="2139581"/>
            <a:chExt cx="827313" cy="810448"/>
          </a:xfrm>
        </p:grpSpPr>
        <p:sp>
          <p:nvSpPr>
            <p:cNvPr id="15" name="圆角矩形 14"/>
            <p:cNvSpPr/>
            <p:nvPr/>
          </p:nvSpPr>
          <p:spPr>
            <a:xfrm>
              <a:off x="1251857" y="2253343"/>
              <a:ext cx="696686" cy="696686"/>
            </a:xfrm>
            <a:prstGeom prst="roundRect">
              <a:avLst/>
            </a:prstGeom>
            <a:solidFill>
              <a:srgbClr val="08C4B2"/>
            </a:solidFill>
            <a:ln>
              <a:noFill/>
            </a:ln>
            <a:effectLst>
              <a:outerShdw blurRad="50800" dist="1905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rgbClr val="E5F8FC"/>
                </a:solidFill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121230" y="2139581"/>
              <a:ext cx="696686" cy="696686"/>
            </a:xfrm>
            <a:prstGeom prst="roundRect">
              <a:avLst/>
            </a:prstGeom>
            <a:solidFill>
              <a:srgbClr val="00A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rgbClr val="E5F8FC"/>
                  </a:solidFill>
                  <a:cs typeface="+mn-ea"/>
                  <a:sym typeface="+mn-lt"/>
                </a:rPr>
                <a:t>1</a:t>
              </a:r>
              <a:endParaRPr lang="zh-CN" altLang="en-US" sz="3600" dirty="0">
                <a:solidFill>
                  <a:srgbClr val="E5F8F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319483" y="3528486"/>
            <a:ext cx="827313" cy="810448"/>
            <a:chOff x="1121230" y="2139581"/>
            <a:chExt cx="827313" cy="810448"/>
          </a:xfrm>
        </p:grpSpPr>
        <p:sp>
          <p:nvSpPr>
            <p:cNvPr id="19" name="圆角矩形 18"/>
            <p:cNvSpPr/>
            <p:nvPr/>
          </p:nvSpPr>
          <p:spPr>
            <a:xfrm>
              <a:off x="1251857" y="2253343"/>
              <a:ext cx="696686" cy="696686"/>
            </a:xfrm>
            <a:prstGeom prst="roundRect">
              <a:avLst/>
            </a:prstGeom>
            <a:solidFill>
              <a:srgbClr val="08C4B2"/>
            </a:solidFill>
            <a:ln>
              <a:noFill/>
            </a:ln>
            <a:effectLst>
              <a:outerShdw blurRad="50800" dist="1905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rgbClr val="E5F8FC"/>
                </a:solidFill>
                <a:cs typeface="+mn-ea"/>
                <a:sym typeface="+mn-lt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121230" y="2139581"/>
              <a:ext cx="696686" cy="696686"/>
            </a:xfrm>
            <a:prstGeom prst="roundRect">
              <a:avLst/>
            </a:prstGeom>
            <a:solidFill>
              <a:srgbClr val="00A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rgbClr val="E5F8FC"/>
                  </a:solidFill>
                  <a:cs typeface="+mn-ea"/>
                  <a:sym typeface="+mn-lt"/>
                </a:rPr>
                <a:t>2</a:t>
              </a:r>
              <a:endParaRPr lang="zh-CN" altLang="en-US" sz="3600" dirty="0">
                <a:solidFill>
                  <a:srgbClr val="E5F8F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19483" y="4770320"/>
            <a:ext cx="827313" cy="810448"/>
            <a:chOff x="1121230" y="2139581"/>
            <a:chExt cx="827313" cy="810448"/>
          </a:xfrm>
        </p:grpSpPr>
        <p:sp>
          <p:nvSpPr>
            <p:cNvPr id="22" name="圆角矩形 21"/>
            <p:cNvSpPr/>
            <p:nvPr/>
          </p:nvSpPr>
          <p:spPr>
            <a:xfrm>
              <a:off x="1251857" y="2253343"/>
              <a:ext cx="696686" cy="696686"/>
            </a:xfrm>
            <a:prstGeom prst="roundRect">
              <a:avLst/>
            </a:prstGeom>
            <a:solidFill>
              <a:srgbClr val="08C4B2"/>
            </a:solidFill>
            <a:ln>
              <a:noFill/>
            </a:ln>
            <a:effectLst>
              <a:outerShdw blurRad="50800" dist="1905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rgbClr val="E5F8FC"/>
                </a:solidFill>
                <a:cs typeface="+mn-ea"/>
                <a:sym typeface="+mn-lt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1121230" y="2139581"/>
              <a:ext cx="696686" cy="696686"/>
            </a:xfrm>
            <a:prstGeom prst="roundRect">
              <a:avLst/>
            </a:prstGeom>
            <a:solidFill>
              <a:srgbClr val="00A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rgbClr val="E5F8FC"/>
                  </a:solidFill>
                  <a:cs typeface="+mn-ea"/>
                  <a:sym typeface="+mn-lt"/>
                </a:rPr>
                <a:t>3</a:t>
              </a:r>
              <a:endParaRPr lang="zh-CN" altLang="en-US" sz="3600" dirty="0">
                <a:solidFill>
                  <a:srgbClr val="E5F8FC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3487768" y="3276600"/>
            <a:ext cx="6095999" cy="0"/>
          </a:xfrm>
          <a:prstGeom prst="line">
            <a:avLst/>
          </a:prstGeom>
          <a:ln w="25400" cap="rnd">
            <a:solidFill>
              <a:srgbClr val="08C4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487767" y="4539343"/>
            <a:ext cx="6095999" cy="0"/>
          </a:xfrm>
          <a:prstGeom prst="line">
            <a:avLst/>
          </a:prstGeom>
          <a:ln w="25400" cap="rnd">
            <a:solidFill>
              <a:srgbClr val="08C4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春分节气习俗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40800" y="1937048"/>
            <a:ext cx="7972654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春分随之即到，其时便出现挨家送春牛图的。其图是把二开红纸或黄纸印上全年农历节气，还要印上农夫耕田图样，名曰</a:t>
            </a:r>
            <a:r>
              <a:rPr lang="en-US" altLang="zh-CN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"</a:t>
            </a: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春牛图</a:t>
            </a:r>
            <a:r>
              <a:rPr lang="en-US" altLang="zh-CN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"</a:t>
            </a: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520021" y="1154545"/>
            <a:ext cx="3151958" cy="646331"/>
            <a:chOff x="4346063" y="1080367"/>
            <a:chExt cx="3151958" cy="646331"/>
          </a:xfrm>
        </p:grpSpPr>
        <p:sp>
          <p:nvSpPr>
            <p:cNvPr id="11" name="矩形 10"/>
            <p:cNvSpPr/>
            <p:nvPr/>
          </p:nvSpPr>
          <p:spPr>
            <a:xfrm>
              <a:off x="5161320" y="1080367"/>
              <a:ext cx="15836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n w="1905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送春牛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346063" y="1403532"/>
              <a:ext cx="631372" cy="0"/>
            </a:xfrm>
            <a:prstGeom prst="line">
              <a:avLst/>
            </a:prstGeom>
            <a:ln w="63500" cap="rnd">
              <a:solidFill>
                <a:srgbClr val="00A99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866649" y="1403532"/>
              <a:ext cx="631372" cy="0"/>
            </a:xfrm>
            <a:prstGeom prst="line">
              <a:avLst/>
            </a:prstGeom>
            <a:ln w="63500" cap="rnd">
              <a:solidFill>
                <a:srgbClr val="00A99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22739" r="4546" b="22289"/>
          <a:stretch>
            <a:fillRect/>
          </a:stretch>
        </p:blipFill>
        <p:spPr>
          <a:xfrm>
            <a:off x="2979595" y="3211534"/>
            <a:ext cx="5766670" cy="3490289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春分节气习俗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927028" y="982284"/>
            <a:ext cx="4447361" cy="646331"/>
            <a:chOff x="4346063" y="1080367"/>
            <a:chExt cx="4447361" cy="646331"/>
          </a:xfrm>
        </p:grpSpPr>
        <p:sp>
          <p:nvSpPr>
            <p:cNvPr id="10" name="矩形 9"/>
            <p:cNvSpPr/>
            <p:nvPr/>
          </p:nvSpPr>
          <p:spPr>
            <a:xfrm>
              <a:off x="5161320" y="1080367"/>
              <a:ext cx="32862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n w="1905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春牛表现形式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346063" y="1403532"/>
              <a:ext cx="631372" cy="0"/>
            </a:xfrm>
            <a:prstGeom prst="line">
              <a:avLst/>
            </a:prstGeom>
            <a:ln w="63500" cap="rnd">
              <a:solidFill>
                <a:srgbClr val="00A99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8162052" y="1403532"/>
              <a:ext cx="631372" cy="0"/>
            </a:xfrm>
            <a:prstGeom prst="line">
              <a:avLst/>
            </a:prstGeom>
            <a:ln w="63500" cap="rnd">
              <a:solidFill>
                <a:srgbClr val="00A99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内容占位符 3" descr="U10370P1335DT20140122151126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741" y="1920245"/>
            <a:ext cx="2959946" cy="2338753"/>
          </a:xfrm>
        </p:spPr>
      </p:pic>
      <p:pic>
        <p:nvPicPr>
          <p:cNvPr id="14" name="图片 4" descr="086f9bc3971e41deb32b7f3b54d8dc3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92" y="4473805"/>
            <a:ext cx="3294035" cy="21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5" descr="201503211426202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02" y="1996621"/>
            <a:ext cx="3013366" cy="213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春分节气习俗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927028" y="982284"/>
            <a:ext cx="3630933" cy="646331"/>
            <a:chOff x="4346063" y="1080367"/>
            <a:chExt cx="3630933" cy="646331"/>
          </a:xfrm>
        </p:grpSpPr>
        <p:sp>
          <p:nvSpPr>
            <p:cNvPr id="10" name="矩形 9"/>
            <p:cNvSpPr/>
            <p:nvPr/>
          </p:nvSpPr>
          <p:spPr>
            <a:xfrm>
              <a:off x="5161320" y="1080367"/>
              <a:ext cx="2017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n w="1905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牛的画法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346063" y="1403532"/>
              <a:ext cx="631372" cy="0"/>
            </a:xfrm>
            <a:prstGeom prst="line">
              <a:avLst/>
            </a:prstGeom>
            <a:ln w="63500" cap="rnd">
              <a:solidFill>
                <a:srgbClr val="00A99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345624" y="1403532"/>
              <a:ext cx="631372" cy="0"/>
            </a:xfrm>
            <a:prstGeom prst="line">
              <a:avLst/>
            </a:prstGeom>
            <a:ln w="63500" cap="rnd">
              <a:solidFill>
                <a:srgbClr val="00A99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内容占位符 3" descr="2015021510084053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052" y="2408398"/>
            <a:ext cx="3993343" cy="3220874"/>
          </a:xfrm>
        </p:spPr>
      </p:pic>
      <p:pic>
        <p:nvPicPr>
          <p:cNvPr id="14" name="图片 4" descr="a522483859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44" y="2448912"/>
            <a:ext cx="3499070" cy="313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 descr="ps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6" y="1575325"/>
            <a:ext cx="4841247" cy="444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春分节气习俗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730431" y="1575325"/>
            <a:ext cx="3657600" cy="1819171"/>
            <a:chOff x="1392575" y="1249345"/>
            <a:chExt cx="3657600" cy="1819171"/>
          </a:xfrm>
        </p:grpSpPr>
        <p:sp>
          <p:nvSpPr>
            <p:cNvPr id="2" name="矩形 1"/>
            <p:cNvSpPr/>
            <p:nvPr/>
          </p:nvSpPr>
          <p:spPr>
            <a:xfrm>
              <a:off x="1402664" y="1249345"/>
              <a:ext cx="3647511" cy="1656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dirty="0">
                  <a:ln w="1905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内容包括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3600" dirty="0">
                  <a:ln w="1905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春、牛、小朋友</a:t>
              </a: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392575" y="1249345"/>
              <a:ext cx="3657600" cy="1819171"/>
            </a:xfrm>
            <a:prstGeom prst="roundRect">
              <a:avLst/>
            </a:prstGeom>
            <a:noFill/>
            <a:ln w="25400" cap="rnd">
              <a:solidFill>
                <a:srgbClr val="08C4B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内容占位符 3" descr="psb.jpg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0431" y="3577041"/>
            <a:ext cx="3657600" cy="2443163"/>
          </a:xfrm>
        </p:spPr>
      </p:pic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08" y="708023"/>
            <a:ext cx="8350220" cy="5282694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6165" y="3868940"/>
            <a:ext cx="1235765" cy="12357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959593" y="0"/>
            <a:ext cx="4060610" cy="6963860"/>
            <a:chOff x="8959593" y="0"/>
            <a:chExt cx="4060610" cy="6963860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1105397">
              <a:off x="10541442" y="3096975"/>
              <a:ext cx="1991042" cy="1901891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2256" flipH="1">
              <a:off x="10321511" y="1173015"/>
              <a:ext cx="2077569" cy="3119255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7330" y="4673522"/>
              <a:ext cx="2270551" cy="2290338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18083" y="4002134"/>
              <a:ext cx="1202277" cy="282472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593" y="0"/>
              <a:ext cx="3275472" cy="1383904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5018" y="5480485"/>
              <a:ext cx="2324623" cy="1423998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8000000">
              <a:off x="11184982" y="517731"/>
              <a:ext cx="1606635" cy="2063807"/>
            </a:xfrm>
            <a:prstGeom prst="rect">
              <a:avLst/>
            </a:prstGeom>
          </p:spPr>
        </p:pic>
      </p:grpSp>
      <p:pic>
        <p:nvPicPr>
          <p:cNvPr id="93" name="图片 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38" y="312102"/>
            <a:ext cx="2937820" cy="1987843"/>
          </a:xfrm>
          <a:prstGeom prst="rect">
            <a:avLst/>
          </a:prstGeom>
        </p:spPr>
      </p:pic>
      <p:sp>
        <p:nvSpPr>
          <p:cNvPr id="26" name="流程图: 联系 25"/>
          <p:cNvSpPr/>
          <p:nvPr/>
        </p:nvSpPr>
        <p:spPr>
          <a:xfrm>
            <a:off x="8784711" y="3142025"/>
            <a:ext cx="514336" cy="557494"/>
          </a:xfrm>
          <a:prstGeom prst="flowChartConnector">
            <a:avLst/>
          </a:prstGeom>
          <a:pattFill prst="wdDnDiag">
            <a:fgClr>
              <a:srgbClr val="00A99D"/>
            </a:fgClr>
            <a:bgClr>
              <a:srgbClr val="E5F8F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62070" y="2738852"/>
            <a:ext cx="4871588" cy="1172585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ln w="254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舌尖上的春分</a:t>
            </a:r>
          </a:p>
        </p:txBody>
      </p:sp>
      <p:sp>
        <p:nvSpPr>
          <p:cNvPr id="28" name="流程图: 联系 27"/>
          <p:cNvSpPr/>
          <p:nvPr/>
        </p:nvSpPr>
        <p:spPr>
          <a:xfrm>
            <a:off x="3447734" y="3211595"/>
            <a:ext cx="514336" cy="557494"/>
          </a:xfrm>
          <a:prstGeom prst="flowChartConnector">
            <a:avLst/>
          </a:prstGeom>
          <a:pattFill prst="wdDnDiag">
            <a:fgClr>
              <a:srgbClr val="00A99D"/>
            </a:fgClr>
            <a:bgClr>
              <a:srgbClr val="E5F8F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301" flipH="1">
            <a:off x="7024753" y="3688900"/>
            <a:ext cx="3100827" cy="31008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90143">
            <a:off x="5730634" y="677872"/>
            <a:ext cx="1182150" cy="186941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1" y="0"/>
            <a:ext cx="7673777" cy="6859826"/>
            <a:chOff x="-1" y="0"/>
            <a:chExt cx="7673777" cy="6859826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08" y="4649223"/>
              <a:ext cx="869188" cy="14549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28942" y="4214992"/>
              <a:ext cx="2503716" cy="278595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190143">
              <a:off x="269694" y="486315"/>
              <a:ext cx="3312929" cy="3793277"/>
            </a:xfrm>
            <a:prstGeom prst="rect">
              <a:avLst/>
            </a:prstGeom>
          </p:spPr>
        </p:pic>
        <p:pic>
          <p:nvPicPr>
            <p:cNvPr id="100" name="图片 99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710620">
              <a:off x="1624848" y="4495923"/>
              <a:ext cx="1731413" cy="2224091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96484"/>
              <a:ext cx="5397177" cy="1962610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013" y="3591821"/>
              <a:ext cx="1111708" cy="326727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2695699" cy="6787894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035" y="6114436"/>
              <a:ext cx="1881489" cy="743564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4299030" y="1874932"/>
            <a:ext cx="51158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n w="25400">
                  <a:solidFill>
                    <a:srgbClr val="9D7447"/>
                  </a:solidFill>
                </a:ln>
                <a:solidFill>
                  <a:srgbClr val="9D7447"/>
                </a:solidFill>
                <a:cs typeface="+mn-ea"/>
                <a:sym typeface="+mn-lt"/>
              </a:rPr>
              <a:t>PART THREE</a:t>
            </a:r>
            <a:endParaRPr lang="zh-CN" altLang="en-US" sz="6600" dirty="0">
              <a:ln w="25400">
                <a:solidFill>
                  <a:srgbClr val="9D7447"/>
                </a:solidFill>
              </a:ln>
              <a:solidFill>
                <a:srgbClr val="9D744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6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6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935734" y="235216"/>
            <a:ext cx="2036415" cy="1963783"/>
            <a:chOff x="4935734" y="235216"/>
            <a:chExt cx="2036415" cy="1963783"/>
          </a:xfrm>
        </p:grpSpPr>
        <p:sp>
          <p:nvSpPr>
            <p:cNvPr id="6" name="矩形 5"/>
            <p:cNvSpPr/>
            <p:nvPr/>
          </p:nvSpPr>
          <p:spPr>
            <a:xfrm>
              <a:off x="5067232" y="622363"/>
              <a:ext cx="172996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6000" b="1" dirty="0">
                  <a:ln w="2540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目录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935734" y="235216"/>
              <a:ext cx="2036415" cy="1963783"/>
              <a:chOff x="3727357" y="442371"/>
              <a:chExt cx="2238434" cy="2158597"/>
            </a:xfrm>
          </p:grpSpPr>
          <p:sp>
            <p:nvSpPr>
              <p:cNvPr id="7" name="弧形 6"/>
              <p:cNvSpPr/>
              <p:nvPr/>
            </p:nvSpPr>
            <p:spPr>
              <a:xfrm rot="19225304">
                <a:off x="3727357" y="442371"/>
                <a:ext cx="2140883" cy="2090697"/>
              </a:xfrm>
              <a:prstGeom prst="arc">
                <a:avLst>
                  <a:gd name="adj1" fmla="val 11298271"/>
                  <a:gd name="adj2" fmla="val 21015708"/>
                </a:avLst>
              </a:prstGeom>
              <a:ln w="25400" cap="rnd">
                <a:solidFill>
                  <a:srgbClr val="9D744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D744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弧形 9"/>
              <p:cNvSpPr/>
              <p:nvPr/>
            </p:nvSpPr>
            <p:spPr>
              <a:xfrm rot="8408535">
                <a:off x="3783361" y="497578"/>
                <a:ext cx="2093597" cy="2044520"/>
              </a:xfrm>
              <a:prstGeom prst="arc">
                <a:avLst>
                  <a:gd name="adj1" fmla="val 11583445"/>
                  <a:gd name="adj2" fmla="val 21036640"/>
                </a:avLst>
              </a:prstGeom>
              <a:ln w="25400" cap="rnd">
                <a:solidFill>
                  <a:srgbClr val="9D744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D7447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flipV="1">
                <a:off x="5518298" y="627321"/>
                <a:ext cx="255181" cy="255181"/>
              </a:xfrm>
              <a:prstGeom prst="line">
                <a:avLst/>
              </a:prstGeom>
              <a:ln w="25400" cap="rnd">
                <a:solidFill>
                  <a:srgbClr val="9D744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V="1">
                <a:off x="5448572" y="634178"/>
                <a:ext cx="517219" cy="517218"/>
              </a:xfrm>
              <a:prstGeom prst="line">
                <a:avLst/>
              </a:prstGeom>
              <a:ln w="25400" cap="rnd">
                <a:solidFill>
                  <a:srgbClr val="9D744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3810001" y="2076893"/>
                <a:ext cx="255181" cy="255181"/>
              </a:xfrm>
              <a:prstGeom prst="line">
                <a:avLst/>
              </a:prstGeom>
              <a:ln w="25400" cap="rnd">
                <a:solidFill>
                  <a:srgbClr val="9D744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3740275" y="2083750"/>
                <a:ext cx="517219" cy="517218"/>
              </a:xfrm>
              <a:prstGeom prst="line">
                <a:avLst/>
              </a:prstGeom>
              <a:ln w="25400" cap="rnd">
                <a:solidFill>
                  <a:srgbClr val="9D744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组合 62"/>
          <p:cNvGrpSpPr/>
          <p:nvPr/>
        </p:nvGrpSpPr>
        <p:grpSpPr>
          <a:xfrm>
            <a:off x="10776773" y="-335183"/>
            <a:ext cx="1606635" cy="7213654"/>
            <a:chOff x="10776773" y="-335183"/>
            <a:chExt cx="1606635" cy="721365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1700000">
              <a:off x="10776773" y="-335183"/>
              <a:ext cx="1606635" cy="206380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140856" y="2827327"/>
              <a:ext cx="6878471" cy="1223817"/>
            </a:xfrm>
            <a:prstGeom prst="rect">
              <a:avLst/>
            </a:prstGeom>
          </p:spPr>
        </p:pic>
      </p:grpSp>
      <p:grpSp>
        <p:nvGrpSpPr>
          <p:cNvPr id="62" name="组合 61"/>
          <p:cNvGrpSpPr/>
          <p:nvPr/>
        </p:nvGrpSpPr>
        <p:grpSpPr>
          <a:xfrm>
            <a:off x="-328782" y="-87829"/>
            <a:ext cx="2033466" cy="7089130"/>
            <a:chOff x="-328782" y="-87829"/>
            <a:chExt cx="2033466" cy="7089130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40573">
              <a:off x="80573" y="-497184"/>
              <a:ext cx="1214755" cy="203346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">
              <a:off x="71414" y="3734028"/>
              <a:ext cx="1111708" cy="326727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-2898124" y="2898123"/>
              <a:ext cx="6858003" cy="1061753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3644923" y="2404848"/>
            <a:ext cx="4992766" cy="769441"/>
            <a:chOff x="3575611" y="2658050"/>
            <a:chExt cx="4992766" cy="769441"/>
          </a:xfrm>
        </p:grpSpPr>
        <p:sp>
          <p:nvSpPr>
            <p:cNvPr id="24" name="矩形 23"/>
            <p:cNvSpPr/>
            <p:nvPr/>
          </p:nvSpPr>
          <p:spPr>
            <a:xfrm>
              <a:off x="5562426" y="2658050"/>
              <a:ext cx="300595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ln w="25400">
                    <a:solidFill>
                      <a:srgbClr val="00A99D"/>
                    </a:solidFill>
                  </a:ln>
                  <a:solidFill>
                    <a:srgbClr val="00A99D"/>
                  </a:solidFill>
                  <a:cs typeface="+mn-ea"/>
                  <a:sym typeface="+mn-lt"/>
                </a:rPr>
                <a:t>春分的由来</a:t>
              </a: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00" y="2836928"/>
              <a:ext cx="762989" cy="411685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3575611" y="2658050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ln w="25400">
                    <a:solidFill>
                      <a:srgbClr val="00A99D"/>
                    </a:solidFill>
                  </a:ln>
                  <a:solidFill>
                    <a:srgbClr val="00A99D"/>
                  </a:solidFill>
                  <a:cs typeface="+mn-ea"/>
                  <a:sym typeface="+mn-lt"/>
                </a:rPr>
                <a:t>一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362795" y="3518688"/>
            <a:ext cx="5557023" cy="769441"/>
            <a:chOff x="3575611" y="3636269"/>
            <a:chExt cx="5557023" cy="769441"/>
          </a:xfrm>
        </p:grpSpPr>
        <p:sp>
          <p:nvSpPr>
            <p:cNvPr id="25" name="矩形 24"/>
            <p:cNvSpPr/>
            <p:nvPr/>
          </p:nvSpPr>
          <p:spPr>
            <a:xfrm>
              <a:off x="5562426" y="3636269"/>
              <a:ext cx="35702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ln w="25400">
                    <a:solidFill>
                      <a:srgbClr val="00A99D"/>
                    </a:solidFill>
                  </a:ln>
                  <a:solidFill>
                    <a:srgbClr val="00A99D"/>
                  </a:solidFill>
                  <a:cs typeface="+mn-ea"/>
                  <a:sym typeface="+mn-lt"/>
                </a:rPr>
                <a:t>春分节气习俗</a:t>
              </a: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00" y="3815147"/>
              <a:ext cx="762989" cy="411685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3575611" y="3636269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ln w="25400">
                    <a:solidFill>
                      <a:srgbClr val="00A99D"/>
                    </a:solidFill>
                  </a:ln>
                  <a:solidFill>
                    <a:srgbClr val="00A99D"/>
                  </a:solidFill>
                  <a:cs typeface="+mn-ea"/>
                  <a:sym typeface="+mn-lt"/>
                </a:rPr>
                <a:t>二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62795" y="4632528"/>
            <a:ext cx="5557023" cy="769441"/>
            <a:chOff x="3575611" y="4555348"/>
            <a:chExt cx="5557023" cy="769441"/>
          </a:xfrm>
        </p:grpSpPr>
        <p:sp>
          <p:nvSpPr>
            <p:cNvPr id="26" name="矩形 25"/>
            <p:cNvSpPr/>
            <p:nvPr/>
          </p:nvSpPr>
          <p:spPr>
            <a:xfrm>
              <a:off x="5562426" y="4555348"/>
              <a:ext cx="35702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ln w="25400">
                    <a:solidFill>
                      <a:srgbClr val="00A99D"/>
                    </a:solidFill>
                  </a:ln>
                  <a:solidFill>
                    <a:srgbClr val="00A99D"/>
                  </a:solidFill>
                  <a:cs typeface="+mn-ea"/>
                  <a:sym typeface="+mn-lt"/>
                </a:rPr>
                <a:t>舌尖上的春分</a:t>
              </a: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00" y="4734226"/>
              <a:ext cx="762989" cy="411685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>
              <a:off x="3575611" y="455534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ln w="25400">
                    <a:solidFill>
                      <a:srgbClr val="00A99D"/>
                    </a:solidFill>
                  </a:ln>
                  <a:solidFill>
                    <a:srgbClr val="00A99D"/>
                  </a:solidFill>
                  <a:cs typeface="+mn-ea"/>
                  <a:sym typeface="+mn-lt"/>
                </a:rPr>
                <a:t>三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744697" y="5746369"/>
            <a:ext cx="4793218" cy="769441"/>
            <a:chOff x="3575611" y="5564791"/>
            <a:chExt cx="4793218" cy="769441"/>
          </a:xfrm>
        </p:grpSpPr>
        <p:sp>
          <p:nvSpPr>
            <p:cNvPr id="23" name="矩形 22"/>
            <p:cNvSpPr/>
            <p:nvPr/>
          </p:nvSpPr>
          <p:spPr>
            <a:xfrm>
              <a:off x="5562426" y="5564791"/>
              <a:ext cx="280640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400" dirty="0">
                  <a:ln w="25400">
                    <a:solidFill>
                      <a:srgbClr val="00A99D"/>
                    </a:solidFill>
                  </a:ln>
                  <a:solidFill>
                    <a:srgbClr val="00A99D"/>
                  </a:solidFill>
                  <a:cs typeface="+mn-ea"/>
                  <a:sym typeface="+mn-lt"/>
                </a:rPr>
                <a:t>春分诗词</a:t>
              </a: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00" y="5743669"/>
              <a:ext cx="762989" cy="411685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3575611" y="5564791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ln w="25400">
                    <a:solidFill>
                      <a:srgbClr val="00A99D"/>
                    </a:solidFill>
                  </a:ln>
                  <a:solidFill>
                    <a:srgbClr val="00A99D"/>
                  </a:solidFill>
                  <a:cs typeface="+mn-ea"/>
                  <a:sym typeface="+mn-lt"/>
                </a:rPr>
                <a:t>四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4406" y="3184277"/>
            <a:ext cx="6353801" cy="32442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4406" y="4298117"/>
            <a:ext cx="6353801" cy="32442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4406" y="5411957"/>
            <a:ext cx="6353801" cy="324423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90143">
            <a:off x="637642" y="-288182"/>
            <a:ext cx="1502204" cy="2375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舌尖上的春分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754064" y="949628"/>
            <a:ext cx="3141074" cy="646331"/>
            <a:chOff x="4346063" y="1080367"/>
            <a:chExt cx="3141074" cy="646331"/>
          </a:xfrm>
        </p:grpSpPr>
        <p:sp>
          <p:nvSpPr>
            <p:cNvPr id="10" name="矩形 9"/>
            <p:cNvSpPr/>
            <p:nvPr/>
          </p:nvSpPr>
          <p:spPr>
            <a:xfrm>
              <a:off x="5161320" y="1080367"/>
              <a:ext cx="1625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n w="1905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吃春菜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346063" y="1403532"/>
              <a:ext cx="631372" cy="0"/>
            </a:xfrm>
            <a:prstGeom prst="line">
              <a:avLst/>
            </a:prstGeom>
            <a:ln w="63500" cap="rnd">
              <a:solidFill>
                <a:srgbClr val="00A99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855765" y="1403532"/>
              <a:ext cx="631372" cy="0"/>
            </a:xfrm>
            <a:prstGeom prst="line">
              <a:avLst/>
            </a:prstGeom>
            <a:ln w="63500" cap="rnd">
              <a:solidFill>
                <a:srgbClr val="00A99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3731337" y="1883516"/>
            <a:ext cx="5905191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昔日四邑</a:t>
            </a:r>
            <a:r>
              <a:rPr lang="en-US" altLang="zh-CN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(</a:t>
            </a: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现在加上鹤山为五邑</a:t>
            </a:r>
            <a:r>
              <a:rPr lang="en-US" altLang="zh-CN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)</a:t>
            </a: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的开平苍城镇的谢姓，有个不成节的习俗，叫做“春分吃春菜”。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031550" y="5439610"/>
            <a:ext cx="5656326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“春菜”是一种野苋菜，乡人称之为“春碧蒿”。逢春分那天，全村人都去采摘春菜。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63199" y="3390999"/>
            <a:ext cx="39284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“春菜”多是嫩绿的，细细的，约有巴掌长短。春菜一般家里与鱼片“滚汤”，名曰“春汤”。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57783" y="3390999"/>
            <a:ext cx="28379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有顺口溜道：“春汤灌脏，洗涤肝肠。阖家老少，平安健康。”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051903" y="3137007"/>
            <a:ext cx="2537221" cy="2246236"/>
            <a:chOff x="3800914" y="1607127"/>
            <a:chExt cx="4590172" cy="4063742"/>
          </a:xfrm>
        </p:grpSpPr>
        <p:sp>
          <p:nvSpPr>
            <p:cNvPr id="17" name="îṣļîḑé-任意多边形: 形状 248"/>
            <p:cNvSpPr/>
            <p:nvPr/>
          </p:nvSpPr>
          <p:spPr bwMode="auto">
            <a:xfrm>
              <a:off x="5641528" y="3531061"/>
              <a:ext cx="2749558" cy="1808423"/>
            </a:xfrm>
            <a:custGeom>
              <a:avLst/>
              <a:gdLst>
                <a:gd name="T0" fmla="*/ 586 w 698"/>
                <a:gd name="T1" fmla="*/ 44 h 460"/>
                <a:gd name="T2" fmla="*/ 577 w 698"/>
                <a:gd name="T3" fmla="*/ 125 h 460"/>
                <a:gd name="T4" fmla="*/ 618 w 698"/>
                <a:gd name="T5" fmla="*/ 197 h 460"/>
                <a:gd name="T6" fmla="*/ 660 w 698"/>
                <a:gd name="T7" fmla="*/ 177 h 460"/>
                <a:gd name="T8" fmla="*/ 698 w 698"/>
                <a:gd name="T9" fmla="*/ 229 h 460"/>
                <a:gd name="T10" fmla="*/ 657 w 698"/>
                <a:gd name="T11" fmla="*/ 295 h 460"/>
                <a:gd name="T12" fmla="*/ 601 w 698"/>
                <a:gd name="T13" fmla="*/ 271 h 460"/>
                <a:gd name="T14" fmla="*/ 571 w 698"/>
                <a:gd name="T15" fmla="*/ 349 h 460"/>
                <a:gd name="T16" fmla="*/ 581 w 698"/>
                <a:gd name="T17" fmla="*/ 441 h 460"/>
                <a:gd name="T18" fmla="*/ 415 w 698"/>
                <a:gd name="T19" fmla="*/ 451 h 460"/>
                <a:gd name="T20" fmla="*/ 380 w 698"/>
                <a:gd name="T21" fmla="*/ 422 h 460"/>
                <a:gd name="T22" fmla="*/ 391 w 698"/>
                <a:gd name="T23" fmla="*/ 365 h 460"/>
                <a:gd name="T24" fmla="*/ 346 w 698"/>
                <a:gd name="T25" fmla="*/ 334 h 460"/>
                <a:gd name="T26" fmla="*/ 296 w 698"/>
                <a:gd name="T27" fmla="*/ 371 h 460"/>
                <a:gd name="T28" fmla="*/ 305 w 698"/>
                <a:gd name="T29" fmla="*/ 438 h 460"/>
                <a:gd name="T30" fmla="*/ 213 w 698"/>
                <a:gd name="T31" fmla="*/ 450 h 460"/>
                <a:gd name="T32" fmla="*/ 110 w 698"/>
                <a:gd name="T33" fmla="*/ 434 h 460"/>
                <a:gd name="T34" fmla="*/ 121 w 698"/>
                <a:gd name="T35" fmla="*/ 314 h 460"/>
                <a:gd name="T36" fmla="*/ 99 w 698"/>
                <a:gd name="T37" fmla="*/ 262 h 460"/>
                <a:gd name="T38" fmla="*/ 72 w 698"/>
                <a:gd name="T39" fmla="*/ 267 h 460"/>
                <a:gd name="T40" fmla="*/ 41 w 698"/>
                <a:gd name="T41" fmla="*/ 272 h 460"/>
                <a:gd name="T42" fmla="*/ 1 w 698"/>
                <a:gd name="T43" fmla="*/ 221 h 460"/>
                <a:gd name="T44" fmla="*/ 39 w 698"/>
                <a:gd name="T45" fmla="*/ 176 h 460"/>
                <a:gd name="T46" fmla="*/ 99 w 698"/>
                <a:gd name="T47" fmla="*/ 192 h 460"/>
                <a:gd name="T48" fmla="*/ 122 w 698"/>
                <a:gd name="T49" fmla="*/ 104 h 460"/>
                <a:gd name="T50" fmla="*/ 118 w 698"/>
                <a:gd name="T51" fmla="*/ 33 h 460"/>
                <a:gd name="T52" fmla="*/ 305 w 698"/>
                <a:gd name="T53" fmla="*/ 16 h 460"/>
                <a:gd name="T54" fmla="*/ 307 w 698"/>
                <a:gd name="T55" fmla="*/ 55 h 460"/>
                <a:gd name="T56" fmla="*/ 300 w 698"/>
                <a:gd name="T57" fmla="*/ 101 h 460"/>
                <a:gd name="T58" fmla="*/ 357 w 698"/>
                <a:gd name="T59" fmla="*/ 135 h 460"/>
                <a:gd name="T60" fmla="*/ 407 w 698"/>
                <a:gd name="T61" fmla="*/ 94 h 460"/>
                <a:gd name="T62" fmla="*/ 392 w 698"/>
                <a:gd name="T63" fmla="*/ 24 h 460"/>
                <a:gd name="T64" fmla="*/ 483 w 698"/>
                <a:gd name="T65" fmla="*/ 16 h 460"/>
                <a:gd name="T66" fmla="*/ 586 w 698"/>
                <a:gd name="T67" fmla="*/ 4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460">
                  <a:moveTo>
                    <a:pt x="586" y="44"/>
                  </a:moveTo>
                  <a:cubicBezTo>
                    <a:pt x="586" y="44"/>
                    <a:pt x="576" y="91"/>
                    <a:pt x="577" y="125"/>
                  </a:cubicBezTo>
                  <a:cubicBezTo>
                    <a:pt x="577" y="159"/>
                    <a:pt x="586" y="204"/>
                    <a:pt x="618" y="197"/>
                  </a:cubicBezTo>
                  <a:cubicBezTo>
                    <a:pt x="641" y="192"/>
                    <a:pt x="637" y="176"/>
                    <a:pt x="660" y="177"/>
                  </a:cubicBezTo>
                  <a:cubicBezTo>
                    <a:pt x="683" y="178"/>
                    <a:pt x="698" y="212"/>
                    <a:pt x="698" y="229"/>
                  </a:cubicBezTo>
                  <a:cubicBezTo>
                    <a:pt x="698" y="270"/>
                    <a:pt x="679" y="296"/>
                    <a:pt x="657" y="295"/>
                  </a:cubicBezTo>
                  <a:cubicBezTo>
                    <a:pt x="634" y="294"/>
                    <a:pt x="625" y="271"/>
                    <a:pt x="601" y="271"/>
                  </a:cubicBezTo>
                  <a:cubicBezTo>
                    <a:pt x="577" y="271"/>
                    <a:pt x="570" y="292"/>
                    <a:pt x="571" y="349"/>
                  </a:cubicBezTo>
                  <a:cubicBezTo>
                    <a:pt x="573" y="407"/>
                    <a:pt x="581" y="441"/>
                    <a:pt x="581" y="441"/>
                  </a:cubicBezTo>
                  <a:cubicBezTo>
                    <a:pt x="581" y="441"/>
                    <a:pt x="464" y="460"/>
                    <a:pt x="415" y="451"/>
                  </a:cubicBezTo>
                  <a:cubicBezTo>
                    <a:pt x="387" y="445"/>
                    <a:pt x="381" y="437"/>
                    <a:pt x="380" y="422"/>
                  </a:cubicBezTo>
                  <a:cubicBezTo>
                    <a:pt x="379" y="407"/>
                    <a:pt x="399" y="391"/>
                    <a:pt x="391" y="365"/>
                  </a:cubicBezTo>
                  <a:cubicBezTo>
                    <a:pt x="386" y="350"/>
                    <a:pt x="372" y="335"/>
                    <a:pt x="346" y="334"/>
                  </a:cubicBezTo>
                  <a:cubicBezTo>
                    <a:pt x="319" y="332"/>
                    <a:pt x="296" y="348"/>
                    <a:pt x="296" y="371"/>
                  </a:cubicBezTo>
                  <a:cubicBezTo>
                    <a:pt x="294" y="411"/>
                    <a:pt x="311" y="424"/>
                    <a:pt x="305" y="438"/>
                  </a:cubicBezTo>
                  <a:cubicBezTo>
                    <a:pt x="298" y="452"/>
                    <a:pt x="277" y="454"/>
                    <a:pt x="213" y="450"/>
                  </a:cubicBezTo>
                  <a:cubicBezTo>
                    <a:pt x="137" y="446"/>
                    <a:pt x="110" y="434"/>
                    <a:pt x="110" y="434"/>
                  </a:cubicBezTo>
                  <a:cubicBezTo>
                    <a:pt x="110" y="434"/>
                    <a:pt x="117" y="358"/>
                    <a:pt x="121" y="314"/>
                  </a:cubicBezTo>
                  <a:cubicBezTo>
                    <a:pt x="124" y="276"/>
                    <a:pt x="109" y="265"/>
                    <a:pt x="99" y="262"/>
                  </a:cubicBezTo>
                  <a:cubicBezTo>
                    <a:pt x="94" y="261"/>
                    <a:pt x="84" y="264"/>
                    <a:pt x="72" y="267"/>
                  </a:cubicBezTo>
                  <a:cubicBezTo>
                    <a:pt x="62" y="270"/>
                    <a:pt x="50" y="273"/>
                    <a:pt x="41" y="272"/>
                  </a:cubicBezTo>
                  <a:cubicBezTo>
                    <a:pt x="23" y="271"/>
                    <a:pt x="0" y="255"/>
                    <a:pt x="1" y="221"/>
                  </a:cubicBezTo>
                  <a:cubicBezTo>
                    <a:pt x="2" y="199"/>
                    <a:pt x="15" y="175"/>
                    <a:pt x="39" y="176"/>
                  </a:cubicBezTo>
                  <a:cubicBezTo>
                    <a:pt x="72" y="176"/>
                    <a:pt x="81" y="191"/>
                    <a:pt x="99" y="192"/>
                  </a:cubicBezTo>
                  <a:cubicBezTo>
                    <a:pt x="113" y="192"/>
                    <a:pt x="121" y="149"/>
                    <a:pt x="122" y="104"/>
                  </a:cubicBezTo>
                  <a:cubicBezTo>
                    <a:pt x="123" y="60"/>
                    <a:pt x="118" y="33"/>
                    <a:pt x="118" y="33"/>
                  </a:cubicBezTo>
                  <a:cubicBezTo>
                    <a:pt x="118" y="33"/>
                    <a:pt x="279" y="0"/>
                    <a:pt x="305" y="16"/>
                  </a:cubicBezTo>
                  <a:cubicBezTo>
                    <a:pt x="326" y="28"/>
                    <a:pt x="312" y="43"/>
                    <a:pt x="307" y="55"/>
                  </a:cubicBezTo>
                  <a:cubicBezTo>
                    <a:pt x="299" y="73"/>
                    <a:pt x="295" y="88"/>
                    <a:pt x="300" y="101"/>
                  </a:cubicBezTo>
                  <a:cubicBezTo>
                    <a:pt x="307" y="123"/>
                    <a:pt x="332" y="135"/>
                    <a:pt x="357" y="135"/>
                  </a:cubicBezTo>
                  <a:cubicBezTo>
                    <a:pt x="388" y="135"/>
                    <a:pt x="405" y="114"/>
                    <a:pt x="407" y="94"/>
                  </a:cubicBezTo>
                  <a:cubicBezTo>
                    <a:pt x="409" y="50"/>
                    <a:pt x="392" y="38"/>
                    <a:pt x="392" y="24"/>
                  </a:cubicBezTo>
                  <a:cubicBezTo>
                    <a:pt x="392" y="4"/>
                    <a:pt x="440" y="8"/>
                    <a:pt x="483" y="16"/>
                  </a:cubicBezTo>
                  <a:cubicBezTo>
                    <a:pt x="516" y="22"/>
                    <a:pt x="586" y="44"/>
                    <a:pt x="586" y="44"/>
                  </a:cubicBezTo>
                </a:path>
              </a:pathLst>
            </a:custGeom>
            <a:solidFill>
              <a:srgbClr val="61A771"/>
            </a:solidFill>
            <a:ln w="12700">
              <a:solidFill>
                <a:srgbClr val="E5F8FC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îṣļîḑé-任意多边形: 形状 249"/>
            <p:cNvSpPr/>
            <p:nvPr/>
          </p:nvSpPr>
          <p:spPr bwMode="auto">
            <a:xfrm>
              <a:off x="4132301" y="3243228"/>
              <a:ext cx="1980743" cy="2427641"/>
            </a:xfrm>
            <a:custGeom>
              <a:avLst/>
              <a:gdLst>
                <a:gd name="T0" fmla="*/ 496 w 503"/>
                <a:gd name="T1" fmla="*/ 109 h 617"/>
                <a:gd name="T2" fmla="*/ 377 w 503"/>
                <a:gd name="T3" fmla="*/ 122 h 617"/>
                <a:gd name="T4" fmla="*/ 292 w 503"/>
                <a:gd name="T5" fmla="*/ 90 h 617"/>
                <a:gd name="T6" fmla="*/ 314 w 503"/>
                <a:gd name="T7" fmla="*/ 36 h 617"/>
                <a:gd name="T8" fmla="*/ 254 w 503"/>
                <a:gd name="T9" fmla="*/ 0 h 617"/>
                <a:gd name="T10" fmla="*/ 199 w 503"/>
                <a:gd name="T11" fmla="*/ 42 h 617"/>
                <a:gd name="T12" fmla="*/ 213 w 503"/>
                <a:gd name="T13" fmla="*/ 97 h 617"/>
                <a:gd name="T14" fmla="*/ 117 w 503"/>
                <a:gd name="T15" fmla="*/ 123 h 617"/>
                <a:gd name="T16" fmla="*/ 15 w 503"/>
                <a:gd name="T17" fmla="*/ 106 h 617"/>
                <a:gd name="T18" fmla="*/ 6 w 503"/>
                <a:gd name="T19" fmla="*/ 178 h 617"/>
                <a:gd name="T20" fmla="*/ 14 w 503"/>
                <a:gd name="T21" fmla="*/ 233 h 617"/>
                <a:gd name="T22" fmla="*/ 44 w 503"/>
                <a:gd name="T23" fmla="*/ 255 h 617"/>
                <a:gd name="T24" fmla="*/ 86 w 503"/>
                <a:gd name="T25" fmla="*/ 233 h 617"/>
                <a:gd name="T26" fmla="*/ 128 w 503"/>
                <a:gd name="T27" fmla="*/ 293 h 617"/>
                <a:gd name="T28" fmla="*/ 87 w 503"/>
                <a:gd name="T29" fmla="*/ 359 h 617"/>
                <a:gd name="T30" fmla="*/ 27 w 503"/>
                <a:gd name="T31" fmla="*/ 334 h 617"/>
                <a:gd name="T32" fmla="*/ 1 w 503"/>
                <a:gd name="T33" fmla="*/ 384 h 617"/>
                <a:gd name="T34" fmla="*/ 5 w 503"/>
                <a:gd name="T35" fmla="*/ 465 h 617"/>
                <a:gd name="T36" fmla="*/ 10 w 503"/>
                <a:gd name="T37" fmla="*/ 500 h 617"/>
                <a:gd name="T38" fmla="*/ 143 w 503"/>
                <a:gd name="T39" fmla="*/ 490 h 617"/>
                <a:gd name="T40" fmla="*/ 225 w 503"/>
                <a:gd name="T41" fmla="*/ 522 h 617"/>
                <a:gd name="T42" fmla="*/ 196 w 503"/>
                <a:gd name="T43" fmla="*/ 573 h 617"/>
                <a:gd name="T44" fmla="*/ 256 w 503"/>
                <a:gd name="T45" fmla="*/ 617 h 617"/>
                <a:gd name="T46" fmla="*/ 313 w 503"/>
                <a:gd name="T47" fmla="*/ 575 h 617"/>
                <a:gd name="T48" fmla="*/ 281 w 503"/>
                <a:gd name="T49" fmla="*/ 520 h 617"/>
                <a:gd name="T50" fmla="*/ 318 w 503"/>
                <a:gd name="T51" fmla="*/ 491 h 617"/>
                <a:gd name="T52" fmla="*/ 489 w 503"/>
                <a:gd name="T53" fmla="*/ 506 h 617"/>
                <a:gd name="T54" fmla="*/ 498 w 503"/>
                <a:gd name="T55" fmla="*/ 421 h 617"/>
                <a:gd name="T56" fmla="*/ 478 w 503"/>
                <a:gd name="T57" fmla="*/ 338 h 617"/>
                <a:gd name="T58" fmla="*/ 426 w 503"/>
                <a:gd name="T59" fmla="*/ 349 h 617"/>
                <a:gd name="T60" fmla="*/ 381 w 503"/>
                <a:gd name="T61" fmla="*/ 292 h 617"/>
                <a:gd name="T62" fmla="*/ 422 w 503"/>
                <a:gd name="T63" fmla="*/ 244 h 617"/>
                <a:gd name="T64" fmla="*/ 483 w 503"/>
                <a:gd name="T65" fmla="*/ 260 h 617"/>
                <a:gd name="T66" fmla="*/ 501 w 503"/>
                <a:gd name="T67" fmla="*/ 177 h 617"/>
                <a:gd name="T68" fmla="*/ 496 w 503"/>
                <a:gd name="T69" fmla="*/ 109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3" h="617">
                  <a:moveTo>
                    <a:pt x="496" y="109"/>
                  </a:moveTo>
                  <a:cubicBezTo>
                    <a:pt x="496" y="109"/>
                    <a:pt x="434" y="122"/>
                    <a:pt x="377" y="122"/>
                  </a:cubicBezTo>
                  <a:cubicBezTo>
                    <a:pt x="329" y="121"/>
                    <a:pt x="292" y="118"/>
                    <a:pt x="292" y="90"/>
                  </a:cubicBezTo>
                  <a:cubicBezTo>
                    <a:pt x="293" y="62"/>
                    <a:pt x="317" y="62"/>
                    <a:pt x="314" y="36"/>
                  </a:cubicBezTo>
                  <a:cubicBezTo>
                    <a:pt x="310" y="9"/>
                    <a:pt x="283" y="0"/>
                    <a:pt x="254" y="0"/>
                  </a:cubicBezTo>
                  <a:cubicBezTo>
                    <a:pt x="226" y="1"/>
                    <a:pt x="199" y="19"/>
                    <a:pt x="199" y="42"/>
                  </a:cubicBezTo>
                  <a:cubicBezTo>
                    <a:pt x="199" y="64"/>
                    <a:pt x="221" y="81"/>
                    <a:pt x="213" y="97"/>
                  </a:cubicBezTo>
                  <a:cubicBezTo>
                    <a:pt x="204" y="113"/>
                    <a:pt x="165" y="126"/>
                    <a:pt x="117" y="123"/>
                  </a:cubicBezTo>
                  <a:cubicBezTo>
                    <a:pt x="71" y="120"/>
                    <a:pt x="15" y="106"/>
                    <a:pt x="15" y="106"/>
                  </a:cubicBezTo>
                  <a:cubicBezTo>
                    <a:pt x="15" y="106"/>
                    <a:pt x="6" y="157"/>
                    <a:pt x="6" y="178"/>
                  </a:cubicBezTo>
                  <a:cubicBezTo>
                    <a:pt x="7" y="200"/>
                    <a:pt x="10" y="224"/>
                    <a:pt x="14" y="233"/>
                  </a:cubicBezTo>
                  <a:cubicBezTo>
                    <a:pt x="19" y="242"/>
                    <a:pt x="27" y="259"/>
                    <a:pt x="44" y="255"/>
                  </a:cubicBezTo>
                  <a:cubicBezTo>
                    <a:pt x="60" y="251"/>
                    <a:pt x="69" y="230"/>
                    <a:pt x="86" y="233"/>
                  </a:cubicBezTo>
                  <a:cubicBezTo>
                    <a:pt x="102" y="236"/>
                    <a:pt x="130" y="259"/>
                    <a:pt x="128" y="293"/>
                  </a:cubicBezTo>
                  <a:cubicBezTo>
                    <a:pt x="125" y="328"/>
                    <a:pt x="111" y="361"/>
                    <a:pt x="87" y="359"/>
                  </a:cubicBezTo>
                  <a:cubicBezTo>
                    <a:pt x="62" y="357"/>
                    <a:pt x="47" y="336"/>
                    <a:pt x="27" y="334"/>
                  </a:cubicBezTo>
                  <a:cubicBezTo>
                    <a:pt x="6" y="332"/>
                    <a:pt x="0" y="366"/>
                    <a:pt x="1" y="384"/>
                  </a:cubicBezTo>
                  <a:cubicBezTo>
                    <a:pt x="2" y="403"/>
                    <a:pt x="2" y="445"/>
                    <a:pt x="5" y="465"/>
                  </a:cubicBezTo>
                  <a:cubicBezTo>
                    <a:pt x="8" y="485"/>
                    <a:pt x="10" y="500"/>
                    <a:pt x="10" y="500"/>
                  </a:cubicBezTo>
                  <a:cubicBezTo>
                    <a:pt x="10" y="500"/>
                    <a:pt x="90" y="489"/>
                    <a:pt x="143" y="490"/>
                  </a:cubicBezTo>
                  <a:cubicBezTo>
                    <a:pt x="195" y="491"/>
                    <a:pt x="223" y="502"/>
                    <a:pt x="225" y="522"/>
                  </a:cubicBezTo>
                  <a:cubicBezTo>
                    <a:pt x="226" y="542"/>
                    <a:pt x="193" y="550"/>
                    <a:pt x="196" y="573"/>
                  </a:cubicBezTo>
                  <a:cubicBezTo>
                    <a:pt x="199" y="596"/>
                    <a:pt x="234" y="617"/>
                    <a:pt x="256" y="617"/>
                  </a:cubicBezTo>
                  <a:cubicBezTo>
                    <a:pt x="279" y="616"/>
                    <a:pt x="313" y="602"/>
                    <a:pt x="313" y="575"/>
                  </a:cubicBezTo>
                  <a:cubicBezTo>
                    <a:pt x="312" y="548"/>
                    <a:pt x="282" y="537"/>
                    <a:pt x="281" y="520"/>
                  </a:cubicBezTo>
                  <a:cubicBezTo>
                    <a:pt x="279" y="504"/>
                    <a:pt x="298" y="491"/>
                    <a:pt x="318" y="491"/>
                  </a:cubicBezTo>
                  <a:cubicBezTo>
                    <a:pt x="337" y="491"/>
                    <a:pt x="489" y="506"/>
                    <a:pt x="489" y="506"/>
                  </a:cubicBezTo>
                  <a:cubicBezTo>
                    <a:pt x="489" y="506"/>
                    <a:pt x="494" y="464"/>
                    <a:pt x="498" y="421"/>
                  </a:cubicBezTo>
                  <a:cubicBezTo>
                    <a:pt x="503" y="364"/>
                    <a:pt x="498" y="336"/>
                    <a:pt x="478" y="338"/>
                  </a:cubicBezTo>
                  <a:cubicBezTo>
                    <a:pt x="467" y="339"/>
                    <a:pt x="449" y="350"/>
                    <a:pt x="426" y="349"/>
                  </a:cubicBezTo>
                  <a:cubicBezTo>
                    <a:pt x="403" y="348"/>
                    <a:pt x="378" y="329"/>
                    <a:pt x="381" y="292"/>
                  </a:cubicBezTo>
                  <a:cubicBezTo>
                    <a:pt x="384" y="263"/>
                    <a:pt x="399" y="243"/>
                    <a:pt x="422" y="244"/>
                  </a:cubicBezTo>
                  <a:cubicBezTo>
                    <a:pt x="444" y="246"/>
                    <a:pt x="468" y="260"/>
                    <a:pt x="483" y="260"/>
                  </a:cubicBezTo>
                  <a:cubicBezTo>
                    <a:pt x="493" y="261"/>
                    <a:pt x="501" y="198"/>
                    <a:pt x="501" y="177"/>
                  </a:cubicBezTo>
                  <a:cubicBezTo>
                    <a:pt x="501" y="135"/>
                    <a:pt x="496" y="109"/>
                    <a:pt x="496" y="109"/>
                  </a:cubicBezTo>
                </a:path>
              </a:pathLst>
            </a:custGeom>
            <a:solidFill>
              <a:srgbClr val="32743F"/>
            </a:solidFill>
            <a:ln w="12700">
              <a:solidFill>
                <a:srgbClr val="E5F8FC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îṣļîḑé-任意多边形: 形状 250"/>
            <p:cNvSpPr/>
            <p:nvPr/>
          </p:nvSpPr>
          <p:spPr bwMode="auto">
            <a:xfrm>
              <a:off x="3800914" y="1877917"/>
              <a:ext cx="2749558" cy="1857657"/>
            </a:xfrm>
            <a:custGeom>
              <a:avLst/>
              <a:gdLst>
                <a:gd name="T0" fmla="*/ 583 w 698"/>
                <a:gd name="T1" fmla="*/ 31 h 472"/>
                <a:gd name="T2" fmla="*/ 577 w 698"/>
                <a:gd name="T3" fmla="*/ 137 h 472"/>
                <a:gd name="T4" fmla="*/ 618 w 698"/>
                <a:gd name="T5" fmla="*/ 209 h 472"/>
                <a:gd name="T6" fmla="*/ 660 w 698"/>
                <a:gd name="T7" fmla="*/ 189 h 472"/>
                <a:gd name="T8" fmla="*/ 698 w 698"/>
                <a:gd name="T9" fmla="*/ 241 h 472"/>
                <a:gd name="T10" fmla="*/ 657 w 698"/>
                <a:gd name="T11" fmla="*/ 307 h 472"/>
                <a:gd name="T12" fmla="*/ 601 w 698"/>
                <a:gd name="T13" fmla="*/ 283 h 472"/>
                <a:gd name="T14" fmla="*/ 571 w 698"/>
                <a:gd name="T15" fmla="*/ 361 h 472"/>
                <a:gd name="T16" fmla="*/ 581 w 698"/>
                <a:gd name="T17" fmla="*/ 453 h 472"/>
                <a:gd name="T18" fmla="*/ 415 w 698"/>
                <a:gd name="T19" fmla="*/ 463 h 472"/>
                <a:gd name="T20" fmla="*/ 380 w 698"/>
                <a:gd name="T21" fmla="*/ 434 h 472"/>
                <a:gd name="T22" fmla="*/ 401 w 698"/>
                <a:gd name="T23" fmla="*/ 374 h 472"/>
                <a:gd name="T24" fmla="*/ 345 w 698"/>
                <a:gd name="T25" fmla="*/ 342 h 472"/>
                <a:gd name="T26" fmla="*/ 279 w 698"/>
                <a:gd name="T27" fmla="*/ 389 h 472"/>
                <a:gd name="T28" fmla="*/ 293 w 698"/>
                <a:gd name="T29" fmla="*/ 440 h 472"/>
                <a:gd name="T30" fmla="*/ 219 w 698"/>
                <a:gd name="T31" fmla="*/ 468 h 472"/>
                <a:gd name="T32" fmla="*/ 101 w 698"/>
                <a:gd name="T33" fmla="*/ 451 h 472"/>
                <a:gd name="T34" fmla="*/ 121 w 698"/>
                <a:gd name="T35" fmla="*/ 326 h 472"/>
                <a:gd name="T36" fmla="*/ 99 w 698"/>
                <a:gd name="T37" fmla="*/ 274 h 472"/>
                <a:gd name="T38" fmla="*/ 72 w 698"/>
                <a:gd name="T39" fmla="*/ 279 h 472"/>
                <a:gd name="T40" fmla="*/ 41 w 698"/>
                <a:gd name="T41" fmla="*/ 284 h 472"/>
                <a:gd name="T42" fmla="*/ 1 w 698"/>
                <a:gd name="T43" fmla="*/ 233 h 472"/>
                <a:gd name="T44" fmla="*/ 39 w 698"/>
                <a:gd name="T45" fmla="*/ 188 h 472"/>
                <a:gd name="T46" fmla="*/ 99 w 698"/>
                <a:gd name="T47" fmla="*/ 204 h 472"/>
                <a:gd name="T48" fmla="*/ 122 w 698"/>
                <a:gd name="T49" fmla="*/ 116 h 472"/>
                <a:gd name="T50" fmla="*/ 105 w 698"/>
                <a:gd name="T51" fmla="*/ 25 h 472"/>
                <a:gd name="T52" fmla="*/ 305 w 698"/>
                <a:gd name="T53" fmla="*/ 28 h 472"/>
                <a:gd name="T54" fmla="*/ 306 w 698"/>
                <a:gd name="T55" fmla="*/ 63 h 472"/>
                <a:gd name="T56" fmla="*/ 288 w 698"/>
                <a:gd name="T57" fmla="*/ 97 h 472"/>
                <a:gd name="T58" fmla="*/ 353 w 698"/>
                <a:gd name="T59" fmla="*/ 141 h 472"/>
                <a:gd name="T60" fmla="*/ 408 w 698"/>
                <a:gd name="T61" fmla="*/ 100 h 472"/>
                <a:gd name="T62" fmla="*/ 377 w 698"/>
                <a:gd name="T63" fmla="*/ 36 h 472"/>
                <a:gd name="T64" fmla="*/ 479 w 698"/>
                <a:gd name="T65" fmla="*/ 21 h 472"/>
                <a:gd name="T66" fmla="*/ 583 w 698"/>
                <a:gd name="T67" fmla="*/ 3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472">
                  <a:moveTo>
                    <a:pt x="583" y="31"/>
                  </a:moveTo>
                  <a:cubicBezTo>
                    <a:pt x="583" y="31"/>
                    <a:pt x="576" y="103"/>
                    <a:pt x="577" y="137"/>
                  </a:cubicBezTo>
                  <a:cubicBezTo>
                    <a:pt x="577" y="171"/>
                    <a:pt x="586" y="216"/>
                    <a:pt x="618" y="209"/>
                  </a:cubicBezTo>
                  <a:cubicBezTo>
                    <a:pt x="640" y="205"/>
                    <a:pt x="636" y="188"/>
                    <a:pt x="660" y="189"/>
                  </a:cubicBezTo>
                  <a:cubicBezTo>
                    <a:pt x="682" y="190"/>
                    <a:pt x="698" y="224"/>
                    <a:pt x="698" y="241"/>
                  </a:cubicBezTo>
                  <a:cubicBezTo>
                    <a:pt x="698" y="282"/>
                    <a:pt x="679" y="308"/>
                    <a:pt x="657" y="307"/>
                  </a:cubicBezTo>
                  <a:cubicBezTo>
                    <a:pt x="634" y="306"/>
                    <a:pt x="625" y="283"/>
                    <a:pt x="601" y="283"/>
                  </a:cubicBezTo>
                  <a:cubicBezTo>
                    <a:pt x="577" y="283"/>
                    <a:pt x="570" y="304"/>
                    <a:pt x="571" y="361"/>
                  </a:cubicBezTo>
                  <a:cubicBezTo>
                    <a:pt x="573" y="419"/>
                    <a:pt x="581" y="453"/>
                    <a:pt x="581" y="453"/>
                  </a:cubicBezTo>
                  <a:cubicBezTo>
                    <a:pt x="581" y="453"/>
                    <a:pt x="464" y="472"/>
                    <a:pt x="415" y="463"/>
                  </a:cubicBezTo>
                  <a:cubicBezTo>
                    <a:pt x="387" y="457"/>
                    <a:pt x="381" y="449"/>
                    <a:pt x="380" y="434"/>
                  </a:cubicBezTo>
                  <a:cubicBezTo>
                    <a:pt x="379" y="419"/>
                    <a:pt x="409" y="399"/>
                    <a:pt x="401" y="374"/>
                  </a:cubicBezTo>
                  <a:cubicBezTo>
                    <a:pt x="396" y="358"/>
                    <a:pt x="382" y="345"/>
                    <a:pt x="345" y="342"/>
                  </a:cubicBezTo>
                  <a:cubicBezTo>
                    <a:pt x="313" y="339"/>
                    <a:pt x="276" y="366"/>
                    <a:pt x="279" y="389"/>
                  </a:cubicBezTo>
                  <a:cubicBezTo>
                    <a:pt x="281" y="418"/>
                    <a:pt x="300" y="426"/>
                    <a:pt x="293" y="440"/>
                  </a:cubicBezTo>
                  <a:cubicBezTo>
                    <a:pt x="286" y="455"/>
                    <a:pt x="255" y="468"/>
                    <a:pt x="219" y="468"/>
                  </a:cubicBezTo>
                  <a:cubicBezTo>
                    <a:pt x="164" y="469"/>
                    <a:pt x="101" y="451"/>
                    <a:pt x="101" y="451"/>
                  </a:cubicBezTo>
                  <a:cubicBezTo>
                    <a:pt x="101" y="451"/>
                    <a:pt x="117" y="370"/>
                    <a:pt x="121" y="326"/>
                  </a:cubicBezTo>
                  <a:cubicBezTo>
                    <a:pt x="123" y="288"/>
                    <a:pt x="109" y="277"/>
                    <a:pt x="99" y="274"/>
                  </a:cubicBezTo>
                  <a:cubicBezTo>
                    <a:pt x="94" y="273"/>
                    <a:pt x="84" y="276"/>
                    <a:pt x="72" y="279"/>
                  </a:cubicBezTo>
                  <a:cubicBezTo>
                    <a:pt x="61" y="282"/>
                    <a:pt x="50" y="285"/>
                    <a:pt x="41" y="284"/>
                  </a:cubicBezTo>
                  <a:cubicBezTo>
                    <a:pt x="23" y="283"/>
                    <a:pt x="0" y="267"/>
                    <a:pt x="1" y="233"/>
                  </a:cubicBezTo>
                  <a:cubicBezTo>
                    <a:pt x="2" y="211"/>
                    <a:pt x="15" y="187"/>
                    <a:pt x="39" y="188"/>
                  </a:cubicBezTo>
                  <a:cubicBezTo>
                    <a:pt x="72" y="188"/>
                    <a:pt x="81" y="203"/>
                    <a:pt x="99" y="204"/>
                  </a:cubicBezTo>
                  <a:cubicBezTo>
                    <a:pt x="113" y="204"/>
                    <a:pt x="120" y="161"/>
                    <a:pt x="122" y="116"/>
                  </a:cubicBezTo>
                  <a:cubicBezTo>
                    <a:pt x="123" y="72"/>
                    <a:pt x="105" y="25"/>
                    <a:pt x="105" y="25"/>
                  </a:cubicBezTo>
                  <a:cubicBezTo>
                    <a:pt x="105" y="25"/>
                    <a:pt x="257" y="0"/>
                    <a:pt x="305" y="28"/>
                  </a:cubicBezTo>
                  <a:cubicBezTo>
                    <a:pt x="326" y="40"/>
                    <a:pt x="314" y="56"/>
                    <a:pt x="306" y="63"/>
                  </a:cubicBezTo>
                  <a:cubicBezTo>
                    <a:pt x="296" y="71"/>
                    <a:pt x="286" y="83"/>
                    <a:pt x="288" y="97"/>
                  </a:cubicBezTo>
                  <a:cubicBezTo>
                    <a:pt x="291" y="117"/>
                    <a:pt x="328" y="141"/>
                    <a:pt x="353" y="141"/>
                  </a:cubicBezTo>
                  <a:cubicBezTo>
                    <a:pt x="383" y="141"/>
                    <a:pt x="408" y="115"/>
                    <a:pt x="408" y="100"/>
                  </a:cubicBezTo>
                  <a:cubicBezTo>
                    <a:pt x="408" y="61"/>
                    <a:pt x="373" y="62"/>
                    <a:pt x="377" y="36"/>
                  </a:cubicBezTo>
                  <a:cubicBezTo>
                    <a:pt x="382" y="11"/>
                    <a:pt x="433" y="16"/>
                    <a:pt x="479" y="21"/>
                  </a:cubicBezTo>
                  <a:cubicBezTo>
                    <a:pt x="532" y="27"/>
                    <a:pt x="583" y="31"/>
                    <a:pt x="583" y="31"/>
                  </a:cubicBezTo>
                </a:path>
              </a:pathLst>
            </a:custGeom>
            <a:solidFill>
              <a:srgbClr val="A5D7D1"/>
            </a:solidFill>
            <a:ln w="12700">
              <a:solidFill>
                <a:srgbClr val="E5F8FC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ṣļîḑé-任意多边形: 形状 251"/>
            <p:cNvSpPr/>
            <p:nvPr/>
          </p:nvSpPr>
          <p:spPr bwMode="auto">
            <a:xfrm>
              <a:off x="6058127" y="1607127"/>
              <a:ext cx="1993999" cy="2446577"/>
            </a:xfrm>
            <a:custGeom>
              <a:avLst/>
              <a:gdLst>
                <a:gd name="T0" fmla="*/ 486 w 506"/>
                <a:gd name="T1" fmla="*/ 107 h 622"/>
                <a:gd name="T2" fmla="*/ 369 w 506"/>
                <a:gd name="T3" fmla="*/ 120 h 622"/>
                <a:gd name="T4" fmla="*/ 282 w 506"/>
                <a:gd name="T5" fmla="*/ 90 h 622"/>
                <a:gd name="T6" fmla="*/ 293 w 506"/>
                <a:gd name="T7" fmla="*/ 38 h 622"/>
                <a:gd name="T8" fmla="*/ 246 w 506"/>
                <a:gd name="T9" fmla="*/ 1 h 622"/>
                <a:gd name="T10" fmla="*/ 202 w 506"/>
                <a:gd name="T11" fmla="*/ 45 h 622"/>
                <a:gd name="T12" fmla="*/ 212 w 506"/>
                <a:gd name="T13" fmla="*/ 102 h 622"/>
                <a:gd name="T14" fmla="*/ 113 w 506"/>
                <a:gd name="T15" fmla="*/ 117 h 622"/>
                <a:gd name="T16" fmla="*/ 13 w 506"/>
                <a:gd name="T17" fmla="*/ 102 h 622"/>
                <a:gd name="T18" fmla="*/ 6 w 506"/>
                <a:gd name="T19" fmla="*/ 198 h 622"/>
                <a:gd name="T20" fmla="*/ 15 w 506"/>
                <a:gd name="T21" fmla="*/ 253 h 622"/>
                <a:gd name="T22" fmla="*/ 44 w 506"/>
                <a:gd name="T23" fmla="*/ 275 h 622"/>
                <a:gd name="T24" fmla="*/ 86 w 506"/>
                <a:gd name="T25" fmla="*/ 253 h 622"/>
                <a:gd name="T26" fmla="*/ 128 w 506"/>
                <a:gd name="T27" fmla="*/ 313 h 622"/>
                <a:gd name="T28" fmla="*/ 87 w 506"/>
                <a:gd name="T29" fmla="*/ 379 h 622"/>
                <a:gd name="T30" fmla="*/ 27 w 506"/>
                <a:gd name="T31" fmla="*/ 354 h 622"/>
                <a:gd name="T32" fmla="*/ 1 w 506"/>
                <a:gd name="T33" fmla="*/ 404 h 622"/>
                <a:gd name="T34" fmla="*/ 5 w 506"/>
                <a:gd name="T35" fmla="*/ 485 h 622"/>
                <a:gd name="T36" fmla="*/ 10 w 506"/>
                <a:gd name="T37" fmla="*/ 520 h 622"/>
                <a:gd name="T38" fmla="*/ 117 w 506"/>
                <a:gd name="T39" fmla="*/ 500 h 622"/>
                <a:gd name="T40" fmla="*/ 213 w 506"/>
                <a:gd name="T41" fmla="*/ 514 h 622"/>
                <a:gd name="T42" fmla="*/ 196 w 506"/>
                <a:gd name="T43" fmla="*/ 583 h 622"/>
                <a:gd name="T44" fmla="*/ 241 w 506"/>
                <a:gd name="T45" fmla="*/ 620 h 622"/>
                <a:gd name="T46" fmla="*/ 292 w 506"/>
                <a:gd name="T47" fmla="*/ 598 h 622"/>
                <a:gd name="T48" fmla="*/ 281 w 506"/>
                <a:gd name="T49" fmla="*/ 517 h 622"/>
                <a:gd name="T50" fmla="*/ 359 w 506"/>
                <a:gd name="T51" fmla="*/ 498 h 622"/>
                <a:gd name="T52" fmla="*/ 481 w 506"/>
                <a:gd name="T53" fmla="*/ 530 h 622"/>
                <a:gd name="T54" fmla="*/ 498 w 506"/>
                <a:gd name="T55" fmla="*/ 441 h 622"/>
                <a:gd name="T56" fmla="*/ 478 w 506"/>
                <a:gd name="T57" fmla="*/ 358 h 622"/>
                <a:gd name="T58" fmla="*/ 426 w 506"/>
                <a:gd name="T59" fmla="*/ 369 h 622"/>
                <a:gd name="T60" fmla="*/ 381 w 506"/>
                <a:gd name="T61" fmla="*/ 312 h 622"/>
                <a:gd name="T62" fmla="*/ 422 w 506"/>
                <a:gd name="T63" fmla="*/ 264 h 622"/>
                <a:gd name="T64" fmla="*/ 483 w 506"/>
                <a:gd name="T65" fmla="*/ 280 h 622"/>
                <a:gd name="T66" fmla="*/ 501 w 506"/>
                <a:gd name="T67" fmla="*/ 197 h 622"/>
                <a:gd name="T68" fmla="*/ 486 w 506"/>
                <a:gd name="T69" fmla="*/ 107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6" h="622">
                  <a:moveTo>
                    <a:pt x="486" y="107"/>
                  </a:moveTo>
                  <a:cubicBezTo>
                    <a:pt x="486" y="107"/>
                    <a:pt x="418" y="119"/>
                    <a:pt x="369" y="120"/>
                  </a:cubicBezTo>
                  <a:cubicBezTo>
                    <a:pt x="320" y="121"/>
                    <a:pt x="281" y="117"/>
                    <a:pt x="282" y="90"/>
                  </a:cubicBezTo>
                  <a:cubicBezTo>
                    <a:pt x="282" y="62"/>
                    <a:pt x="297" y="64"/>
                    <a:pt x="293" y="38"/>
                  </a:cubicBezTo>
                  <a:cubicBezTo>
                    <a:pt x="289" y="11"/>
                    <a:pt x="274" y="0"/>
                    <a:pt x="246" y="1"/>
                  </a:cubicBezTo>
                  <a:cubicBezTo>
                    <a:pt x="218" y="1"/>
                    <a:pt x="202" y="23"/>
                    <a:pt x="202" y="45"/>
                  </a:cubicBezTo>
                  <a:cubicBezTo>
                    <a:pt x="202" y="67"/>
                    <a:pt x="220" y="86"/>
                    <a:pt x="212" y="102"/>
                  </a:cubicBezTo>
                  <a:cubicBezTo>
                    <a:pt x="203" y="118"/>
                    <a:pt x="160" y="122"/>
                    <a:pt x="113" y="117"/>
                  </a:cubicBezTo>
                  <a:cubicBezTo>
                    <a:pt x="68" y="113"/>
                    <a:pt x="13" y="102"/>
                    <a:pt x="13" y="102"/>
                  </a:cubicBezTo>
                  <a:cubicBezTo>
                    <a:pt x="13" y="102"/>
                    <a:pt x="6" y="177"/>
                    <a:pt x="6" y="198"/>
                  </a:cubicBezTo>
                  <a:cubicBezTo>
                    <a:pt x="7" y="220"/>
                    <a:pt x="10" y="244"/>
                    <a:pt x="15" y="253"/>
                  </a:cubicBezTo>
                  <a:cubicBezTo>
                    <a:pt x="19" y="262"/>
                    <a:pt x="27" y="279"/>
                    <a:pt x="44" y="275"/>
                  </a:cubicBezTo>
                  <a:cubicBezTo>
                    <a:pt x="60" y="271"/>
                    <a:pt x="69" y="250"/>
                    <a:pt x="86" y="253"/>
                  </a:cubicBezTo>
                  <a:cubicBezTo>
                    <a:pt x="102" y="256"/>
                    <a:pt x="130" y="279"/>
                    <a:pt x="128" y="313"/>
                  </a:cubicBezTo>
                  <a:cubicBezTo>
                    <a:pt x="125" y="348"/>
                    <a:pt x="111" y="381"/>
                    <a:pt x="87" y="379"/>
                  </a:cubicBezTo>
                  <a:cubicBezTo>
                    <a:pt x="62" y="377"/>
                    <a:pt x="47" y="356"/>
                    <a:pt x="27" y="354"/>
                  </a:cubicBezTo>
                  <a:cubicBezTo>
                    <a:pt x="6" y="352"/>
                    <a:pt x="0" y="386"/>
                    <a:pt x="1" y="404"/>
                  </a:cubicBezTo>
                  <a:cubicBezTo>
                    <a:pt x="2" y="423"/>
                    <a:pt x="2" y="465"/>
                    <a:pt x="5" y="485"/>
                  </a:cubicBezTo>
                  <a:cubicBezTo>
                    <a:pt x="8" y="505"/>
                    <a:pt x="10" y="520"/>
                    <a:pt x="10" y="520"/>
                  </a:cubicBezTo>
                  <a:cubicBezTo>
                    <a:pt x="10" y="520"/>
                    <a:pt x="48" y="508"/>
                    <a:pt x="117" y="500"/>
                  </a:cubicBezTo>
                  <a:cubicBezTo>
                    <a:pt x="169" y="494"/>
                    <a:pt x="211" y="495"/>
                    <a:pt x="213" y="514"/>
                  </a:cubicBezTo>
                  <a:cubicBezTo>
                    <a:pt x="214" y="534"/>
                    <a:pt x="192" y="561"/>
                    <a:pt x="196" y="583"/>
                  </a:cubicBezTo>
                  <a:cubicBezTo>
                    <a:pt x="199" y="606"/>
                    <a:pt x="219" y="617"/>
                    <a:pt x="241" y="620"/>
                  </a:cubicBezTo>
                  <a:cubicBezTo>
                    <a:pt x="254" y="622"/>
                    <a:pt x="279" y="621"/>
                    <a:pt x="292" y="598"/>
                  </a:cubicBezTo>
                  <a:cubicBezTo>
                    <a:pt x="305" y="576"/>
                    <a:pt x="298" y="553"/>
                    <a:pt x="281" y="517"/>
                  </a:cubicBezTo>
                  <a:cubicBezTo>
                    <a:pt x="273" y="501"/>
                    <a:pt x="309" y="490"/>
                    <a:pt x="359" y="498"/>
                  </a:cubicBezTo>
                  <a:cubicBezTo>
                    <a:pt x="379" y="501"/>
                    <a:pt x="481" y="530"/>
                    <a:pt x="481" y="530"/>
                  </a:cubicBezTo>
                  <a:cubicBezTo>
                    <a:pt x="481" y="530"/>
                    <a:pt x="492" y="485"/>
                    <a:pt x="498" y="441"/>
                  </a:cubicBezTo>
                  <a:cubicBezTo>
                    <a:pt x="506" y="385"/>
                    <a:pt x="498" y="356"/>
                    <a:pt x="478" y="358"/>
                  </a:cubicBezTo>
                  <a:cubicBezTo>
                    <a:pt x="467" y="359"/>
                    <a:pt x="449" y="370"/>
                    <a:pt x="426" y="369"/>
                  </a:cubicBezTo>
                  <a:cubicBezTo>
                    <a:pt x="403" y="368"/>
                    <a:pt x="379" y="349"/>
                    <a:pt x="381" y="312"/>
                  </a:cubicBezTo>
                  <a:cubicBezTo>
                    <a:pt x="384" y="283"/>
                    <a:pt x="399" y="263"/>
                    <a:pt x="422" y="264"/>
                  </a:cubicBezTo>
                  <a:cubicBezTo>
                    <a:pt x="444" y="266"/>
                    <a:pt x="468" y="280"/>
                    <a:pt x="483" y="280"/>
                  </a:cubicBezTo>
                  <a:cubicBezTo>
                    <a:pt x="493" y="281"/>
                    <a:pt x="501" y="218"/>
                    <a:pt x="501" y="197"/>
                  </a:cubicBezTo>
                  <a:cubicBezTo>
                    <a:pt x="502" y="155"/>
                    <a:pt x="486" y="107"/>
                    <a:pt x="486" y="107"/>
                  </a:cubicBezTo>
                </a:path>
              </a:pathLst>
            </a:custGeom>
            <a:solidFill>
              <a:srgbClr val="39A2A2"/>
            </a:solidFill>
            <a:ln w="12700">
              <a:solidFill>
                <a:srgbClr val="E5F8FC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557972" y="3558329"/>
            <a:ext cx="604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E5F8FC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rgbClr val="E5F8FC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24317" y="3606443"/>
            <a:ext cx="604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E5F8FC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rgbClr val="E5F8FC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00226" y="445069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E5F8FC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rgbClr val="E5F8FC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37045" y="4462039"/>
            <a:ext cx="604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E5F8FC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rgbClr val="E5F8F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舌尖上的春分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754064" y="1341514"/>
            <a:ext cx="3141074" cy="646331"/>
            <a:chOff x="4346063" y="1080367"/>
            <a:chExt cx="3141074" cy="646331"/>
          </a:xfrm>
        </p:grpSpPr>
        <p:sp>
          <p:nvSpPr>
            <p:cNvPr id="10" name="矩形 9"/>
            <p:cNvSpPr/>
            <p:nvPr/>
          </p:nvSpPr>
          <p:spPr>
            <a:xfrm>
              <a:off x="5161320" y="1080367"/>
              <a:ext cx="1625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n w="1905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吃春菜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346063" y="1403532"/>
              <a:ext cx="631372" cy="0"/>
            </a:xfrm>
            <a:prstGeom prst="line">
              <a:avLst/>
            </a:prstGeom>
            <a:ln w="63500" cap="rnd">
              <a:solidFill>
                <a:srgbClr val="00A99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855765" y="1403532"/>
              <a:ext cx="631372" cy="0"/>
            </a:xfrm>
            <a:prstGeom prst="line">
              <a:avLst/>
            </a:prstGeom>
            <a:ln w="63500" cap="rnd">
              <a:solidFill>
                <a:srgbClr val="00A99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702140" y="2314398"/>
            <a:ext cx="8523514" cy="1524000"/>
            <a:chOff x="1702140" y="2314398"/>
            <a:chExt cx="8523514" cy="1524000"/>
          </a:xfrm>
        </p:grpSpPr>
        <p:sp>
          <p:nvSpPr>
            <p:cNvPr id="13" name="矩形 12"/>
            <p:cNvSpPr/>
            <p:nvPr/>
          </p:nvSpPr>
          <p:spPr>
            <a:xfrm>
              <a:off x="1829332" y="2429386"/>
              <a:ext cx="5747125" cy="1135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n w="1270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一年之春，人们祈求的是家宅安宁，身壮力健。吃春菜这项习俗一直延续到现在</a:t>
              </a: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702140" y="2314398"/>
              <a:ext cx="8523514" cy="1524000"/>
            </a:xfrm>
            <a:prstGeom prst="roundRect">
              <a:avLst/>
            </a:prstGeom>
            <a:noFill/>
            <a:ln w="25400">
              <a:solidFill>
                <a:srgbClr val="08C4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7794446" y="2476233"/>
            <a:ext cx="0" cy="1200329"/>
          </a:xfrm>
          <a:prstGeom prst="line">
            <a:avLst/>
          </a:prstGeom>
          <a:ln w="25400" cap="rnd">
            <a:solidFill>
              <a:srgbClr val="08C4B2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702140" y="4458884"/>
            <a:ext cx="8523514" cy="1524000"/>
            <a:chOff x="1702140" y="4458884"/>
            <a:chExt cx="8523514" cy="1524000"/>
          </a:xfrm>
        </p:grpSpPr>
        <p:sp>
          <p:nvSpPr>
            <p:cNvPr id="2" name="矩形 1"/>
            <p:cNvSpPr/>
            <p:nvPr/>
          </p:nvSpPr>
          <p:spPr>
            <a:xfrm>
              <a:off x="5579099" y="4557393"/>
              <a:ext cx="4388729" cy="1135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n w="12700">
                    <a:solidFill>
                      <a:srgbClr val="2B6633"/>
                    </a:solidFill>
                  </a:ln>
                  <a:solidFill>
                    <a:srgbClr val="2B6633"/>
                  </a:solidFill>
                  <a:cs typeface="+mn-ea"/>
                  <a:sym typeface="+mn-lt"/>
                </a:rPr>
                <a:t>不同的地方吃的春菜都不一样，春菜顾名思义，是春天的蔬菜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702140" y="4458884"/>
              <a:ext cx="8523514" cy="1524000"/>
            </a:xfrm>
            <a:prstGeom prst="roundRect">
              <a:avLst/>
            </a:prstGeom>
            <a:noFill/>
            <a:ln w="25400">
              <a:solidFill>
                <a:srgbClr val="08C4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5080637" y="4620719"/>
            <a:ext cx="0" cy="1200329"/>
          </a:xfrm>
          <a:prstGeom prst="line">
            <a:avLst/>
          </a:prstGeom>
          <a:ln w="25400" cap="rnd">
            <a:solidFill>
              <a:srgbClr val="08C4B2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796" y="2375640"/>
            <a:ext cx="2330655" cy="1401514"/>
          </a:xfrm>
          <a:prstGeom prst="flowChartConnector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96" y="4164951"/>
            <a:ext cx="2692998" cy="2116217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08" y="708023"/>
            <a:ext cx="8350220" cy="5282694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6165" y="3868940"/>
            <a:ext cx="1235765" cy="12357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959593" y="0"/>
            <a:ext cx="4060610" cy="6963860"/>
            <a:chOff x="8959593" y="0"/>
            <a:chExt cx="4060610" cy="6963860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1105397">
              <a:off x="10541442" y="3096975"/>
              <a:ext cx="1991042" cy="1901891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2256" flipH="1">
              <a:off x="10321511" y="1173015"/>
              <a:ext cx="2077569" cy="3119255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7330" y="4673522"/>
              <a:ext cx="2270551" cy="2290338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18083" y="4002134"/>
              <a:ext cx="1202277" cy="282472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593" y="0"/>
              <a:ext cx="3275472" cy="1383904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5018" y="5480485"/>
              <a:ext cx="2324623" cy="1423998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8000000">
              <a:off x="11184982" y="517731"/>
              <a:ext cx="1606635" cy="2063807"/>
            </a:xfrm>
            <a:prstGeom prst="rect">
              <a:avLst/>
            </a:prstGeom>
          </p:spPr>
        </p:pic>
      </p:grpSp>
      <p:pic>
        <p:nvPicPr>
          <p:cNvPr id="93" name="图片 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38" y="312102"/>
            <a:ext cx="2937820" cy="1987843"/>
          </a:xfrm>
          <a:prstGeom prst="rect">
            <a:avLst/>
          </a:prstGeom>
        </p:spPr>
      </p:pic>
      <p:sp>
        <p:nvSpPr>
          <p:cNvPr id="26" name="流程图: 联系 25"/>
          <p:cNvSpPr/>
          <p:nvPr/>
        </p:nvSpPr>
        <p:spPr>
          <a:xfrm>
            <a:off x="8155065" y="3121789"/>
            <a:ext cx="514336" cy="557494"/>
          </a:xfrm>
          <a:prstGeom prst="flowChartConnector">
            <a:avLst/>
          </a:prstGeom>
          <a:pattFill prst="wdDnDiag">
            <a:fgClr>
              <a:srgbClr val="00A99D"/>
            </a:fgClr>
            <a:bgClr>
              <a:srgbClr val="E5F8F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62070" y="2738852"/>
            <a:ext cx="4871588" cy="1172585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ln w="254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春分诗词</a:t>
            </a:r>
          </a:p>
        </p:txBody>
      </p:sp>
      <p:sp>
        <p:nvSpPr>
          <p:cNvPr id="28" name="流程图: 联系 27"/>
          <p:cNvSpPr/>
          <p:nvPr/>
        </p:nvSpPr>
        <p:spPr>
          <a:xfrm>
            <a:off x="4155304" y="3168051"/>
            <a:ext cx="514336" cy="557494"/>
          </a:xfrm>
          <a:prstGeom prst="flowChartConnector">
            <a:avLst/>
          </a:prstGeom>
          <a:pattFill prst="wdDnDiag">
            <a:fgClr>
              <a:srgbClr val="00A99D"/>
            </a:fgClr>
            <a:bgClr>
              <a:srgbClr val="E5F8F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301" flipH="1">
            <a:off x="7024753" y="3688900"/>
            <a:ext cx="3100827" cy="31008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90143">
            <a:off x="5730634" y="677872"/>
            <a:ext cx="1182150" cy="186941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1" y="0"/>
            <a:ext cx="7673777" cy="6859826"/>
            <a:chOff x="-1" y="0"/>
            <a:chExt cx="7673777" cy="6859826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08" y="4649223"/>
              <a:ext cx="869188" cy="14549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28942" y="4214992"/>
              <a:ext cx="2503716" cy="278595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190143">
              <a:off x="269694" y="486315"/>
              <a:ext cx="3312929" cy="3793277"/>
            </a:xfrm>
            <a:prstGeom prst="rect">
              <a:avLst/>
            </a:prstGeom>
          </p:spPr>
        </p:pic>
        <p:pic>
          <p:nvPicPr>
            <p:cNvPr id="100" name="图片 99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710620">
              <a:off x="1624848" y="4495923"/>
              <a:ext cx="1731413" cy="2224091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96484"/>
              <a:ext cx="5397177" cy="1962610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013" y="3591821"/>
              <a:ext cx="1111708" cy="326727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2695699" cy="6787894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035" y="6114436"/>
              <a:ext cx="1881489" cy="743564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4406165" y="1867522"/>
            <a:ext cx="48177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n w="25400">
                  <a:solidFill>
                    <a:srgbClr val="9D7447"/>
                  </a:solidFill>
                </a:ln>
                <a:solidFill>
                  <a:srgbClr val="9D7447"/>
                </a:solidFill>
                <a:cs typeface="+mn-ea"/>
                <a:sym typeface="+mn-lt"/>
              </a:rPr>
              <a:t>PART FOUR</a:t>
            </a:r>
            <a:endParaRPr lang="zh-CN" altLang="en-US" sz="6600" dirty="0">
              <a:ln w="25400">
                <a:solidFill>
                  <a:srgbClr val="9D7447"/>
                </a:solidFill>
              </a:ln>
              <a:solidFill>
                <a:srgbClr val="9D744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29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29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6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6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09" y="1344326"/>
            <a:ext cx="1202277" cy="282472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000000">
            <a:off x="1714786" y="3038412"/>
            <a:ext cx="1606635" cy="2063807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 rot="405940">
            <a:off x="2864390" y="2182421"/>
            <a:ext cx="6459536" cy="3419608"/>
            <a:chOff x="5932715" y="0"/>
            <a:chExt cx="7162800" cy="3791908"/>
          </a:xfrm>
        </p:grpSpPr>
        <p:grpSp>
          <p:nvGrpSpPr>
            <p:cNvPr id="21" name="组合 20"/>
            <p:cNvGrpSpPr/>
            <p:nvPr/>
          </p:nvGrpSpPr>
          <p:grpSpPr>
            <a:xfrm>
              <a:off x="5932715" y="0"/>
              <a:ext cx="7162800" cy="3791908"/>
              <a:chOff x="5932715" y="0"/>
              <a:chExt cx="7162800" cy="3791908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5932715" y="0"/>
                <a:ext cx="7162800" cy="3791908"/>
              </a:xfrm>
              <a:prstGeom prst="roundRect">
                <a:avLst>
                  <a:gd name="adj" fmla="val 3461"/>
                </a:avLst>
              </a:prstGeom>
              <a:noFill/>
              <a:ln w="19050"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6036130" y="82210"/>
                <a:ext cx="6955970" cy="3627489"/>
              </a:xfrm>
              <a:prstGeom prst="roundRect">
                <a:avLst>
                  <a:gd name="adj" fmla="val 3461"/>
                </a:avLst>
              </a:prstGeom>
              <a:solidFill>
                <a:srgbClr val="E5F8FC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6132567" y="160375"/>
                <a:ext cx="6763097" cy="3471158"/>
              </a:xfrm>
              <a:prstGeom prst="roundRect">
                <a:avLst>
                  <a:gd name="adj" fmla="val 3461"/>
                </a:avLst>
              </a:prstGeom>
              <a:solidFill>
                <a:srgbClr val="E5F8FC"/>
              </a:solidFill>
              <a:ln w="19050" cap="rnd">
                <a:solidFill>
                  <a:srgbClr val="9D7447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495494" y="261257"/>
              <a:ext cx="6037243" cy="277903"/>
              <a:chOff x="6526874" y="261257"/>
              <a:chExt cx="6037243" cy="277903"/>
            </a:xfrm>
          </p:grpSpPr>
          <p:sp>
            <p:nvSpPr>
              <p:cNvPr id="13" name="流程图: 联系 12"/>
              <p:cNvSpPr/>
              <p:nvPr/>
            </p:nvSpPr>
            <p:spPr>
              <a:xfrm>
                <a:off x="652687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流程图: 联系 13"/>
              <p:cNvSpPr/>
              <p:nvPr/>
            </p:nvSpPr>
            <p:spPr>
              <a:xfrm>
                <a:off x="748676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流程图: 联系 14"/>
              <p:cNvSpPr/>
              <p:nvPr/>
            </p:nvSpPr>
            <p:spPr>
              <a:xfrm>
                <a:off x="844665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流程图: 联系 15"/>
              <p:cNvSpPr/>
              <p:nvPr/>
            </p:nvSpPr>
            <p:spPr>
              <a:xfrm>
                <a:off x="940654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流程图: 联系 16"/>
              <p:cNvSpPr/>
              <p:nvPr/>
            </p:nvSpPr>
            <p:spPr>
              <a:xfrm>
                <a:off x="1036643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流程图: 联系 17"/>
              <p:cNvSpPr/>
              <p:nvPr/>
            </p:nvSpPr>
            <p:spPr>
              <a:xfrm>
                <a:off x="1132632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流程图: 联系 18"/>
              <p:cNvSpPr/>
              <p:nvPr/>
            </p:nvSpPr>
            <p:spPr>
              <a:xfrm>
                <a:off x="1228621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春分诗词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17481" y="2740688"/>
            <a:ext cx="592982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n w="19050">
                  <a:solidFill>
                    <a:srgbClr val="08C4B2"/>
                  </a:solidFill>
                </a:ln>
                <a:solidFill>
                  <a:srgbClr val="08C4B2"/>
                </a:solidFill>
                <a:cs typeface="+mn-ea"/>
                <a:sym typeface="+mn-lt"/>
              </a:rPr>
              <a:t>七绝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春分雨脚落声微，柳岸斜风带客归。</a:t>
            </a:r>
            <a:endParaRPr lang="en-US" altLang="zh-CN" sz="2800" dirty="0">
              <a:ln w="19050">
                <a:solidFill>
                  <a:srgbClr val="2B6633"/>
                </a:solidFill>
              </a:ln>
              <a:solidFill>
                <a:srgbClr val="2B6633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时令北方偏向晚，可知早有绿腰肥。</a:t>
            </a:r>
          </a:p>
        </p:txBody>
      </p:sp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3475" flipH="1">
            <a:off x="1645689" y="3553772"/>
            <a:ext cx="1235893" cy="206885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12" y="1093490"/>
            <a:ext cx="2324623" cy="14239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春分诗词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85042" y="1578186"/>
            <a:ext cx="6679504" cy="4608492"/>
            <a:chOff x="2421756" y="1741472"/>
            <a:chExt cx="6679504" cy="4608492"/>
          </a:xfrm>
        </p:grpSpPr>
        <p:grpSp>
          <p:nvGrpSpPr>
            <p:cNvPr id="12" name="组合 11"/>
            <p:cNvGrpSpPr/>
            <p:nvPr/>
          </p:nvGrpSpPr>
          <p:grpSpPr>
            <a:xfrm rot="405940">
              <a:off x="2421756" y="1741472"/>
              <a:ext cx="6679504" cy="4608492"/>
              <a:chOff x="5932715" y="0"/>
              <a:chExt cx="7162800" cy="3791908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5932715" y="0"/>
                <a:ext cx="7162800" cy="3791908"/>
              </a:xfrm>
              <a:prstGeom prst="roundRect">
                <a:avLst>
                  <a:gd name="adj" fmla="val 3461"/>
                </a:avLst>
              </a:prstGeom>
              <a:noFill/>
              <a:ln w="19050"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6036130" y="82210"/>
                <a:ext cx="6955970" cy="3627489"/>
              </a:xfrm>
              <a:prstGeom prst="roundRect">
                <a:avLst>
                  <a:gd name="adj" fmla="val 3461"/>
                </a:avLst>
              </a:prstGeom>
              <a:solidFill>
                <a:srgbClr val="E5F8FC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6132567" y="160375"/>
                <a:ext cx="6763097" cy="3471158"/>
              </a:xfrm>
              <a:prstGeom prst="roundRect">
                <a:avLst>
                  <a:gd name="adj" fmla="val 3461"/>
                </a:avLst>
              </a:prstGeom>
              <a:solidFill>
                <a:srgbClr val="E5F8FC"/>
              </a:solidFill>
              <a:ln w="19050" cap="rnd">
                <a:solidFill>
                  <a:srgbClr val="9D7447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rot="405940">
              <a:off x="3188313" y="2110324"/>
              <a:ext cx="5444489" cy="250618"/>
              <a:chOff x="6526874" y="261257"/>
              <a:chExt cx="6037243" cy="277903"/>
            </a:xfrm>
          </p:grpSpPr>
          <p:sp>
            <p:nvSpPr>
              <p:cNvPr id="14" name="流程图: 联系 13"/>
              <p:cNvSpPr/>
              <p:nvPr/>
            </p:nvSpPr>
            <p:spPr>
              <a:xfrm>
                <a:off x="652687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流程图: 联系 14"/>
              <p:cNvSpPr/>
              <p:nvPr/>
            </p:nvSpPr>
            <p:spPr>
              <a:xfrm>
                <a:off x="748676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流程图: 联系 15"/>
              <p:cNvSpPr/>
              <p:nvPr/>
            </p:nvSpPr>
            <p:spPr>
              <a:xfrm>
                <a:off x="844665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流程图: 联系 16"/>
              <p:cNvSpPr/>
              <p:nvPr/>
            </p:nvSpPr>
            <p:spPr>
              <a:xfrm>
                <a:off x="940654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流程图: 联系 17"/>
              <p:cNvSpPr/>
              <p:nvPr/>
            </p:nvSpPr>
            <p:spPr>
              <a:xfrm>
                <a:off x="1036643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流程图: 联系 18"/>
              <p:cNvSpPr/>
              <p:nvPr/>
            </p:nvSpPr>
            <p:spPr>
              <a:xfrm>
                <a:off x="1132632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流程图: 联系 19"/>
              <p:cNvSpPr/>
              <p:nvPr/>
            </p:nvSpPr>
            <p:spPr>
              <a:xfrm>
                <a:off x="1228621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2902557" y="2193592"/>
            <a:ext cx="6109365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n w="19050">
                  <a:solidFill>
                    <a:srgbClr val="08C4B2"/>
                  </a:solidFill>
                </a:ln>
                <a:solidFill>
                  <a:srgbClr val="08C4B2"/>
                </a:solidFill>
                <a:cs typeface="+mn-ea"/>
                <a:sym typeface="+mn-lt"/>
              </a:rPr>
              <a:t>偷声木兰花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 天将小雨交春半，谁见枝头花历乱。</a:t>
            </a:r>
            <a:endParaRPr lang="en-US" altLang="zh-CN" sz="2800" dirty="0">
              <a:ln w="19050">
                <a:solidFill>
                  <a:srgbClr val="2B6633"/>
                </a:solidFill>
              </a:ln>
              <a:solidFill>
                <a:srgbClr val="2B6633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纵目天涯，浅黛春山处处纱。</a:t>
            </a:r>
            <a:endParaRPr lang="en-US" altLang="zh-CN" sz="2800" dirty="0">
              <a:ln w="19050">
                <a:solidFill>
                  <a:srgbClr val="2B6633"/>
                </a:solidFill>
              </a:ln>
              <a:solidFill>
                <a:srgbClr val="2B6633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焦人不过轻寒恼，问卜怕听情未了。</a:t>
            </a:r>
            <a:endParaRPr lang="en-US" altLang="zh-CN" sz="2800" dirty="0">
              <a:ln w="19050">
                <a:solidFill>
                  <a:srgbClr val="2B6633"/>
                </a:solidFill>
              </a:ln>
              <a:solidFill>
                <a:srgbClr val="2B6633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许是今生，误把前生草踏青。 </a:t>
            </a:r>
          </a:p>
        </p:txBody>
      </p:sp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春分诗词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43" y="977436"/>
            <a:ext cx="1202277" cy="28247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000000">
            <a:off x="2227918" y="3106618"/>
            <a:ext cx="1606635" cy="206380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370663" y="1651238"/>
            <a:ext cx="5853226" cy="4494763"/>
            <a:chOff x="3358202" y="2240934"/>
            <a:chExt cx="5853226" cy="4494763"/>
          </a:xfrm>
        </p:grpSpPr>
        <p:grpSp>
          <p:nvGrpSpPr>
            <p:cNvPr id="12" name="组合 11"/>
            <p:cNvGrpSpPr/>
            <p:nvPr/>
          </p:nvGrpSpPr>
          <p:grpSpPr>
            <a:xfrm rot="405940">
              <a:off x="3358202" y="2240934"/>
              <a:ext cx="5853226" cy="4494763"/>
              <a:chOff x="5932715" y="0"/>
              <a:chExt cx="7162800" cy="3791908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5932715" y="0"/>
                <a:ext cx="7162800" cy="3791908"/>
              </a:xfrm>
              <a:prstGeom prst="roundRect">
                <a:avLst>
                  <a:gd name="adj" fmla="val 3461"/>
                </a:avLst>
              </a:prstGeom>
              <a:noFill/>
              <a:ln w="19050"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6036130" y="82210"/>
                <a:ext cx="6955970" cy="3627489"/>
              </a:xfrm>
              <a:prstGeom prst="roundRect">
                <a:avLst>
                  <a:gd name="adj" fmla="val 3461"/>
                </a:avLst>
              </a:prstGeom>
              <a:solidFill>
                <a:srgbClr val="E5F8FC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6132567" y="160375"/>
                <a:ext cx="6763097" cy="3471158"/>
              </a:xfrm>
              <a:prstGeom prst="roundRect">
                <a:avLst>
                  <a:gd name="adj" fmla="val 3461"/>
                </a:avLst>
              </a:prstGeom>
              <a:solidFill>
                <a:srgbClr val="E5F8FC"/>
              </a:solidFill>
              <a:ln w="19050" cap="rnd">
                <a:solidFill>
                  <a:srgbClr val="9D7447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rot="405940">
              <a:off x="4173709" y="2562017"/>
              <a:ext cx="4578844" cy="250618"/>
              <a:chOff x="6526874" y="261257"/>
              <a:chExt cx="5077353" cy="277903"/>
            </a:xfrm>
          </p:grpSpPr>
          <p:sp>
            <p:nvSpPr>
              <p:cNvPr id="14" name="流程图: 联系 13"/>
              <p:cNvSpPr/>
              <p:nvPr/>
            </p:nvSpPr>
            <p:spPr>
              <a:xfrm>
                <a:off x="652687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流程图: 联系 14"/>
              <p:cNvSpPr/>
              <p:nvPr/>
            </p:nvSpPr>
            <p:spPr>
              <a:xfrm>
                <a:off x="748676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流程图: 联系 15"/>
              <p:cNvSpPr/>
              <p:nvPr/>
            </p:nvSpPr>
            <p:spPr>
              <a:xfrm>
                <a:off x="844665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流程图: 联系 16"/>
              <p:cNvSpPr/>
              <p:nvPr/>
            </p:nvSpPr>
            <p:spPr>
              <a:xfrm>
                <a:off x="940654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流程图: 联系 17"/>
              <p:cNvSpPr/>
              <p:nvPr/>
            </p:nvSpPr>
            <p:spPr>
              <a:xfrm>
                <a:off x="1036643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流程图: 联系 18"/>
              <p:cNvSpPr/>
              <p:nvPr/>
            </p:nvSpPr>
            <p:spPr>
              <a:xfrm>
                <a:off x="1132632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090760" y="2155232"/>
            <a:ext cx="467307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ln w="19050">
                  <a:solidFill>
                    <a:srgbClr val="08C4B2"/>
                  </a:solidFill>
                </a:ln>
                <a:solidFill>
                  <a:srgbClr val="08C4B2"/>
                </a:solidFill>
                <a:cs typeface="+mn-ea"/>
                <a:sym typeface="+mn-lt"/>
              </a:rPr>
              <a:t>春分日         </a:t>
            </a:r>
            <a:endParaRPr lang="en-US" altLang="zh-CN" sz="3600" dirty="0">
              <a:ln w="19050">
                <a:solidFill>
                  <a:srgbClr val="08C4B2"/>
                </a:solidFill>
              </a:ln>
              <a:solidFill>
                <a:srgbClr val="08C4B2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ln w="19050">
                  <a:solidFill>
                    <a:srgbClr val="08C4B2"/>
                  </a:solidFill>
                </a:ln>
                <a:solidFill>
                  <a:srgbClr val="08C4B2"/>
                </a:solidFill>
                <a:cs typeface="+mn-ea"/>
                <a:sym typeface="+mn-lt"/>
              </a:rPr>
              <a:t>徐铉</a:t>
            </a:r>
            <a:endParaRPr lang="en-US" altLang="zh-CN" sz="2000" dirty="0">
              <a:ln w="19050">
                <a:solidFill>
                  <a:srgbClr val="08C4B2"/>
                </a:solidFill>
              </a:ln>
              <a:solidFill>
                <a:srgbClr val="08C4B2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 仲春初四日，春色正中分。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 绿野徘徊月，晴天断续云。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 燕飞犹个个，花落已纷纷。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 思妇高楼晚，歌声不可闻。</a:t>
            </a:r>
          </a:p>
        </p:txBody>
      </p:sp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春分诗词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3475" flipH="1">
            <a:off x="1645689" y="3553772"/>
            <a:ext cx="1235893" cy="2068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12" y="1093490"/>
            <a:ext cx="2324623" cy="142399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585042" y="1578186"/>
            <a:ext cx="6679504" cy="4608492"/>
            <a:chOff x="2421756" y="1741472"/>
            <a:chExt cx="6679504" cy="4608492"/>
          </a:xfrm>
        </p:grpSpPr>
        <p:grpSp>
          <p:nvGrpSpPr>
            <p:cNvPr id="12" name="组合 11"/>
            <p:cNvGrpSpPr/>
            <p:nvPr/>
          </p:nvGrpSpPr>
          <p:grpSpPr>
            <a:xfrm rot="405940">
              <a:off x="2421756" y="1741472"/>
              <a:ext cx="6679504" cy="4608492"/>
              <a:chOff x="5932715" y="0"/>
              <a:chExt cx="7162800" cy="3791908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5932715" y="0"/>
                <a:ext cx="7162800" cy="3791908"/>
              </a:xfrm>
              <a:prstGeom prst="roundRect">
                <a:avLst>
                  <a:gd name="adj" fmla="val 3461"/>
                </a:avLst>
              </a:prstGeom>
              <a:noFill/>
              <a:ln w="19050"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6036130" y="82210"/>
                <a:ext cx="6955970" cy="3627489"/>
              </a:xfrm>
              <a:prstGeom prst="roundRect">
                <a:avLst>
                  <a:gd name="adj" fmla="val 3461"/>
                </a:avLst>
              </a:prstGeom>
              <a:solidFill>
                <a:srgbClr val="E5F8FC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6132567" y="160375"/>
                <a:ext cx="6763097" cy="3471158"/>
              </a:xfrm>
              <a:prstGeom prst="roundRect">
                <a:avLst>
                  <a:gd name="adj" fmla="val 3461"/>
                </a:avLst>
              </a:prstGeom>
              <a:solidFill>
                <a:srgbClr val="E5F8FC"/>
              </a:solidFill>
              <a:ln w="19050" cap="rnd">
                <a:solidFill>
                  <a:srgbClr val="9D7447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rot="405940">
              <a:off x="3188313" y="2110324"/>
              <a:ext cx="5444489" cy="250618"/>
              <a:chOff x="6526874" y="261257"/>
              <a:chExt cx="6037243" cy="277903"/>
            </a:xfrm>
          </p:grpSpPr>
          <p:sp>
            <p:nvSpPr>
              <p:cNvPr id="14" name="流程图: 联系 13"/>
              <p:cNvSpPr/>
              <p:nvPr/>
            </p:nvSpPr>
            <p:spPr>
              <a:xfrm>
                <a:off x="652687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流程图: 联系 14"/>
              <p:cNvSpPr/>
              <p:nvPr/>
            </p:nvSpPr>
            <p:spPr>
              <a:xfrm>
                <a:off x="748676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流程图: 联系 15"/>
              <p:cNvSpPr/>
              <p:nvPr/>
            </p:nvSpPr>
            <p:spPr>
              <a:xfrm>
                <a:off x="844665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流程图: 联系 16"/>
              <p:cNvSpPr/>
              <p:nvPr/>
            </p:nvSpPr>
            <p:spPr>
              <a:xfrm>
                <a:off x="940654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流程图: 联系 17"/>
              <p:cNvSpPr/>
              <p:nvPr/>
            </p:nvSpPr>
            <p:spPr>
              <a:xfrm>
                <a:off x="1036643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流程图: 联系 18"/>
              <p:cNvSpPr/>
              <p:nvPr/>
            </p:nvSpPr>
            <p:spPr>
              <a:xfrm>
                <a:off x="1132632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流程图: 联系 19"/>
              <p:cNvSpPr/>
              <p:nvPr/>
            </p:nvSpPr>
            <p:spPr>
              <a:xfrm>
                <a:off x="12286214" y="261257"/>
                <a:ext cx="277903" cy="277903"/>
              </a:xfrm>
              <a:prstGeom prst="flowChartConnector">
                <a:avLst/>
              </a:prstGeom>
              <a:solidFill>
                <a:srgbClr val="E5F8FC"/>
              </a:solidFill>
              <a:ln>
                <a:solidFill>
                  <a:srgbClr val="9D7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2745969" y="2137109"/>
            <a:ext cx="6545382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spc="300" dirty="0">
                <a:ln w="19050">
                  <a:solidFill>
                    <a:srgbClr val="08C4B2"/>
                  </a:solidFill>
                </a:ln>
                <a:solidFill>
                  <a:srgbClr val="08C4B2"/>
                </a:solidFill>
                <a:cs typeface="+mn-ea"/>
                <a:sym typeface="+mn-lt"/>
              </a:rPr>
              <a:t>少年游          </a:t>
            </a:r>
            <a:endParaRPr lang="en-US" altLang="zh-CN" sz="3600" spc="300" dirty="0">
              <a:ln w="19050">
                <a:solidFill>
                  <a:srgbClr val="08C4B2"/>
                </a:solidFill>
              </a:ln>
              <a:solidFill>
                <a:srgbClr val="08C4B2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spc="300" dirty="0">
                <a:ln w="19050">
                  <a:solidFill>
                    <a:srgbClr val="08C4B2"/>
                  </a:solidFill>
                </a:ln>
                <a:solidFill>
                  <a:srgbClr val="08C4B2"/>
                </a:solidFill>
                <a:cs typeface="+mn-ea"/>
                <a:sym typeface="+mn-lt"/>
              </a:rPr>
              <a:t>杜安世</a:t>
            </a:r>
            <a:endParaRPr lang="en-US" altLang="zh-CN" sz="2000" spc="300" dirty="0">
              <a:ln w="19050">
                <a:solidFill>
                  <a:srgbClr val="08C4B2"/>
                </a:solidFill>
              </a:ln>
              <a:solidFill>
                <a:srgbClr val="08C4B2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 小楼归燕又黄昏。寂寞锁高门。</a:t>
            </a:r>
            <a:endParaRPr lang="en-US" altLang="zh-CN" sz="2800" spc="300" dirty="0">
              <a:ln w="19050">
                <a:solidFill>
                  <a:srgbClr val="2B6633"/>
                </a:solidFill>
              </a:ln>
              <a:solidFill>
                <a:srgbClr val="2B6633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轻风细雨，惜花天气，相次过春分。</a:t>
            </a:r>
            <a:endParaRPr lang="en-US" altLang="zh-CN" sz="2800" spc="300" dirty="0">
              <a:ln w="19050">
                <a:solidFill>
                  <a:srgbClr val="2B6633"/>
                </a:solidFill>
              </a:ln>
              <a:solidFill>
                <a:srgbClr val="2B6633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画堂无绪，初燃绛蜡，罗帐掩馀薰。</a:t>
            </a:r>
            <a:endParaRPr lang="en-US" altLang="zh-CN" sz="2800" spc="300" dirty="0">
              <a:ln w="19050">
                <a:solidFill>
                  <a:srgbClr val="2B6633"/>
                </a:solidFill>
              </a:ln>
              <a:solidFill>
                <a:srgbClr val="2B6633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多情不解怨王孙。任薄幸、一从君。</a:t>
            </a:r>
          </a:p>
        </p:txBody>
      </p:sp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9678" y="4944626"/>
            <a:ext cx="1235765" cy="1235765"/>
          </a:xfrm>
          <a:prstGeom prst="rect">
            <a:avLst/>
          </a:prstGeom>
        </p:spPr>
      </p:pic>
      <p:grpSp>
        <p:nvGrpSpPr>
          <p:cNvPr id="105" name="组合 104"/>
          <p:cNvGrpSpPr/>
          <p:nvPr/>
        </p:nvGrpSpPr>
        <p:grpSpPr>
          <a:xfrm>
            <a:off x="8959593" y="0"/>
            <a:ext cx="4060610" cy="6963860"/>
            <a:chOff x="8959593" y="0"/>
            <a:chExt cx="4060610" cy="6963860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1105397">
              <a:off x="10541442" y="3096975"/>
              <a:ext cx="1991042" cy="1901891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2256" flipH="1">
              <a:off x="10321511" y="1173015"/>
              <a:ext cx="2077569" cy="3119255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7330" y="4673522"/>
              <a:ext cx="2270551" cy="2290338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18083" y="4002134"/>
              <a:ext cx="1202277" cy="282472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593" y="0"/>
              <a:ext cx="3275472" cy="1383904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5018" y="5480485"/>
              <a:ext cx="2324623" cy="1423998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8000000">
              <a:off x="11184982" y="517731"/>
              <a:ext cx="1606635" cy="2063807"/>
            </a:xfrm>
            <a:prstGeom prst="rect">
              <a:avLst/>
            </a:prstGeom>
          </p:spPr>
        </p:pic>
      </p:grpSp>
      <p:sp>
        <p:nvSpPr>
          <p:cNvPr id="98" name="矩形 97"/>
          <p:cNvSpPr/>
          <p:nvPr/>
        </p:nvSpPr>
        <p:spPr>
          <a:xfrm>
            <a:off x="3976914" y="2075543"/>
            <a:ext cx="4659086" cy="2050915"/>
          </a:xfrm>
          <a:prstGeom prst="rect">
            <a:avLst/>
          </a:prstGeom>
          <a:noFill/>
          <a:ln w="25400">
            <a:solidFill>
              <a:srgbClr val="2B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000" b="1" dirty="0">
                <a:ln w="25400">
                  <a:solidFill>
                    <a:srgbClr val="00A99D"/>
                  </a:solidFill>
                </a:ln>
                <a:solidFill>
                  <a:srgbClr val="00A99D"/>
                </a:solidFill>
                <a:cs typeface="+mn-ea"/>
                <a:sym typeface="+mn-lt"/>
              </a:rPr>
              <a:t>THANKS</a:t>
            </a:r>
            <a:r>
              <a:rPr lang="zh-CN" altLang="en-US" sz="6000" b="1" dirty="0">
                <a:ln w="25400">
                  <a:solidFill>
                    <a:srgbClr val="00A99D"/>
                  </a:solidFill>
                </a:ln>
                <a:solidFill>
                  <a:srgbClr val="00A99D"/>
                </a:solidFill>
                <a:cs typeface="+mn-ea"/>
                <a:sym typeface="+mn-lt"/>
              </a:rPr>
              <a:t>！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-1" y="0"/>
            <a:ext cx="5921110" cy="6919983"/>
            <a:chOff x="-1" y="0"/>
            <a:chExt cx="5921110" cy="6919983"/>
          </a:xfrm>
        </p:grpSpPr>
        <p:pic>
          <p:nvPicPr>
            <p:cNvPr id="100" name="图片 9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710620">
              <a:off x="1624848" y="4495923"/>
              <a:ext cx="1731413" cy="2224091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6525">
              <a:off x="5051921" y="5464986"/>
              <a:ext cx="869188" cy="1454997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8506" y="5257444"/>
              <a:ext cx="445223" cy="745291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96484"/>
              <a:ext cx="5397177" cy="1962610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013" y="3591821"/>
              <a:ext cx="1111708" cy="326727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2695699" cy="6787894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035" y="6114436"/>
              <a:ext cx="1881489" cy="743564"/>
            </a:xfrm>
            <a:prstGeom prst="rect">
              <a:avLst/>
            </a:prstGeom>
          </p:spPr>
        </p:pic>
      </p:grpSp>
      <p:pic>
        <p:nvPicPr>
          <p:cNvPr id="103" name="图片 102"/>
          <p:cNvPicPr>
            <a:picLocks noChangeAspect="1"/>
          </p:cNvPicPr>
          <p:nvPr/>
        </p:nvPicPr>
        <p:blipFill rotWithShape="1"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90143">
            <a:off x="1359678" y="1776298"/>
            <a:ext cx="1502204" cy="2375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08" y="708023"/>
            <a:ext cx="8350220" cy="5282694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6165" y="3868940"/>
            <a:ext cx="1235765" cy="12357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959593" y="0"/>
            <a:ext cx="4060610" cy="6963860"/>
            <a:chOff x="8959593" y="0"/>
            <a:chExt cx="4060610" cy="6963860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1105397">
              <a:off x="10541442" y="3096975"/>
              <a:ext cx="1991042" cy="1901891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2256" flipH="1">
              <a:off x="10321511" y="1173015"/>
              <a:ext cx="2077569" cy="3119255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7330" y="4673522"/>
              <a:ext cx="2270551" cy="2290338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18083" y="4002134"/>
              <a:ext cx="1202277" cy="282472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593" y="0"/>
              <a:ext cx="3275472" cy="1383904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5018" y="5480485"/>
              <a:ext cx="2324623" cy="1423998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8000000">
              <a:off x="11184982" y="517731"/>
              <a:ext cx="1606635" cy="2063807"/>
            </a:xfrm>
            <a:prstGeom prst="rect">
              <a:avLst/>
            </a:prstGeom>
          </p:spPr>
        </p:pic>
      </p:grpSp>
      <p:pic>
        <p:nvPicPr>
          <p:cNvPr id="93" name="图片 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38" y="312102"/>
            <a:ext cx="2937820" cy="1987843"/>
          </a:xfrm>
          <a:prstGeom prst="rect">
            <a:avLst/>
          </a:prstGeom>
        </p:spPr>
      </p:pic>
      <p:sp>
        <p:nvSpPr>
          <p:cNvPr id="26" name="流程图: 联系 25"/>
          <p:cNvSpPr/>
          <p:nvPr/>
        </p:nvSpPr>
        <p:spPr>
          <a:xfrm>
            <a:off x="8784711" y="3142025"/>
            <a:ext cx="514336" cy="557494"/>
          </a:xfrm>
          <a:prstGeom prst="flowChartConnector">
            <a:avLst/>
          </a:prstGeom>
          <a:pattFill prst="wdDnDiag">
            <a:fgClr>
              <a:srgbClr val="00A99D"/>
            </a:fgClr>
            <a:bgClr>
              <a:srgbClr val="E5F8F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62070" y="2738852"/>
            <a:ext cx="4871588" cy="1172585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ln w="254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春分的由来</a:t>
            </a:r>
          </a:p>
        </p:txBody>
      </p:sp>
      <p:sp>
        <p:nvSpPr>
          <p:cNvPr id="28" name="流程图: 联系 27"/>
          <p:cNvSpPr/>
          <p:nvPr/>
        </p:nvSpPr>
        <p:spPr>
          <a:xfrm>
            <a:off x="3447734" y="3211595"/>
            <a:ext cx="514336" cy="557494"/>
          </a:xfrm>
          <a:prstGeom prst="flowChartConnector">
            <a:avLst/>
          </a:prstGeom>
          <a:pattFill prst="wdDnDiag">
            <a:fgClr>
              <a:srgbClr val="00A99D"/>
            </a:fgClr>
            <a:bgClr>
              <a:srgbClr val="E5F8F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301" flipH="1">
            <a:off x="7024753" y="3688900"/>
            <a:ext cx="3100827" cy="31008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90143">
            <a:off x="5730634" y="677872"/>
            <a:ext cx="1182150" cy="186941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1" y="0"/>
            <a:ext cx="7673777" cy="6859826"/>
            <a:chOff x="-1" y="0"/>
            <a:chExt cx="7673777" cy="6859826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08" y="4649223"/>
              <a:ext cx="869188" cy="14549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28942" y="4214992"/>
              <a:ext cx="2503716" cy="278595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190143">
              <a:off x="269694" y="486315"/>
              <a:ext cx="3312929" cy="3793277"/>
            </a:xfrm>
            <a:prstGeom prst="rect">
              <a:avLst/>
            </a:prstGeom>
          </p:spPr>
        </p:pic>
        <p:pic>
          <p:nvPicPr>
            <p:cNvPr id="100" name="图片 99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710620">
              <a:off x="1624848" y="4495923"/>
              <a:ext cx="1731413" cy="2224091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96484"/>
              <a:ext cx="5397177" cy="1962610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013" y="3591821"/>
              <a:ext cx="1111708" cy="326727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2695699" cy="6787894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035" y="6114436"/>
              <a:ext cx="1881489" cy="743564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4587006" y="1867522"/>
            <a:ext cx="43352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n w="25400">
                  <a:solidFill>
                    <a:srgbClr val="9D7447"/>
                  </a:solidFill>
                </a:ln>
                <a:solidFill>
                  <a:srgbClr val="9D7447"/>
                </a:solidFill>
                <a:cs typeface="+mn-ea"/>
                <a:sym typeface="+mn-lt"/>
              </a:rPr>
              <a:t>PART ONE</a:t>
            </a:r>
            <a:endParaRPr lang="zh-CN" altLang="en-US" sz="6600" dirty="0">
              <a:ln w="25400">
                <a:solidFill>
                  <a:srgbClr val="9D7447"/>
                </a:solidFill>
              </a:ln>
              <a:solidFill>
                <a:srgbClr val="9D744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4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94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6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6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春分的由来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324574" y="5016444"/>
            <a:ext cx="5801203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春分时节，南北半球昼夜平分，我国除青藏高原、东北、西北和华北北部地区外都进入明媚的春天。 </a:t>
            </a:r>
          </a:p>
        </p:txBody>
      </p:sp>
      <p:sp>
        <p:nvSpPr>
          <p:cNvPr id="11" name="矩形 10"/>
          <p:cNvSpPr/>
          <p:nvPr/>
        </p:nvSpPr>
        <p:spPr>
          <a:xfrm>
            <a:off x="4657832" y="1528534"/>
            <a:ext cx="6965974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每年春分在</a:t>
            </a:r>
            <a:r>
              <a:rPr lang="en-US" altLang="zh-CN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20</a:t>
            </a: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0</a:t>
            </a: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度（春分点）时开始。这天昼夜长短平均，正当春季九十日之半，故称“春分”。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872336" y="3262775"/>
            <a:ext cx="6965974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春分这一天阳光直射赤道，昼夜几乎相等，其后阳光直射位置逐渐北移，开始昼长夜短。春分是个比较重要的节气，</a:t>
            </a:r>
            <a:endParaRPr lang="zh-CN" altLang="en-US" sz="2000" dirty="0">
              <a:ln w="12700">
                <a:solidFill>
                  <a:srgbClr val="2B6633"/>
                </a:solidFill>
              </a:ln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81" y="4624356"/>
            <a:ext cx="1637316" cy="13531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8597" y="2886996"/>
            <a:ext cx="1461585" cy="141303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5175" y="1341783"/>
            <a:ext cx="1333875" cy="13170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409857" flipH="1">
            <a:off x="969327" y="1261105"/>
            <a:ext cx="1929072" cy="3050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春分的由来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pic>
        <p:nvPicPr>
          <p:cNvPr id="10" name="图片 614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28" y="522841"/>
            <a:ext cx="6923315" cy="62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36136" y="4341301"/>
            <a:ext cx="2644335" cy="21854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7560078" y="731233"/>
            <a:ext cx="2023225" cy="1997674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8367" y="1601910"/>
            <a:ext cx="5297508" cy="45982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春分的由来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10578" y="2215294"/>
            <a:ext cx="4427831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我国古代将春分分为三候：“一候元鸟至；二候雷乃发声；三候始电。”</a:t>
            </a:r>
          </a:p>
        </p:txBody>
      </p:sp>
      <p:sp>
        <p:nvSpPr>
          <p:cNvPr id="2" name="矩形 1"/>
          <p:cNvSpPr/>
          <p:nvPr/>
        </p:nvSpPr>
        <p:spPr>
          <a:xfrm>
            <a:off x="1310579" y="4023844"/>
            <a:ext cx="4145702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即春分日后，燕子便从南方飞来了，下雨时天空便要打雷并发出闪电。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983243" y="1717645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n w="25400">
                  <a:solidFill>
                    <a:srgbClr val="9D7447"/>
                  </a:solidFill>
                </a:ln>
                <a:solidFill>
                  <a:srgbClr val="9D7447"/>
                </a:solidFill>
                <a:cs typeface="+mn-ea"/>
                <a:sym typeface="+mn-lt"/>
              </a:rPr>
              <a:t>春分三候</a:t>
            </a:r>
          </a:p>
        </p:txBody>
      </p:sp>
      <p:sp>
        <p:nvSpPr>
          <p:cNvPr id="13" name="矩形 12"/>
          <p:cNvSpPr/>
          <p:nvPr/>
        </p:nvSpPr>
        <p:spPr>
          <a:xfrm>
            <a:off x="6234935" y="2614518"/>
            <a:ext cx="3877985" cy="1012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n w="12700">
                  <a:solidFill>
                    <a:srgbClr val="9D7447"/>
                  </a:solidFill>
                </a:ln>
                <a:solidFill>
                  <a:srgbClr val="9D7447"/>
                </a:solidFill>
                <a:cs typeface="+mn-ea"/>
                <a:sym typeface="+mn-lt"/>
              </a:rPr>
              <a:t>初候  玄鸟至</a:t>
            </a:r>
            <a:endParaRPr lang="en-US" altLang="zh-CN" sz="2400" b="1" dirty="0">
              <a:ln w="12700">
                <a:solidFill>
                  <a:srgbClr val="9D7447"/>
                </a:solidFill>
              </a:ln>
              <a:solidFill>
                <a:srgbClr val="9D744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n w="12700">
                  <a:solidFill>
                    <a:srgbClr val="9D7447"/>
                  </a:solidFill>
                </a:ln>
                <a:solidFill>
                  <a:srgbClr val="9D7447"/>
                </a:solidFill>
                <a:cs typeface="+mn-ea"/>
                <a:sym typeface="+mn-lt"/>
              </a:rPr>
              <a:t>玄鸟，燕也。燕子便从南方飞来了。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380028" y="3824807"/>
            <a:ext cx="2214068" cy="1012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n w="12700">
                  <a:solidFill>
                    <a:srgbClr val="9D7447"/>
                  </a:solidFill>
                </a:ln>
                <a:solidFill>
                  <a:srgbClr val="9D7447"/>
                </a:solidFill>
                <a:cs typeface="+mn-ea"/>
                <a:sym typeface="+mn-lt"/>
              </a:rPr>
              <a:t>二候  雷乃发声</a:t>
            </a:r>
            <a:endParaRPr lang="en-US" altLang="zh-CN" sz="2400" b="1" dirty="0">
              <a:ln w="12700">
                <a:solidFill>
                  <a:srgbClr val="9D7447"/>
                </a:solidFill>
              </a:ln>
              <a:solidFill>
                <a:srgbClr val="9D744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n w="12700">
                  <a:solidFill>
                    <a:srgbClr val="9D7447"/>
                  </a:solidFill>
                </a:ln>
                <a:solidFill>
                  <a:srgbClr val="9D7447"/>
                </a:solidFill>
                <a:cs typeface="+mn-ea"/>
                <a:sym typeface="+mn-lt"/>
              </a:rPr>
              <a:t>下雨时，会打雷。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380028" y="5039507"/>
            <a:ext cx="2031325" cy="1012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n w="12700">
                  <a:solidFill>
                    <a:srgbClr val="9D7447"/>
                  </a:solidFill>
                </a:ln>
                <a:solidFill>
                  <a:srgbClr val="9D7447"/>
                </a:solidFill>
                <a:cs typeface="+mn-ea"/>
                <a:sym typeface="+mn-lt"/>
              </a:rPr>
              <a:t>三候  始电</a:t>
            </a:r>
            <a:endParaRPr lang="en-US" altLang="zh-CN" sz="2400" b="1" dirty="0">
              <a:ln w="12700">
                <a:solidFill>
                  <a:srgbClr val="9D7447"/>
                </a:solidFill>
              </a:ln>
              <a:solidFill>
                <a:srgbClr val="9D744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n w="12700">
                  <a:solidFill>
                    <a:srgbClr val="9D7447"/>
                  </a:solidFill>
                </a:ln>
                <a:solidFill>
                  <a:srgbClr val="9D7447"/>
                </a:solidFill>
                <a:cs typeface="+mn-ea"/>
                <a:sym typeface="+mn-lt"/>
              </a:rPr>
              <a:t>下雨时，会闪电。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179680" y="3385084"/>
            <a:ext cx="1582476" cy="484632"/>
            <a:chOff x="2179680" y="3385084"/>
            <a:chExt cx="1582476" cy="484632"/>
          </a:xfrm>
        </p:grpSpPr>
        <p:sp>
          <p:nvSpPr>
            <p:cNvPr id="16" name="燕尾形 15"/>
            <p:cNvSpPr/>
            <p:nvPr/>
          </p:nvSpPr>
          <p:spPr>
            <a:xfrm rot="5400000">
              <a:off x="2179680" y="3385084"/>
              <a:ext cx="484632" cy="484632"/>
            </a:xfrm>
            <a:prstGeom prst="chevron">
              <a:avLst/>
            </a:prstGeom>
            <a:pattFill prst="wdDnDiag">
              <a:fgClr>
                <a:srgbClr val="008446"/>
              </a:fgClr>
              <a:bgClr>
                <a:srgbClr val="E5F8FC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 rot="5400000">
              <a:off x="3277524" y="3385084"/>
              <a:ext cx="484632" cy="484632"/>
            </a:xfrm>
            <a:prstGeom prst="chevron">
              <a:avLst/>
            </a:prstGeom>
            <a:pattFill prst="wdDnDiag">
              <a:fgClr>
                <a:srgbClr val="008446"/>
              </a:fgClr>
              <a:bgClr>
                <a:srgbClr val="E5F8FC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2405" y="593638"/>
            <a:ext cx="1500069" cy="120920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00000">
            <a:off x="1376657" y="5443442"/>
            <a:ext cx="1339370" cy="1262744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春分的由来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57290" y="5259831"/>
            <a:ext cx="6732229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“春分前冷，春分后暖</a:t>
            </a:r>
            <a:r>
              <a:rPr lang="en-US" altLang="zh-CN" sz="24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;</a:t>
            </a:r>
            <a:r>
              <a:rPr lang="zh-CN" altLang="en-US" sz="24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春分前暖，春分后冷”</a:t>
            </a:r>
          </a:p>
        </p:txBody>
      </p:sp>
      <p:sp>
        <p:nvSpPr>
          <p:cNvPr id="10" name="矩形 9"/>
          <p:cNvSpPr/>
          <p:nvPr/>
        </p:nvSpPr>
        <p:spPr>
          <a:xfrm>
            <a:off x="966382" y="1544583"/>
            <a:ext cx="5136303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根据冷暖预示后期天气的有：</a:t>
            </a:r>
          </a:p>
        </p:txBody>
      </p:sp>
      <p:sp>
        <p:nvSpPr>
          <p:cNvPr id="3" name="矩形 2"/>
          <p:cNvSpPr/>
          <p:nvPr/>
        </p:nvSpPr>
        <p:spPr>
          <a:xfrm>
            <a:off x="1557290" y="2951349"/>
            <a:ext cx="3576567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“春分不暖，秋分不凉” </a:t>
            </a:r>
          </a:p>
        </p:txBody>
      </p:sp>
      <p:sp>
        <p:nvSpPr>
          <p:cNvPr id="11" name="矩形 10"/>
          <p:cNvSpPr/>
          <p:nvPr/>
        </p:nvSpPr>
        <p:spPr>
          <a:xfrm>
            <a:off x="1557290" y="4044017"/>
            <a:ext cx="281921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“春分不冷清明冷”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900000">
            <a:off x="843589" y="2927010"/>
            <a:ext cx="588616" cy="7561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900000">
            <a:off x="843589" y="4065976"/>
            <a:ext cx="588616" cy="7561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900000">
            <a:off x="843589" y="5204943"/>
            <a:ext cx="588616" cy="75610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49" y="1194210"/>
            <a:ext cx="3862619" cy="3862619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0981" y="790828"/>
            <a:ext cx="5274001" cy="46431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417" y="4956679"/>
            <a:ext cx="1436104" cy="1901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" y="261257"/>
            <a:ext cx="847343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68" y="4577134"/>
            <a:ext cx="1236414" cy="1236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718" y="195237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n w="1905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春分的由来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33" y="5434002"/>
            <a:ext cx="2324623" cy="14239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80353" y="2103716"/>
            <a:ext cx="53442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春分前后怕春霜，一见春霜麦苗伤。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花开九不尽，果价要跑人。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春分雨多，有利春播。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麦怕春旱，谷怕急雨。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127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麦到春分昼夜长。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8" y="1828800"/>
            <a:ext cx="4724400" cy="47244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08" y="708023"/>
            <a:ext cx="8350220" cy="5282694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6165" y="3868940"/>
            <a:ext cx="1235765" cy="12357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959593" y="0"/>
            <a:ext cx="4060610" cy="6963860"/>
            <a:chOff x="8959593" y="0"/>
            <a:chExt cx="4060610" cy="6963860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1105397">
              <a:off x="10541442" y="3096975"/>
              <a:ext cx="1991042" cy="1901891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2256" flipH="1">
              <a:off x="10321511" y="1173015"/>
              <a:ext cx="2077569" cy="3119255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7330" y="4673522"/>
              <a:ext cx="2270551" cy="2290338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18083" y="4002134"/>
              <a:ext cx="1202277" cy="282472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593" y="0"/>
              <a:ext cx="3275472" cy="1383904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5018" y="5480485"/>
              <a:ext cx="2324623" cy="1423998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8000000">
              <a:off x="11184982" y="517731"/>
              <a:ext cx="1606635" cy="2063807"/>
            </a:xfrm>
            <a:prstGeom prst="rect">
              <a:avLst/>
            </a:prstGeom>
          </p:spPr>
        </p:pic>
      </p:grpSp>
      <p:pic>
        <p:nvPicPr>
          <p:cNvPr id="93" name="图片 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38" y="312102"/>
            <a:ext cx="2937820" cy="1987843"/>
          </a:xfrm>
          <a:prstGeom prst="rect">
            <a:avLst/>
          </a:prstGeom>
        </p:spPr>
      </p:pic>
      <p:sp>
        <p:nvSpPr>
          <p:cNvPr id="26" name="流程图: 联系 25"/>
          <p:cNvSpPr/>
          <p:nvPr/>
        </p:nvSpPr>
        <p:spPr>
          <a:xfrm>
            <a:off x="8784711" y="3142025"/>
            <a:ext cx="514336" cy="557494"/>
          </a:xfrm>
          <a:prstGeom prst="flowChartConnector">
            <a:avLst/>
          </a:prstGeom>
          <a:pattFill prst="wdDnDiag">
            <a:fgClr>
              <a:srgbClr val="00A99D"/>
            </a:fgClr>
            <a:bgClr>
              <a:srgbClr val="E5F8F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62070" y="2738852"/>
            <a:ext cx="4871588" cy="1172585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ln w="25400">
                  <a:solidFill>
                    <a:srgbClr val="2B6633"/>
                  </a:solidFill>
                </a:ln>
                <a:solidFill>
                  <a:srgbClr val="2B6633"/>
                </a:solidFill>
                <a:cs typeface="+mn-ea"/>
                <a:sym typeface="+mn-lt"/>
              </a:rPr>
              <a:t>春分节气习俗</a:t>
            </a:r>
          </a:p>
        </p:txBody>
      </p:sp>
      <p:sp>
        <p:nvSpPr>
          <p:cNvPr id="28" name="流程图: 联系 27"/>
          <p:cNvSpPr/>
          <p:nvPr/>
        </p:nvSpPr>
        <p:spPr>
          <a:xfrm>
            <a:off x="3447734" y="3211595"/>
            <a:ext cx="514336" cy="557494"/>
          </a:xfrm>
          <a:prstGeom prst="flowChartConnector">
            <a:avLst/>
          </a:prstGeom>
          <a:pattFill prst="wdDnDiag">
            <a:fgClr>
              <a:srgbClr val="00A99D"/>
            </a:fgClr>
            <a:bgClr>
              <a:srgbClr val="E5F8F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301" flipH="1">
            <a:off x="7024753" y="3688900"/>
            <a:ext cx="3100827" cy="31008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90143">
            <a:off x="5730634" y="677872"/>
            <a:ext cx="1182150" cy="186941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1" y="0"/>
            <a:ext cx="7673777" cy="6859826"/>
            <a:chOff x="-1" y="0"/>
            <a:chExt cx="7673777" cy="6859826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08" y="4649223"/>
              <a:ext cx="869188" cy="14549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28942" y="4214992"/>
              <a:ext cx="2503716" cy="278595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190143">
              <a:off x="269694" y="486315"/>
              <a:ext cx="3312929" cy="3793277"/>
            </a:xfrm>
            <a:prstGeom prst="rect">
              <a:avLst/>
            </a:prstGeom>
          </p:spPr>
        </p:pic>
        <p:pic>
          <p:nvPicPr>
            <p:cNvPr id="100" name="图片 99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710620">
              <a:off x="1624848" y="4495923"/>
              <a:ext cx="1731413" cy="2224091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96484"/>
              <a:ext cx="5397177" cy="1962610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013" y="3591821"/>
              <a:ext cx="1111708" cy="326727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2695699" cy="6787894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035" y="6114436"/>
              <a:ext cx="1881489" cy="743564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4587006" y="1867522"/>
            <a:ext cx="45465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n w="25400">
                  <a:solidFill>
                    <a:srgbClr val="9D7447"/>
                  </a:solidFill>
                </a:ln>
                <a:solidFill>
                  <a:srgbClr val="9D7447"/>
                </a:solidFill>
                <a:cs typeface="+mn-ea"/>
                <a:sym typeface="+mn-lt"/>
              </a:rPr>
              <a:t>PART TWO</a:t>
            </a:r>
            <a:endParaRPr lang="zh-CN" altLang="en-US" sz="6600" dirty="0">
              <a:ln w="25400">
                <a:solidFill>
                  <a:srgbClr val="9D7447"/>
                </a:solidFill>
              </a:ln>
              <a:solidFill>
                <a:srgbClr val="9D744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6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6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新春分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34jvkqg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Microsoft Office PowerPoint</Application>
  <PresentationFormat>宽屏</PresentationFormat>
  <Paragraphs>148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2022-03-08T03:41:56Z</dcterms:created>
  <dcterms:modified xsi:type="dcterms:W3CDTF">2023-01-10T05:11:23Z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C479007FF933474FAC932632C0EB5881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