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7" r:id="rId2"/>
    <p:sldId id="399" r:id="rId3"/>
    <p:sldId id="431" r:id="rId4"/>
    <p:sldId id="432" r:id="rId5"/>
    <p:sldId id="430" r:id="rId6"/>
    <p:sldId id="434" r:id="rId7"/>
    <p:sldId id="455" r:id="rId8"/>
    <p:sldId id="454" r:id="rId9"/>
    <p:sldId id="452" r:id="rId10"/>
    <p:sldId id="453" r:id="rId11"/>
    <p:sldId id="439" r:id="rId12"/>
    <p:sldId id="457" r:id="rId13"/>
    <p:sldId id="440" r:id="rId14"/>
    <p:sldId id="441" r:id="rId15"/>
    <p:sldId id="450" r:id="rId16"/>
    <p:sldId id="351" r:id="rId17"/>
    <p:sldId id="449" r:id="rId18"/>
    <p:sldId id="32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339933"/>
    <a:srgbClr val="336600"/>
    <a:srgbClr val="3399FF"/>
    <a:srgbClr val="FF5050"/>
    <a:srgbClr val="FF99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3" autoAdjust="0"/>
    <p:restoredTop sz="91724" autoAdjust="0"/>
  </p:normalViewPr>
  <p:slideViewPr>
    <p:cSldViewPr>
      <p:cViewPr>
        <p:scale>
          <a:sx n="100" d="100"/>
          <a:sy n="100" d="100"/>
        </p:scale>
        <p:origin x="-438" y="-26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BF38281C-7390-4534-975A-4D53DB5CCB5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8281C-7390-4534-975A-4D53DB5CCB5E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/>
            </a:p>
          </p:txBody>
        </p:sp>
      </p:grpSp>
      <p:sp>
        <p:nvSpPr>
          <p:cNvPr id="194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1E8D20-587A-4619-9B30-8F393B8B67A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13364-44C1-4A23-8BE7-C69144A8187D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09D3A-258E-4671-833B-6671E6236A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19F32-C78B-4A8F-8FD9-EC292DE49BE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3A19F32-C78B-4A8F-8FD9-EC292DE49BE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png"/><Relationship Id="rId4" Type="http://schemas.openxmlformats.org/officeDocument/2006/relationships/image" Target="../media/image6.GIF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26410;&#21629;&#21517;1.g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"/>
          <p:cNvGrpSpPr/>
          <p:nvPr/>
        </p:nvGrpSpPr>
        <p:grpSpPr bwMode="auto">
          <a:xfrm>
            <a:off x="204472" y="287338"/>
            <a:ext cx="6815029" cy="765175"/>
            <a:chOff x="1351" y="228"/>
            <a:chExt cx="3433" cy="482"/>
          </a:xfrm>
        </p:grpSpPr>
        <p:sp>
          <p:nvSpPr>
            <p:cNvPr id="202758" name="AutoShape 6"/>
            <p:cNvSpPr>
              <a:spLocks noChangeArrowheads="1"/>
            </p:cNvSpPr>
            <p:nvPr/>
          </p:nvSpPr>
          <p:spPr bwMode="auto">
            <a:xfrm>
              <a:off x="1351" y="351"/>
              <a:ext cx="386" cy="223"/>
            </a:xfrm>
            <a:prstGeom prst="moon">
              <a:avLst>
                <a:gd name="adj" fmla="val 52755"/>
              </a:avLst>
            </a:prstGeom>
            <a:solidFill>
              <a:srgbClr val="0000CC"/>
            </a:solidFill>
            <a:ln w="9525">
              <a:solidFill>
                <a:schemeClr val="bg1"/>
              </a:solidFill>
              <a:miter lim="800000"/>
            </a:ln>
            <a:effectLst>
              <a:outerShdw dist="35921" dir="2700000" algn="ctr" rotWithShape="0">
                <a:srgbClr val="1C1C1C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202759" name="AutoShape 7"/>
            <p:cNvSpPr>
              <a:spLocks noChangeArrowheads="1"/>
            </p:cNvSpPr>
            <p:nvPr/>
          </p:nvSpPr>
          <p:spPr bwMode="auto">
            <a:xfrm flipH="1">
              <a:off x="3986" y="336"/>
              <a:ext cx="405" cy="234"/>
            </a:xfrm>
            <a:prstGeom prst="moon">
              <a:avLst>
                <a:gd name="adj" fmla="val 52486"/>
              </a:avLst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</a:ln>
            <a:effectLst>
              <a:outerShdw dist="35921" dir="2700000" algn="ctr" rotWithShape="0">
                <a:srgbClr val="1C1C1C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/>
            </a:p>
          </p:txBody>
        </p:sp>
        <p:sp>
          <p:nvSpPr>
            <p:cNvPr id="202760" name="Rectangle 8"/>
            <p:cNvSpPr>
              <a:spLocks noChangeArrowheads="1"/>
            </p:cNvSpPr>
            <p:nvPr/>
          </p:nvSpPr>
          <p:spPr bwMode="auto">
            <a:xfrm>
              <a:off x="1699" y="228"/>
              <a:ext cx="3085" cy="48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CN" altLang="en-US" sz="32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华文行楷" panose="02010800040101010101" pitchFamily="2" charset="-122"/>
                </a:rPr>
                <a:t>冀教版数学教材八年级下</a:t>
              </a:r>
              <a:endParaRPr lang="en-US" altLang="zh-CN" sz="32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838200" y="2349500"/>
            <a:ext cx="7991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6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22.1 </a:t>
            </a:r>
            <a:r>
              <a:rPr kumimoji="0" lang="zh-CN" altLang="en-US" sz="6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平</a:t>
            </a:r>
            <a:r>
              <a:rPr kumimoji="0" lang="zh-CN" altLang="en-US" sz="6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行四边形的性质</a:t>
            </a:r>
          </a:p>
        </p:txBody>
      </p:sp>
      <p:pic>
        <p:nvPicPr>
          <p:cNvPr id="5125" name="Picture 12" descr="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-13742" y="5445224"/>
            <a:ext cx="9157742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755650" y="5516563"/>
            <a:ext cx="698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hlink"/>
                </a:solidFill>
              </a:rPr>
              <a:t>平行四边形对角线互相平分</a:t>
            </a:r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25775"/>
            <a:ext cx="431958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2997200"/>
            <a:ext cx="446563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21"/>
          <p:cNvSpPr txBox="1">
            <a:spLocks noChangeArrowheads="1"/>
          </p:cNvSpPr>
          <p:nvPr/>
        </p:nvSpPr>
        <p:spPr bwMode="auto">
          <a:xfrm>
            <a:off x="1187450" y="2205038"/>
            <a:ext cx="698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/>
              <a:t>平行四边形对角线有什么性质？</a:t>
            </a:r>
            <a:endParaRPr lang="en-US" altLang="zh-CN" sz="32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46088" y="420688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chemeClr val="hlink"/>
                </a:solidFill>
              </a:rPr>
              <a:t>练习</a:t>
            </a:r>
          </a:p>
        </p:txBody>
      </p:sp>
      <p:grpSp>
        <p:nvGrpSpPr>
          <p:cNvPr id="14339" name="Group 32"/>
          <p:cNvGrpSpPr/>
          <p:nvPr/>
        </p:nvGrpSpPr>
        <p:grpSpPr bwMode="auto">
          <a:xfrm>
            <a:off x="395288" y="2133600"/>
            <a:ext cx="5219700" cy="1004888"/>
            <a:chOff x="249" y="1468"/>
            <a:chExt cx="3288" cy="633"/>
          </a:xfrm>
        </p:grpSpPr>
        <p:sp>
          <p:nvSpPr>
            <p:cNvPr id="14348" name="Text Box 3"/>
            <p:cNvSpPr txBox="1">
              <a:spLocks noChangeArrowheads="1"/>
            </p:cNvSpPr>
            <p:nvPr/>
          </p:nvSpPr>
          <p:spPr bwMode="auto">
            <a:xfrm>
              <a:off x="249" y="1468"/>
              <a:ext cx="3288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/>
                <a:t>1</a:t>
              </a:r>
              <a:r>
                <a:rPr lang="zh-CN" altLang="en-US" sz="2400"/>
                <a:t>、如图，       </a:t>
              </a:r>
              <a:r>
                <a:rPr lang="en-US" altLang="zh-CN" sz="2400" i="1"/>
                <a:t>ABCD</a:t>
              </a:r>
              <a:r>
                <a:rPr lang="zh-CN" altLang="en-US" sz="2400"/>
                <a:t>中，∠</a:t>
              </a:r>
              <a:r>
                <a:rPr lang="en-US" altLang="zh-CN" sz="2400" i="1"/>
                <a:t>B</a:t>
              </a:r>
              <a:r>
                <a:rPr lang="en-US" altLang="zh-CN" sz="2400"/>
                <a:t>=50°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400"/>
                <a:t>则∠</a:t>
              </a:r>
              <a:r>
                <a:rPr lang="en-US" altLang="zh-CN" sz="2400" i="1"/>
                <a:t>A</a:t>
              </a:r>
              <a:r>
                <a:rPr lang="en-US" altLang="zh-CN" sz="2400"/>
                <a:t>=</a:t>
              </a:r>
              <a:r>
                <a:rPr lang="zh-CN" altLang="en-US" sz="2400"/>
                <a:t>？∠</a:t>
              </a:r>
              <a:r>
                <a:rPr lang="en-US" altLang="zh-CN" sz="2400" i="1"/>
                <a:t>C</a:t>
              </a:r>
              <a:r>
                <a:rPr lang="en-US" altLang="zh-CN" sz="2400"/>
                <a:t>=</a:t>
              </a:r>
              <a:r>
                <a:rPr lang="zh-CN" altLang="en-US" sz="2400"/>
                <a:t>？∠</a:t>
              </a:r>
              <a:r>
                <a:rPr lang="en-US" altLang="zh-CN" sz="2400" i="1"/>
                <a:t>D</a:t>
              </a:r>
              <a:r>
                <a:rPr lang="en-US" altLang="zh-CN" sz="2400"/>
                <a:t>=</a:t>
              </a:r>
              <a:r>
                <a:rPr lang="zh-CN" altLang="en-US" sz="2400"/>
                <a:t>？</a:t>
              </a:r>
            </a:p>
          </p:txBody>
        </p:sp>
        <p:sp>
          <p:nvSpPr>
            <p:cNvPr id="14349" name="AutoShape 4"/>
            <p:cNvSpPr>
              <a:spLocks noChangeArrowheads="1"/>
            </p:cNvSpPr>
            <p:nvPr/>
          </p:nvSpPr>
          <p:spPr bwMode="auto">
            <a:xfrm>
              <a:off x="1202" y="1570"/>
              <a:ext cx="272" cy="91"/>
            </a:xfrm>
            <a:prstGeom prst="parallelogram">
              <a:avLst>
                <a:gd name="adj" fmla="val 7472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/>
            </a:p>
          </p:txBody>
        </p:sp>
      </p:grpSp>
      <p:grpSp>
        <p:nvGrpSpPr>
          <p:cNvPr id="14340" name="Group 21"/>
          <p:cNvGrpSpPr/>
          <p:nvPr/>
        </p:nvGrpSpPr>
        <p:grpSpPr bwMode="auto">
          <a:xfrm>
            <a:off x="5867400" y="1844675"/>
            <a:ext cx="2462213" cy="1447800"/>
            <a:chOff x="3456" y="1200"/>
            <a:chExt cx="1551" cy="912"/>
          </a:xfrm>
        </p:grpSpPr>
        <p:sp>
          <p:nvSpPr>
            <p:cNvPr id="14343" name="AutoShape 5"/>
            <p:cNvSpPr>
              <a:spLocks noChangeArrowheads="1"/>
            </p:cNvSpPr>
            <p:nvPr/>
          </p:nvSpPr>
          <p:spPr bwMode="auto">
            <a:xfrm>
              <a:off x="3630" y="1392"/>
              <a:ext cx="1152" cy="480"/>
            </a:xfrm>
            <a:prstGeom prst="parallelogram">
              <a:avLst>
                <a:gd name="adj" fmla="val 6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/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3696" y="120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/>
                <a:t>A</a:t>
              </a:r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3456" y="182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/>
                <a:t>B</a:t>
              </a:r>
            </a:p>
          </p:txBody>
        </p:sp>
        <p:sp>
          <p:nvSpPr>
            <p:cNvPr id="14346" name="Rectangle 8"/>
            <p:cNvSpPr>
              <a:spLocks noChangeArrowheads="1"/>
            </p:cNvSpPr>
            <p:nvPr/>
          </p:nvSpPr>
          <p:spPr bwMode="auto">
            <a:xfrm>
              <a:off x="4416" y="177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/>
                <a:t>C</a:t>
              </a:r>
            </a:p>
          </p:txBody>
        </p:sp>
        <p:sp>
          <p:nvSpPr>
            <p:cNvPr id="14347" name="Rectangle 9"/>
            <p:cNvSpPr>
              <a:spLocks noChangeArrowheads="1"/>
            </p:cNvSpPr>
            <p:nvPr/>
          </p:nvSpPr>
          <p:spPr bwMode="auto">
            <a:xfrm>
              <a:off x="4752" y="124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/>
                <a:t>D</a:t>
              </a:r>
            </a:p>
          </p:txBody>
        </p:sp>
      </p:grpSp>
      <p:pic>
        <p:nvPicPr>
          <p:cNvPr id="14341" name="Picture 24" descr="Glob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0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13493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46088" y="420688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chemeClr val="hlink"/>
                </a:solidFill>
              </a:rPr>
              <a:t>填  空</a:t>
            </a:r>
          </a:p>
        </p:txBody>
      </p:sp>
      <p:grpSp>
        <p:nvGrpSpPr>
          <p:cNvPr id="15363" name="Group 31"/>
          <p:cNvGrpSpPr/>
          <p:nvPr/>
        </p:nvGrpSpPr>
        <p:grpSpPr bwMode="auto">
          <a:xfrm>
            <a:off x="571500" y="2143125"/>
            <a:ext cx="6408738" cy="822325"/>
            <a:chOff x="249" y="2251"/>
            <a:chExt cx="4037" cy="518"/>
          </a:xfrm>
        </p:grpSpPr>
        <p:sp>
          <p:nvSpPr>
            <p:cNvPr id="15375" name="Rectangle 10"/>
            <p:cNvSpPr>
              <a:spLocks noChangeArrowheads="1"/>
            </p:cNvSpPr>
            <p:nvPr/>
          </p:nvSpPr>
          <p:spPr bwMode="auto">
            <a:xfrm>
              <a:off x="249" y="2251"/>
              <a:ext cx="403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/>
                <a:t>  </a:t>
              </a:r>
              <a:r>
                <a:rPr lang="en-US" altLang="zh-CN" sz="2400"/>
                <a:t>2</a:t>
              </a:r>
              <a:r>
                <a:rPr lang="zh-CN" altLang="en-US" sz="2400"/>
                <a:t>、如图，       </a:t>
              </a:r>
              <a:r>
                <a:rPr lang="en-US" altLang="zh-CN" sz="2400" i="1"/>
                <a:t>ABCD</a:t>
              </a:r>
              <a:r>
                <a:rPr lang="zh-CN" altLang="en-US" sz="2400"/>
                <a:t>中，</a:t>
              </a:r>
              <a:r>
                <a:rPr lang="en-US" altLang="zh-CN" sz="2400" i="1"/>
                <a:t>BC</a:t>
              </a:r>
              <a:r>
                <a:rPr lang="en-US" altLang="zh-CN" sz="2400"/>
                <a:t>=7</a:t>
              </a:r>
              <a:r>
                <a:rPr lang="zh-CN" altLang="en-US" sz="2400"/>
                <a:t>，        </a:t>
              </a:r>
              <a:r>
                <a:rPr lang="en-US" altLang="zh-CN" sz="2400" i="1"/>
                <a:t>BD</a:t>
              </a:r>
              <a:r>
                <a:rPr lang="en-US" altLang="zh-CN" sz="2400"/>
                <a:t>=10</a:t>
              </a:r>
              <a:r>
                <a:rPr lang="zh-CN" altLang="en-US" sz="2400"/>
                <a:t>，</a:t>
              </a:r>
              <a:r>
                <a:rPr lang="en-US" altLang="zh-CN" sz="2400" i="1"/>
                <a:t>AC</a:t>
              </a:r>
              <a:r>
                <a:rPr lang="en-US" altLang="zh-CN" sz="2400"/>
                <a:t>=6</a:t>
              </a:r>
              <a:r>
                <a:rPr lang="zh-CN" altLang="en-US" sz="2400"/>
                <a:t>，△</a:t>
              </a:r>
              <a:r>
                <a:rPr lang="en-US" altLang="zh-CN" sz="2400" i="1"/>
                <a:t>AOD</a:t>
              </a:r>
              <a:r>
                <a:rPr lang="zh-CN" altLang="en-US" sz="2400"/>
                <a:t>的周长为</a:t>
              </a:r>
              <a:r>
                <a:rPr lang="en-US" altLang="zh-CN" sz="2400"/>
                <a:t>______.</a:t>
              </a:r>
            </a:p>
          </p:txBody>
        </p:sp>
        <p:sp>
          <p:nvSpPr>
            <p:cNvPr id="15376" name="AutoShape 11"/>
            <p:cNvSpPr>
              <a:spLocks noChangeArrowheads="1"/>
            </p:cNvSpPr>
            <p:nvPr/>
          </p:nvSpPr>
          <p:spPr bwMode="auto">
            <a:xfrm>
              <a:off x="1247" y="2341"/>
              <a:ext cx="272" cy="98"/>
            </a:xfrm>
            <a:prstGeom prst="parallelogram">
              <a:avLst>
                <a:gd name="adj" fmla="val 6938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/>
            </a:p>
          </p:txBody>
        </p:sp>
      </p:grpSp>
      <p:grpSp>
        <p:nvGrpSpPr>
          <p:cNvPr id="15364" name="Group 33"/>
          <p:cNvGrpSpPr/>
          <p:nvPr/>
        </p:nvGrpSpPr>
        <p:grpSpPr bwMode="auto">
          <a:xfrm>
            <a:off x="4929188" y="3143250"/>
            <a:ext cx="2679700" cy="1585913"/>
            <a:chOff x="3878" y="2160"/>
            <a:chExt cx="1688" cy="999"/>
          </a:xfrm>
        </p:grpSpPr>
        <p:sp>
          <p:nvSpPr>
            <p:cNvPr id="15367" name="AutoShape 12"/>
            <p:cNvSpPr>
              <a:spLocks noChangeArrowheads="1"/>
            </p:cNvSpPr>
            <p:nvPr/>
          </p:nvSpPr>
          <p:spPr bwMode="auto">
            <a:xfrm>
              <a:off x="3952" y="2415"/>
              <a:ext cx="1385" cy="491"/>
            </a:xfrm>
            <a:prstGeom prst="parallelogram">
              <a:avLst>
                <a:gd name="adj" fmla="val 7051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/>
            </a:p>
          </p:txBody>
        </p:sp>
        <p:sp>
          <p:nvSpPr>
            <p:cNvPr id="15368" name="Line 13"/>
            <p:cNvSpPr>
              <a:spLocks noChangeShapeType="1"/>
            </p:cNvSpPr>
            <p:nvPr/>
          </p:nvSpPr>
          <p:spPr bwMode="auto">
            <a:xfrm flipV="1">
              <a:off x="3952" y="2415"/>
              <a:ext cx="1385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Line 14"/>
            <p:cNvSpPr>
              <a:spLocks noChangeShapeType="1"/>
            </p:cNvSpPr>
            <p:nvPr/>
          </p:nvSpPr>
          <p:spPr bwMode="auto">
            <a:xfrm>
              <a:off x="4293" y="2415"/>
              <a:ext cx="707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Rectangle 15"/>
            <p:cNvSpPr>
              <a:spLocks noChangeArrowheads="1"/>
            </p:cNvSpPr>
            <p:nvPr/>
          </p:nvSpPr>
          <p:spPr bwMode="auto">
            <a:xfrm>
              <a:off x="4196" y="216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/>
                <a:t>A</a:t>
              </a:r>
            </a:p>
          </p:txBody>
        </p:sp>
        <p:sp>
          <p:nvSpPr>
            <p:cNvPr id="15371" name="Rectangle 16"/>
            <p:cNvSpPr>
              <a:spLocks noChangeArrowheads="1"/>
            </p:cNvSpPr>
            <p:nvPr/>
          </p:nvSpPr>
          <p:spPr bwMode="auto">
            <a:xfrm>
              <a:off x="3878" y="2871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/>
                <a:t>B</a:t>
              </a:r>
            </a:p>
          </p:txBody>
        </p:sp>
        <p:sp>
          <p:nvSpPr>
            <p:cNvPr id="15372" name="Rectangle 17"/>
            <p:cNvSpPr>
              <a:spLocks noChangeArrowheads="1"/>
            </p:cNvSpPr>
            <p:nvPr/>
          </p:nvSpPr>
          <p:spPr bwMode="auto">
            <a:xfrm>
              <a:off x="4941" y="2871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/>
                <a:t>C</a:t>
              </a:r>
            </a:p>
          </p:txBody>
        </p:sp>
        <p:sp>
          <p:nvSpPr>
            <p:cNvPr id="15373" name="Rectangle 18"/>
            <p:cNvSpPr>
              <a:spLocks noChangeArrowheads="1"/>
            </p:cNvSpPr>
            <p:nvPr/>
          </p:nvSpPr>
          <p:spPr bwMode="auto">
            <a:xfrm>
              <a:off x="5311" y="225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i="1"/>
                <a:t>D</a:t>
              </a:r>
            </a:p>
          </p:txBody>
        </p:sp>
        <p:sp>
          <p:nvSpPr>
            <p:cNvPr id="15374" name="Rectangle 19"/>
            <p:cNvSpPr>
              <a:spLocks noChangeArrowheads="1"/>
            </p:cNvSpPr>
            <p:nvPr/>
          </p:nvSpPr>
          <p:spPr bwMode="auto">
            <a:xfrm>
              <a:off x="4513" y="2614"/>
              <a:ext cx="2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/>
                <a:t>O</a:t>
              </a:r>
            </a:p>
          </p:txBody>
        </p:sp>
      </p:grpSp>
      <p:pic>
        <p:nvPicPr>
          <p:cNvPr id="15365" name="Picture 24" descr="Glob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0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13493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5233988" y="2720975"/>
            <a:ext cx="2819400" cy="1463675"/>
            <a:chOff x="3408" y="1776"/>
            <a:chExt cx="1680" cy="922"/>
          </a:xfrm>
        </p:grpSpPr>
        <p:sp>
          <p:nvSpPr>
            <p:cNvPr id="16392" name="AutoShape 13"/>
            <p:cNvSpPr>
              <a:spLocks noChangeArrowheads="1"/>
            </p:cNvSpPr>
            <p:nvPr/>
          </p:nvSpPr>
          <p:spPr bwMode="auto">
            <a:xfrm rot="-1093">
              <a:off x="3600" y="1968"/>
              <a:ext cx="1200" cy="528"/>
            </a:xfrm>
            <a:prstGeom prst="parallelogram">
              <a:avLst>
                <a:gd name="adj" fmla="val 89236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/>
            </a:p>
          </p:txBody>
        </p:sp>
        <p:sp>
          <p:nvSpPr>
            <p:cNvPr id="16393" name="Text Box 14"/>
            <p:cNvSpPr txBox="1">
              <a:spLocks noChangeArrowheads="1"/>
            </p:cNvSpPr>
            <p:nvPr/>
          </p:nvSpPr>
          <p:spPr bwMode="auto">
            <a:xfrm>
              <a:off x="3408" y="243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B</a:t>
              </a:r>
            </a:p>
          </p:txBody>
        </p:sp>
        <p:sp>
          <p:nvSpPr>
            <p:cNvPr id="16394" name="Text Box 15"/>
            <p:cNvSpPr txBox="1">
              <a:spLocks noChangeArrowheads="1"/>
            </p:cNvSpPr>
            <p:nvPr/>
          </p:nvSpPr>
          <p:spPr bwMode="auto">
            <a:xfrm>
              <a:off x="4320" y="244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C</a:t>
              </a:r>
            </a:p>
          </p:txBody>
        </p:sp>
        <p:sp>
          <p:nvSpPr>
            <p:cNvPr id="16395" name="Text Box 16"/>
            <p:cNvSpPr txBox="1">
              <a:spLocks noChangeArrowheads="1"/>
            </p:cNvSpPr>
            <p:nvPr/>
          </p:nvSpPr>
          <p:spPr bwMode="auto">
            <a:xfrm>
              <a:off x="3888" y="1776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A</a:t>
              </a:r>
            </a:p>
          </p:txBody>
        </p:sp>
        <p:sp>
          <p:nvSpPr>
            <p:cNvPr id="16396" name="Text Box 17"/>
            <p:cNvSpPr txBox="1">
              <a:spLocks noChangeArrowheads="1"/>
            </p:cNvSpPr>
            <p:nvPr/>
          </p:nvSpPr>
          <p:spPr bwMode="auto">
            <a:xfrm>
              <a:off x="4800" y="1776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D</a:t>
              </a:r>
            </a:p>
          </p:txBody>
        </p:sp>
      </p:grp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1042988" y="2492375"/>
            <a:ext cx="7391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0">
                <a:solidFill>
                  <a:srgbClr val="FF0000"/>
                </a:solidFill>
                <a:ea typeface="华文细黑" panose="02010600040101010101" pitchFamily="2" charset="-122"/>
              </a:rPr>
              <a:t>解</a:t>
            </a:r>
            <a:r>
              <a:rPr lang="en-US" altLang="zh-CN" sz="2400" b="0">
                <a:solidFill>
                  <a:srgbClr val="FF0000"/>
                </a:solidFill>
                <a:ea typeface="华文细黑" panose="02010600040101010101" pitchFamily="2" charset="-122"/>
              </a:rPr>
              <a:t>:  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∵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在</a:t>
            </a:r>
            <a:r>
              <a:rPr lang="zh-CN" altLang="en-US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□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ABCD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中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, 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AD∥BC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       ∴∠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A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+∠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B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= 180°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       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又已知 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A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=3∠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       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则 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3∠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B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 +∠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B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= 180°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       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解得：∠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B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= 45°, 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A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=3×45°=135 °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       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所以 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C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=∠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A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=135 °,  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D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=∠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B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= 45°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chemeClr val="hlink"/>
                </a:solidFill>
                <a:ea typeface="华文细黑" panose="02010600040101010101" pitchFamily="2" charset="-122"/>
              </a:rPr>
              <a:t>例题赏析</a:t>
            </a:r>
          </a:p>
        </p:txBody>
      </p:sp>
      <p:pic>
        <p:nvPicPr>
          <p:cNvPr id="16389" name="Picture 9" descr="Glob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331913" y="1628775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0">
                <a:ea typeface="华文细黑" panose="02010600040101010101" pitchFamily="2" charset="-122"/>
              </a:rPr>
              <a:t> </a:t>
            </a:r>
            <a:r>
              <a:rPr lang="en-US" altLang="zh-CN" sz="2400" b="0">
                <a:ea typeface="华文细黑" panose="02010600040101010101" pitchFamily="2" charset="-122"/>
              </a:rPr>
              <a:t>3</a:t>
            </a:r>
            <a:r>
              <a:rPr lang="zh-CN" altLang="en-US" sz="2400" b="0">
                <a:ea typeface="华文细黑" panose="02010600040101010101" pitchFamily="2" charset="-122"/>
              </a:rPr>
              <a:t>、在</a:t>
            </a:r>
            <a:r>
              <a:rPr lang="zh-CN" altLang="en-US" sz="2400" b="0" i="1">
                <a:ea typeface="华文细黑" panose="02010600040101010101" pitchFamily="2" charset="-122"/>
              </a:rPr>
              <a:t>□</a:t>
            </a:r>
            <a:r>
              <a:rPr lang="en-US" altLang="zh-CN" sz="2400" b="0" i="1">
                <a:ea typeface="华文细黑" panose="02010600040101010101" pitchFamily="2" charset="-122"/>
              </a:rPr>
              <a:t>ABCD</a:t>
            </a:r>
            <a:r>
              <a:rPr lang="zh-CN" altLang="en-US" sz="2400" b="0">
                <a:ea typeface="华文细黑" panose="02010600040101010101" pitchFamily="2" charset="-122"/>
              </a:rPr>
              <a:t>中</a:t>
            </a:r>
            <a:r>
              <a:rPr lang="en-US" altLang="zh-CN" sz="2400" b="0">
                <a:ea typeface="华文细黑" panose="02010600040101010101" pitchFamily="2" charset="-122"/>
              </a:rPr>
              <a:t>, ∠</a:t>
            </a:r>
            <a:r>
              <a:rPr lang="en-US" altLang="zh-CN" sz="2400" b="0" i="1">
                <a:ea typeface="华文细黑" panose="02010600040101010101" pitchFamily="2" charset="-122"/>
              </a:rPr>
              <a:t>A</a:t>
            </a:r>
            <a:r>
              <a:rPr lang="en-US" altLang="zh-CN" sz="2400" b="0">
                <a:ea typeface="华文细黑" panose="02010600040101010101" pitchFamily="2" charset="-122"/>
              </a:rPr>
              <a:t>=3∠</a:t>
            </a:r>
            <a:r>
              <a:rPr lang="en-US" altLang="zh-CN" sz="2400" b="0" i="1">
                <a:ea typeface="华文细黑" panose="02010600040101010101" pitchFamily="2" charset="-122"/>
              </a:rPr>
              <a:t>B</a:t>
            </a:r>
            <a:r>
              <a:rPr lang="en-US" altLang="zh-CN" sz="2400" b="0">
                <a:ea typeface="华文细黑" panose="02010600040101010101" pitchFamily="2" charset="-122"/>
              </a:rPr>
              <a:t>, </a:t>
            </a:r>
            <a:r>
              <a:rPr lang="zh-CN" altLang="en-US" sz="2400" b="0">
                <a:ea typeface="华文细黑" panose="02010600040101010101" pitchFamily="2" charset="-122"/>
              </a:rPr>
              <a:t>求∠</a:t>
            </a:r>
            <a:r>
              <a:rPr lang="en-US" altLang="zh-CN" sz="2400" b="0" i="1">
                <a:ea typeface="华文细黑" panose="02010600040101010101" pitchFamily="2" charset="-122"/>
              </a:rPr>
              <a:t>C</a:t>
            </a:r>
            <a:r>
              <a:rPr lang="zh-CN" altLang="en-US" sz="2400" b="0">
                <a:ea typeface="华文细黑" panose="02010600040101010101" pitchFamily="2" charset="-122"/>
              </a:rPr>
              <a:t>和∠</a:t>
            </a:r>
            <a:r>
              <a:rPr lang="en-US" altLang="zh-CN" sz="2400" b="0" i="1">
                <a:ea typeface="华文细黑" panose="02010600040101010101" pitchFamily="2" charset="-122"/>
              </a:rPr>
              <a:t>D</a:t>
            </a:r>
            <a:r>
              <a:rPr lang="en-US" altLang="zh-CN" sz="2400" b="0">
                <a:ea typeface="华文细黑" panose="02010600040101010101" pitchFamily="2" charset="-122"/>
              </a:rPr>
              <a:t> </a:t>
            </a:r>
            <a:r>
              <a:rPr lang="zh-CN" altLang="en-US" sz="2400" b="0">
                <a:ea typeface="华文细黑" panose="02010600040101010101" pitchFamily="2" charset="-122"/>
              </a:rPr>
              <a:t>的度数 </a:t>
            </a:r>
            <a:r>
              <a:rPr lang="en-US" altLang="zh-CN" sz="2400" b="0">
                <a:ea typeface="华文细黑" panose="02010600040101010101" pitchFamily="2" charset="-122"/>
              </a:rPr>
              <a:t>. </a:t>
            </a:r>
          </a:p>
        </p:txBody>
      </p:sp>
      <p:pic>
        <p:nvPicPr>
          <p:cNvPr id="16391" name="Picture 21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97425"/>
            <a:ext cx="13493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4" grpId="0" autoUpdateAnimBg="0"/>
      <p:bldP spid="21914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8" name="Text Box 18"/>
          <p:cNvSpPr txBox="1">
            <a:spLocks noChangeArrowheads="1"/>
          </p:cNvSpPr>
          <p:nvPr/>
        </p:nvSpPr>
        <p:spPr bwMode="auto">
          <a:xfrm>
            <a:off x="1042988" y="2276475"/>
            <a:ext cx="6553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400" b="0" dirty="0">
              <a:solidFill>
                <a:srgbClr val="FF0000"/>
              </a:solidFill>
              <a:ea typeface="华文细黑" panose="0201060004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0" dirty="0">
                <a:solidFill>
                  <a:srgbClr val="FF0000"/>
                </a:solidFill>
                <a:ea typeface="华文细黑" panose="02010600040101010101" pitchFamily="2" charset="-122"/>
              </a:rPr>
              <a:t>解：</a:t>
            </a:r>
            <a:r>
              <a:rPr lang="zh-CN" altLang="en-US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∵在</a:t>
            </a:r>
            <a:r>
              <a:rPr lang="zh-CN" altLang="en-US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□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ABCD</a:t>
            </a:r>
            <a:r>
              <a:rPr lang="zh-CN" altLang="en-US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中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, </a:t>
            </a:r>
            <a:r>
              <a:rPr lang="zh-CN" altLang="en-US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对边相等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        </a:t>
            </a:r>
            <a:r>
              <a:rPr lang="zh-CN" altLang="en-US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又∵</a:t>
            </a:r>
            <a:r>
              <a:rPr lang="zh-CN" altLang="en-US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□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ABCD</a:t>
            </a:r>
            <a:r>
              <a:rPr lang="zh-CN" altLang="en-US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的周长为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60cm.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        ∴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AB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 + 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BC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=30cm.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        </a:t>
            </a:r>
            <a:r>
              <a:rPr lang="zh-CN" altLang="en-US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又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AB</a:t>
            </a:r>
            <a:r>
              <a:rPr lang="zh-CN" altLang="en-US" sz="2400" dirty="0">
                <a:solidFill>
                  <a:srgbClr val="0000FF"/>
                </a:solidFill>
                <a:ea typeface="华文细黑" panose="02010600040101010101" pitchFamily="2" charset="-122"/>
              </a:rPr>
              <a:t>：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BC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=3</a:t>
            </a:r>
            <a:r>
              <a:rPr lang="zh-CN" altLang="en-US" sz="2400" dirty="0">
                <a:solidFill>
                  <a:srgbClr val="0000FF"/>
                </a:solidFill>
                <a:ea typeface="华文细黑" panose="02010600040101010101" pitchFamily="2" charset="-122"/>
              </a:rPr>
              <a:t>：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2</a:t>
            </a:r>
            <a:r>
              <a:rPr lang="zh-CN" altLang="en-US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，即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AB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=1.5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BC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        </a:t>
            </a:r>
            <a:r>
              <a:rPr lang="zh-CN" altLang="en-US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则 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1.5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BC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 + 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BC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=30 ,  </a:t>
            </a:r>
            <a:r>
              <a:rPr lang="zh-CN" altLang="en-US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解得 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BC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=12 (cm).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        </a:t>
            </a:r>
            <a:r>
              <a:rPr lang="zh-CN" altLang="en-US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而 </a:t>
            </a:r>
            <a:r>
              <a:rPr lang="en-US" altLang="zh-CN" sz="2400" b="0" i="1" dirty="0">
                <a:solidFill>
                  <a:srgbClr val="0000FF"/>
                </a:solidFill>
                <a:ea typeface="华文细黑" panose="02010600040101010101" pitchFamily="2" charset="-122"/>
              </a:rPr>
              <a:t>AB</a:t>
            </a:r>
            <a:r>
              <a:rPr lang="en-US" altLang="zh-CN" sz="2400" b="0" dirty="0">
                <a:solidFill>
                  <a:srgbClr val="0000FF"/>
                </a:solidFill>
                <a:ea typeface="华文细黑" panose="02010600040101010101" pitchFamily="2" charset="-122"/>
              </a:rPr>
              <a:t>=1.5×12=18 (cm).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33400" y="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400" b="0">
              <a:solidFill>
                <a:srgbClr val="FF0000"/>
              </a:solidFill>
              <a:ea typeface="华文细黑" panose="02010600040101010101" pitchFamily="2" charset="-122"/>
            </a:endParaRPr>
          </a:p>
        </p:txBody>
      </p:sp>
      <p:pic>
        <p:nvPicPr>
          <p:cNvPr id="17412" name="Picture 9" descr="Glob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900113" y="1557338"/>
            <a:ext cx="79930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0">
                <a:ea typeface="华文细黑" panose="02010600040101010101" pitchFamily="2" charset="-122"/>
              </a:rPr>
              <a:t>        </a:t>
            </a:r>
            <a:r>
              <a:rPr lang="en-US" altLang="zh-CN" sz="2400" b="0">
                <a:ea typeface="华文细黑" panose="02010600040101010101" pitchFamily="2" charset="-122"/>
              </a:rPr>
              <a:t>4</a:t>
            </a:r>
            <a:r>
              <a:rPr lang="zh-CN" altLang="en-US" sz="2400" b="0">
                <a:ea typeface="华文细黑" panose="02010600040101010101" pitchFamily="2" charset="-122"/>
              </a:rPr>
              <a:t>、已知平行四边形</a:t>
            </a:r>
            <a:r>
              <a:rPr lang="en-US" altLang="zh-CN" sz="2400" b="0" i="1">
                <a:ea typeface="华文细黑" panose="02010600040101010101" pitchFamily="2" charset="-122"/>
              </a:rPr>
              <a:t>ABCD</a:t>
            </a:r>
            <a:r>
              <a:rPr lang="zh-CN" altLang="en-US" sz="2400" b="0">
                <a:ea typeface="华文细黑" panose="02010600040101010101" pitchFamily="2" charset="-122"/>
              </a:rPr>
              <a:t>的周长为</a:t>
            </a:r>
            <a:r>
              <a:rPr lang="en-US" altLang="zh-CN" sz="2400" b="0">
                <a:ea typeface="华文细黑" panose="02010600040101010101" pitchFamily="2" charset="-122"/>
              </a:rPr>
              <a:t>60cm</a:t>
            </a:r>
            <a:r>
              <a:rPr lang="zh-CN" altLang="en-US" sz="2400" b="0">
                <a:ea typeface="华文细黑" panose="02010600040101010101" pitchFamily="2" charset="-122"/>
              </a:rPr>
              <a:t>，两邻边</a:t>
            </a:r>
            <a:r>
              <a:rPr lang="en-US" altLang="zh-CN" sz="2400" b="0" i="1">
                <a:ea typeface="华文细黑" panose="02010600040101010101" pitchFamily="2" charset="-122"/>
              </a:rPr>
              <a:t>AB</a:t>
            </a:r>
            <a:r>
              <a:rPr lang="zh-CN" altLang="en-US" sz="2400" b="0">
                <a:ea typeface="华文细黑" panose="02010600040101010101" pitchFamily="2" charset="-122"/>
              </a:rPr>
              <a:t>，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0" i="1">
                <a:ea typeface="华文细黑" panose="02010600040101010101" pitchFamily="2" charset="-122"/>
              </a:rPr>
              <a:t>BC</a:t>
            </a:r>
            <a:r>
              <a:rPr lang="zh-CN" altLang="en-US" sz="2400" b="0">
                <a:ea typeface="华文细黑" panose="02010600040101010101" pitchFamily="2" charset="-122"/>
              </a:rPr>
              <a:t>长的比为</a:t>
            </a:r>
            <a:r>
              <a:rPr lang="en-US" altLang="zh-CN" sz="2400" b="0">
                <a:ea typeface="华文细黑" panose="02010600040101010101" pitchFamily="2" charset="-122"/>
              </a:rPr>
              <a:t>3</a:t>
            </a:r>
            <a:r>
              <a:rPr lang="zh-CN" altLang="en-US" sz="2400" b="0">
                <a:ea typeface="华文细黑" panose="02010600040101010101" pitchFamily="2" charset="-122"/>
              </a:rPr>
              <a:t>：</a:t>
            </a:r>
            <a:r>
              <a:rPr lang="en-US" altLang="zh-CN" sz="2400" b="0">
                <a:ea typeface="华文细黑" panose="02010600040101010101" pitchFamily="2" charset="-122"/>
              </a:rPr>
              <a:t>2</a:t>
            </a:r>
            <a:r>
              <a:rPr lang="zh-CN" altLang="en-US" sz="2400" b="0">
                <a:ea typeface="华文细黑" panose="02010600040101010101" pitchFamily="2" charset="-122"/>
              </a:rPr>
              <a:t>，求</a:t>
            </a:r>
            <a:r>
              <a:rPr lang="en-US" altLang="zh-CN" sz="2400" b="0" i="1">
                <a:ea typeface="华文细黑" panose="02010600040101010101" pitchFamily="2" charset="-122"/>
              </a:rPr>
              <a:t>AB</a:t>
            </a:r>
            <a:r>
              <a:rPr lang="zh-CN" altLang="en-US" sz="2400" b="0">
                <a:ea typeface="华文细黑" panose="02010600040101010101" pitchFamily="2" charset="-122"/>
              </a:rPr>
              <a:t>和</a:t>
            </a:r>
            <a:r>
              <a:rPr lang="en-US" altLang="zh-CN" sz="2400" b="0" i="1">
                <a:ea typeface="华文细黑" panose="02010600040101010101" pitchFamily="2" charset="-122"/>
              </a:rPr>
              <a:t>BC</a:t>
            </a:r>
            <a:r>
              <a:rPr lang="zh-CN" altLang="en-US" sz="2400" b="0">
                <a:ea typeface="华文细黑" panose="02010600040101010101" pitchFamily="2" charset="-122"/>
              </a:rPr>
              <a:t>的长度 </a:t>
            </a:r>
            <a:r>
              <a:rPr lang="en-US" altLang="zh-CN" sz="2400" b="0">
                <a:ea typeface="华文细黑" panose="02010600040101010101" pitchFamily="2" charset="-122"/>
              </a:rPr>
              <a:t>. </a:t>
            </a: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5795963" y="2997200"/>
            <a:ext cx="2667000" cy="1463675"/>
            <a:chOff x="624" y="2438"/>
            <a:chExt cx="1680" cy="922"/>
          </a:xfrm>
        </p:grpSpPr>
        <p:sp>
          <p:nvSpPr>
            <p:cNvPr id="17419" name="AutoShape 13"/>
            <p:cNvSpPr>
              <a:spLocks noChangeArrowheads="1"/>
            </p:cNvSpPr>
            <p:nvPr/>
          </p:nvSpPr>
          <p:spPr bwMode="auto">
            <a:xfrm rot="-1093">
              <a:off x="816" y="2630"/>
              <a:ext cx="1200" cy="528"/>
            </a:xfrm>
            <a:prstGeom prst="parallelogram">
              <a:avLst>
                <a:gd name="adj" fmla="val 56818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/>
            </a:p>
          </p:txBody>
        </p:sp>
        <p:sp>
          <p:nvSpPr>
            <p:cNvPr id="17420" name="Text Box 14"/>
            <p:cNvSpPr txBox="1">
              <a:spLocks noChangeArrowheads="1"/>
            </p:cNvSpPr>
            <p:nvPr/>
          </p:nvSpPr>
          <p:spPr bwMode="auto">
            <a:xfrm>
              <a:off x="624" y="310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A</a:t>
              </a:r>
            </a:p>
          </p:txBody>
        </p:sp>
        <p:sp>
          <p:nvSpPr>
            <p:cNvPr id="17421" name="Text Box 15"/>
            <p:cNvSpPr txBox="1">
              <a:spLocks noChangeArrowheads="1"/>
            </p:cNvSpPr>
            <p:nvPr/>
          </p:nvSpPr>
          <p:spPr bwMode="auto">
            <a:xfrm>
              <a:off x="1680" y="311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B</a:t>
              </a:r>
            </a:p>
          </p:txBody>
        </p:sp>
        <p:sp>
          <p:nvSpPr>
            <p:cNvPr id="17422" name="Text Box 16"/>
            <p:cNvSpPr txBox="1">
              <a:spLocks noChangeArrowheads="1"/>
            </p:cNvSpPr>
            <p:nvPr/>
          </p:nvSpPr>
          <p:spPr bwMode="auto">
            <a:xfrm>
              <a:off x="912" y="243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D</a:t>
              </a:r>
            </a:p>
          </p:txBody>
        </p:sp>
        <p:sp>
          <p:nvSpPr>
            <p:cNvPr id="17423" name="Text Box 17"/>
            <p:cNvSpPr txBox="1">
              <a:spLocks noChangeArrowheads="1"/>
            </p:cNvSpPr>
            <p:nvPr/>
          </p:nvSpPr>
          <p:spPr bwMode="auto">
            <a:xfrm>
              <a:off x="2016" y="243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C</a:t>
              </a:r>
            </a:p>
          </p:txBody>
        </p:sp>
      </p:grpSp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468313" y="404813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chemeClr val="hlink"/>
                </a:solidFill>
                <a:ea typeface="华文细黑" panose="02010600040101010101" pitchFamily="2" charset="-122"/>
              </a:rPr>
              <a:t>例题赏析</a:t>
            </a:r>
          </a:p>
        </p:txBody>
      </p:sp>
      <p:grpSp>
        <p:nvGrpSpPr>
          <p:cNvPr id="3" name="Group 25"/>
          <p:cNvGrpSpPr/>
          <p:nvPr/>
        </p:nvGrpSpPr>
        <p:grpSpPr bwMode="auto">
          <a:xfrm>
            <a:off x="6877050" y="5805488"/>
            <a:ext cx="1439863" cy="557212"/>
            <a:chOff x="4332" y="3657"/>
            <a:chExt cx="907" cy="351"/>
          </a:xfrm>
        </p:grpSpPr>
        <p:sp>
          <p:nvSpPr>
            <p:cNvPr id="17417" name="Text Box 23"/>
            <p:cNvSpPr txBox="1">
              <a:spLocks noChangeArrowheads="1"/>
            </p:cNvSpPr>
            <p:nvPr/>
          </p:nvSpPr>
          <p:spPr bwMode="auto">
            <a:xfrm>
              <a:off x="4332" y="3657"/>
              <a:ext cx="907" cy="351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chemeClr val="hlink"/>
                  </a:solidFill>
                  <a:hlinkClick r:id="rId5" action="ppaction://hlinksldjump"/>
                </a:rPr>
                <a:t>     小结</a:t>
              </a:r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7418" name="AutoShape 24"/>
            <p:cNvSpPr>
              <a:spLocks noChangeArrowheads="1"/>
            </p:cNvSpPr>
            <p:nvPr/>
          </p:nvSpPr>
          <p:spPr bwMode="auto">
            <a:xfrm flipV="1">
              <a:off x="4377" y="3657"/>
              <a:ext cx="298" cy="2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395 w 21600"/>
                <a:gd name="T13" fmla="*/ 2909 h 21600"/>
                <a:gd name="T14" fmla="*/ 18193 w 21600"/>
                <a:gd name="T15" fmla="*/ 92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20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8" grpId="0" autoUpdateAnimBg="0"/>
      <p:bldP spid="22017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723900" y="2971800"/>
            <a:ext cx="1587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1071563" y="1412875"/>
            <a:ext cx="7437437" cy="1373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如图，四边形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ABCD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是平行四边形，求：</a:t>
            </a:r>
          </a:p>
          <a:p>
            <a:pPr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         （1）∠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ADC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，∠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BCD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的度数；</a:t>
            </a:r>
          </a:p>
          <a:p>
            <a:pPr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         （2）边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，</a:t>
            </a:r>
            <a:r>
              <a:rPr lang="en-US" altLang="zh-CN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BC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的长度.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916238" y="2708275"/>
            <a:ext cx="66008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解：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（1）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∵四边形</a:t>
            </a:r>
            <a:r>
              <a:rPr lang="en-US" altLang="zh-CN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ABCD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是平行四边形</a:t>
            </a:r>
          </a:p>
        </p:txBody>
      </p:sp>
      <p:grpSp>
        <p:nvGrpSpPr>
          <p:cNvPr id="18437" name="Group 5"/>
          <p:cNvGrpSpPr/>
          <p:nvPr/>
        </p:nvGrpSpPr>
        <p:grpSpPr bwMode="auto">
          <a:xfrm>
            <a:off x="0" y="2809875"/>
            <a:ext cx="2971800" cy="1833563"/>
            <a:chOff x="0" y="974"/>
            <a:chExt cx="1872" cy="1155"/>
          </a:xfrm>
        </p:grpSpPr>
        <p:grpSp>
          <p:nvGrpSpPr>
            <p:cNvPr id="18461" name="Group 6"/>
            <p:cNvGrpSpPr/>
            <p:nvPr/>
          </p:nvGrpSpPr>
          <p:grpSpPr bwMode="auto">
            <a:xfrm>
              <a:off x="0" y="974"/>
              <a:ext cx="1872" cy="1155"/>
              <a:chOff x="192" y="1357"/>
              <a:chExt cx="2112" cy="1054"/>
            </a:xfrm>
          </p:grpSpPr>
          <p:sp>
            <p:nvSpPr>
              <p:cNvPr id="229383" name="Rectangle 7"/>
              <p:cNvSpPr>
                <a:spLocks noChangeArrowheads="1"/>
              </p:cNvSpPr>
              <p:nvPr/>
            </p:nvSpPr>
            <p:spPr bwMode="auto">
              <a:xfrm>
                <a:off x="624" y="1357"/>
                <a:ext cx="299" cy="2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i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229384" name="Rectangle 8"/>
              <p:cNvSpPr>
                <a:spLocks noChangeArrowheads="1"/>
              </p:cNvSpPr>
              <p:nvPr/>
            </p:nvSpPr>
            <p:spPr bwMode="auto">
              <a:xfrm>
                <a:off x="1922" y="1401"/>
                <a:ext cx="382" cy="2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i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229385" name="Rectangle 9"/>
              <p:cNvSpPr>
                <a:spLocks noChangeArrowheads="1"/>
              </p:cNvSpPr>
              <p:nvPr/>
            </p:nvSpPr>
            <p:spPr bwMode="auto">
              <a:xfrm>
                <a:off x="192" y="2112"/>
                <a:ext cx="336" cy="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i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</a:p>
            </p:txBody>
          </p:sp>
          <p:sp>
            <p:nvSpPr>
              <p:cNvPr id="229386" name="Rectangle 10"/>
              <p:cNvSpPr>
                <a:spLocks noChangeArrowheads="1"/>
              </p:cNvSpPr>
              <p:nvPr/>
            </p:nvSpPr>
            <p:spPr bwMode="auto">
              <a:xfrm>
                <a:off x="1535" y="2112"/>
                <a:ext cx="337" cy="2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i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</a:p>
            </p:txBody>
          </p:sp>
        </p:grpSp>
        <p:grpSp>
          <p:nvGrpSpPr>
            <p:cNvPr id="18462" name="Group 11"/>
            <p:cNvGrpSpPr/>
            <p:nvPr/>
          </p:nvGrpSpPr>
          <p:grpSpPr bwMode="auto">
            <a:xfrm>
              <a:off x="212" y="1276"/>
              <a:ext cx="1319" cy="683"/>
              <a:chOff x="207" y="1248"/>
              <a:chExt cx="1285" cy="624"/>
            </a:xfrm>
          </p:grpSpPr>
          <p:grpSp>
            <p:nvGrpSpPr>
              <p:cNvPr id="18466" name="Group 12"/>
              <p:cNvGrpSpPr/>
              <p:nvPr/>
            </p:nvGrpSpPr>
            <p:grpSpPr bwMode="auto">
              <a:xfrm>
                <a:off x="207" y="1248"/>
                <a:ext cx="1285" cy="624"/>
                <a:chOff x="432" y="1632"/>
                <a:chExt cx="1488" cy="624"/>
              </a:xfrm>
            </p:grpSpPr>
            <p:sp>
              <p:nvSpPr>
                <p:cNvPr id="18468" name="Line 13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110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9" name="Line 14"/>
                <p:cNvSpPr>
                  <a:spLocks noChangeShapeType="1"/>
                </p:cNvSpPr>
                <p:nvPr/>
              </p:nvSpPr>
              <p:spPr bwMode="auto">
                <a:xfrm>
                  <a:off x="432" y="2256"/>
                  <a:ext cx="110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32" y="1632"/>
                  <a:ext cx="384" cy="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36" y="1632"/>
                  <a:ext cx="384" cy="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8467" name="Line 17"/>
              <p:cNvSpPr>
                <a:spLocks noChangeShapeType="1"/>
              </p:cNvSpPr>
              <p:nvPr/>
            </p:nvSpPr>
            <p:spPr bwMode="auto">
              <a:xfrm>
                <a:off x="539" y="1248"/>
                <a:ext cx="613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864" y="1008"/>
              <a:ext cx="31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</a:rPr>
                <a:t>30</a:t>
              </a:r>
              <a:endPara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endParaRPr>
            </a:p>
          </p:txBody>
        </p:sp>
        <p:sp>
          <p:nvSpPr>
            <p:cNvPr id="229395" name="Rectangle 19"/>
            <p:cNvSpPr>
              <a:spLocks noChangeArrowheads="1"/>
            </p:cNvSpPr>
            <p:nvPr/>
          </p:nvSpPr>
          <p:spPr bwMode="auto">
            <a:xfrm>
              <a:off x="1344" y="1488"/>
              <a:ext cx="31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</a:rPr>
                <a:t>2</a:t>
              </a:r>
              <a:r>
                <a:rPr lang="en-US" altLang="zh-CN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</a:rPr>
                <a:t>5</a:t>
              </a:r>
            </a:p>
          </p:txBody>
        </p:sp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>
              <a:off x="288" y="1680"/>
              <a:ext cx="503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</a:rPr>
                <a:t>56</a:t>
              </a:r>
              <a:r>
                <a:rPr lang="en-US" altLang="zh-CN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</a:rPr>
                <a:t>°</a:t>
              </a:r>
            </a:p>
          </p:txBody>
        </p:sp>
      </p:grpSp>
      <p:sp>
        <p:nvSpPr>
          <p:cNvPr id="229397" name="Rectangle 21"/>
          <p:cNvSpPr>
            <a:spLocks noChangeArrowheads="1"/>
          </p:cNvSpPr>
          <p:nvPr/>
        </p:nvSpPr>
        <p:spPr bwMode="auto">
          <a:xfrm>
            <a:off x="2984500" y="3157538"/>
            <a:ext cx="5867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∴∠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=∠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ADC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∥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CD</a:t>
            </a:r>
            <a:endParaRPr lang="zh-CN" altLang="en-US" sz="24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9398" name="Rectangle 22"/>
          <p:cNvSpPr>
            <a:spLocks noChangeArrowheads="1"/>
          </p:cNvSpPr>
          <p:nvPr/>
        </p:nvSpPr>
        <p:spPr bwMode="auto">
          <a:xfrm>
            <a:off x="2987675" y="3573463"/>
            <a:ext cx="36004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∴∠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+∠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BCD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=180°</a:t>
            </a:r>
          </a:p>
        </p:txBody>
      </p:sp>
      <p:sp>
        <p:nvSpPr>
          <p:cNvPr id="229399" name="Rectangle 23"/>
          <p:cNvSpPr>
            <a:spLocks noChangeArrowheads="1"/>
          </p:cNvSpPr>
          <p:nvPr/>
        </p:nvSpPr>
        <p:spPr bwMode="auto">
          <a:xfrm>
            <a:off x="2895600" y="4038600"/>
            <a:ext cx="2286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∵∠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=56°</a:t>
            </a:r>
          </a:p>
        </p:txBody>
      </p:sp>
      <p:sp>
        <p:nvSpPr>
          <p:cNvPr id="229400" name="Rectangle 24"/>
          <p:cNvSpPr>
            <a:spLocks noChangeArrowheads="1"/>
          </p:cNvSpPr>
          <p:nvPr/>
        </p:nvSpPr>
        <p:spPr bwMode="auto">
          <a:xfrm>
            <a:off x="4800600" y="4038600"/>
            <a:ext cx="35877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∴∠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ADC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∠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=56°</a:t>
            </a:r>
          </a:p>
        </p:txBody>
      </p:sp>
      <p:sp>
        <p:nvSpPr>
          <p:cNvPr id="229401" name="Rectangle 25"/>
          <p:cNvSpPr>
            <a:spLocks noChangeArrowheads="1"/>
          </p:cNvSpPr>
          <p:nvPr/>
        </p:nvSpPr>
        <p:spPr bwMode="auto">
          <a:xfrm>
            <a:off x="2946400" y="4659313"/>
            <a:ext cx="53165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∠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BCD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=180°-∠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=180°-56°=124°</a:t>
            </a:r>
          </a:p>
        </p:txBody>
      </p:sp>
      <p:sp>
        <p:nvSpPr>
          <p:cNvPr id="229402" name="Rectangle 26"/>
          <p:cNvSpPr>
            <a:spLocks noChangeArrowheads="1"/>
          </p:cNvSpPr>
          <p:nvPr/>
        </p:nvSpPr>
        <p:spPr bwMode="auto">
          <a:xfrm>
            <a:off x="250825" y="5084763"/>
            <a:ext cx="5638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sym typeface="Wingdings" panose="05000000000000000000" pitchFamily="2" charset="2"/>
              </a:rPr>
              <a:t>（2）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∵四边形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ABCD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是平行四边形</a:t>
            </a:r>
          </a:p>
        </p:txBody>
      </p:sp>
      <p:sp>
        <p:nvSpPr>
          <p:cNvPr id="229403" name="Rectangle 27"/>
          <p:cNvSpPr>
            <a:spLocks noChangeArrowheads="1"/>
          </p:cNvSpPr>
          <p:nvPr/>
        </p:nvSpPr>
        <p:spPr bwMode="auto">
          <a:xfrm>
            <a:off x="1143000" y="5711825"/>
            <a:ext cx="56975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∴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AD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BC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,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CD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(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平行四边形对边相等)</a:t>
            </a:r>
          </a:p>
        </p:txBody>
      </p:sp>
      <p:sp>
        <p:nvSpPr>
          <p:cNvPr id="229404" name="Rectangle 28"/>
          <p:cNvSpPr>
            <a:spLocks noChangeArrowheads="1"/>
          </p:cNvSpPr>
          <p:nvPr/>
        </p:nvSpPr>
        <p:spPr bwMode="auto">
          <a:xfrm>
            <a:off x="1143000" y="6165850"/>
            <a:ext cx="63087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∵</a:t>
            </a:r>
            <a:r>
              <a:rPr lang="en-US" altLang="zh-CN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=30,</a:t>
            </a:r>
            <a:r>
              <a:rPr lang="en-US" altLang="zh-CN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CD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=25   ∴</a:t>
            </a:r>
            <a:r>
              <a:rPr lang="en-US" altLang="zh-CN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BC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=30,</a:t>
            </a:r>
            <a:r>
              <a:rPr lang="en-US" altLang="zh-CN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=25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. 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grpSp>
        <p:nvGrpSpPr>
          <p:cNvPr id="6" name="Group 29"/>
          <p:cNvGrpSpPr/>
          <p:nvPr/>
        </p:nvGrpSpPr>
        <p:grpSpPr bwMode="auto">
          <a:xfrm>
            <a:off x="7772400" y="5867400"/>
            <a:ext cx="838200" cy="771525"/>
            <a:chOff x="1920" y="0"/>
            <a:chExt cx="2016" cy="1178"/>
          </a:xfrm>
        </p:grpSpPr>
        <p:grpSp>
          <p:nvGrpSpPr>
            <p:cNvPr id="18449" name="Group 30"/>
            <p:cNvGrpSpPr/>
            <p:nvPr/>
          </p:nvGrpSpPr>
          <p:grpSpPr bwMode="auto">
            <a:xfrm>
              <a:off x="1920" y="0"/>
              <a:ext cx="2016" cy="926"/>
              <a:chOff x="384" y="1344"/>
              <a:chExt cx="2208" cy="1068"/>
            </a:xfrm>
          </p:grpSpPr>
          <p:sp>
            <p:nvSpPr>
              <p:cNvPr id="18451" name="Freeform 31"/>
              <p:cNvSpPr/>
              <p:nvPr/>
            </p:nvSpPr>
            <p:spPr bwMode="auto">
              <a:xfrm>
                <a:off x="384" y="1872"/>
                <a:ext cx="2208" cy="384"/>
              </a:xfrm>
              <a:custGeom>
                <a:avLst/>
                <a:gdLst>
                  <a:gd name="T0" fmla="*/ 432 w 2208"/>
                  <a:gd name="T1" fmla="*/ 384 h 384"/>
                  <a:gd name="T2" fmla="*/ 2208 w 2208"/>
                  <a:gd name="T3" fmla="*/ 384 h 384"/>
                  <a:gd name="T4" fmla="*/ 1776 w 2208"/>
                  <a:gd name="T5" fmla="*/ 0 h 384"/>
                  <a:gd name="T6" fmla="*/ 0 w 2208"/>
                  <a:gd name="T7" fmla="*/ 0 h 384"/>
                  <a:gd name="T8" fmla="*/ 432 w 2208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84"/>
                  <a:gd name="T17" fmla="*/ 2208 w 2208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84">
                    <a:moveTo>
                      <a:pt x="432" y="384"/>
                    </a:moveTo>
                    <a:lnTo>
                      <a:pt x="2208" y="384"/>
                    </a:lnTo>
                    <a:lnTo>
                      <a:pt x="1776" y="0"/>
                    </a:lnTo>
                    <a:lnTo>
                      <a:pt x="0" y="0"/>
                    </a:lnTo>
                    <a:lnTo>
                      <a:pt x="432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 w="19050" cap="flat" cmpd="sng">
                <a:solidFill>
                  <a:schemeClr val="accent1"/>
                </a:solidFill>
                <a:prstDash val="solid"/>
                <a:round/>
              </a:ln>
              <a:effectLst>
                <a:prstShdw prst="shdw15">
                  <a:schemeClr val="bg2"/>
                </a:prstShdw>
              </a:effec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8452" name="Group 32"/>
              <p:cNvGrpSpPr/>
              <p:nvPr/>
            </p:nvGrpSpPr>
            <p:grpSpPr bwMode="auto">
              <a:xfrm>
                <a:off x="384" y="1344"/>
                <a:ext cx="2116" cy="1068"/>
                <a:chOff x="480" y="1344"/>
                <a:chExt cx="2116" cy="1068"/>
              </a:xfrm>
            </p:grpSpPr>
            <p:sp>
              <p:nvSpPr>
                <p:cNvPr id="18453" name="Freeform 33"/>
                <p:cNvSpPr/>
                <p:nvPr/>
              </p:nvSpPr>
              <p:spPr bwMode="auto">
                <a:xfrm rot="158589">
                  <a:off x="576" y="1441"/>
                  <a:ext cx="576" cy="720"/>
                </a:xfrm>
                <a:custGeom>
                  <a:avLst/>
                  <a:gdLst>
                    <a:gd name="T0" fmla="*/ 48 w 576"/>
                    <a:gd name="T1" fmla="*/ 466 h 816"/>
                    <a:gd name="T2" fmla="*/ 192 w 576"/>
                    <a:gd name="T3" fmla="*/ 494 h 816"/>
                    <a:gd name="T4" fmla="*/ 576 w 576"/>
                    <a:gd name="T5" fmla="*/ 58 h 816"/>
                    <a:gd name="T6" fmla="*/ 384 w 576"/>
                    <a:gd name="T7" fmla="*/ 0 h 816"/>
                    <a:gd name="T8" fmla="*/ 0 w 576"/>
                    <a:gd name="T9" fmla="*/ 436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6"/>
                    <a:gd name="T16" fmla="*/ 0 h 816"/>
                    <a:gd name="T17" fmla="*/ 576 w 576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6" h="816">
                      <a:moveTo>
                        <a:pt x="48" y="768"/>
                      </a:moveTo>
                      <a:lnTo>
                        <a:pt x="192" y="816"/>
                      </a:lnTo>
                      <a:lnTo>
                        <a:pt x="576" y="96"/>
                      </a:lnTo>
                      <a:lnTo>
                        <a:pt x="384" y="0"/>
                      </a:lnTo>
                      <a:lnTo>
                        <a:pt x="0" y="720"/>
                      </a:lnTo>
                    </a:path>
                  </a:pathLst>
                </a:custGeom>
                <a:gradFill rotWithShape="0">
                  <a:gsLst>
                    <a:gs pos="0">
                      <a:srgbClr val="FFCC66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n w="38100" cap="flat" cmpd="sng">
                  <a:solidFill>
                    <a:schemeClr val="accent2"/>
                  </a:solidFill>
                  <a:prstDash val="solid"/>
                  <a:round/>
                </a:ln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9410" name="Freeform 34"/>
                <p:cNvSpPr/>
                <p:nvPr/>
              </p:nvSpPr>
              <p:spPr bwMode="auto">
                <a:xfrm>
                  <a:off x="769" y="1489"/>
                  <a:ext cx="577" cy="671"/>
                </a:xfrm>
                <a:custGeom>
                  <a:avLst/>
                  <a:gdLst/>
                  <a:ahLst/>
                  <a:cxnLst>
                    <a:cxn ang="0">
                      <a:pos x="0" y="624"/>
                    </a:cxn>
                    <a:cxn ang="0">
                      <a:pos x="96" y="624"/>
                    </a:cxn>
                    <a:cxn ang="0">
                      <a:pos x="432" y="0"/>
                    </a:cxn>
                    <a:cxn ang="0">
                      <a:pos x="288" y="48"/>
                    </a:cxn>
                    <a:cxn ang="0">
                      <a:pos x="0" y="624"/>
                    </a:cxn>
                  </a:cxnLst>
                  <a:rect l="0" t="0" r="r" b="b"/>
                  <a:pathLst>
                    <a:path w="432" h="624">
                      <a:moveTo>
                        <a:pt x="0" y="624"/>
                      </a:moveTo>
                      <a:lnTo>
                        <a:pt x="96" y="624"/>
                      </a:lnTo>
                      <a:lnTo>
                        <a:pt x="432" y="0"/>
                      </a:lnTo>
                      <a:lnTo>
                        <a:pt x="288" y="48"/>
                      </a:lnTo>
                      <a:lnTo>
                        <a:pt x="0" y="62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rgbClr val="CC3300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38100" cap="flat" cmpd="sng">
                  <a:solidFill>
                    <a:srgbClr val="CC3300"/>
                  </a:solidFill>
                  <a:prstDash val="solid"/>
                  <a:rou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229411" name="Freeform 35"/>
                <p:cNvSpPr/>
                <p:nvPr/>
              </p:nvSpPr>
              <p:spPr bwMode="auto">
                <a:xfrm rot="961415">
                  <a:off x="576" y="1344"/>
                  <a:ext cx="289" cy="769"/>
                </a:xfrm>
                <a:custGeom>
                  <a:avLst/>
                  <a:gdLst/>
                  <a:ahLst/>
                  <a:cxnLst>
                    <a:cxn ang="0">
                      <a:pos x="480" y="96"/>
                    </a:cxn>
                    <a:cxn ang="0">
                      <a:pos x="192" y="672"/>
                    </a:cxn>
                    <a:cxn ang="0">
                      <a:pos x="144" y="720"/>
                    </a:cxn>
                    <a:cxn ang="0">
                      <a:pos x="0" y="624"/>
                    </a:cxn>
                    <a:cxn ang="0">
                      <a:pos x="144" y="336"/>
                    </a:cxn>
                    <a:cxn ang="0">
                      <a:pos x="336" y="0"/>
                    </a:cxn>
                    <a:cxn ang="0">
                      <a:pos x="480" y="96"/>
                    </a:cxn>
                  </a:cxnLst>
                  <a:rect l="0" t="0" r="r" b="b"/>
                  <a:pathLst>
                    <a:path w="480" h="720">
                      <a:moveTo>
                        <a:pt x="480" y="96"/>
                      </a:moveTo>
                      <a:lnTo>
                        <a:pt x="192" y="672"/>
                      </a:lnTo>
                      <a:lnTo>
                        <a:pt x="144" y="720"/>
                      </a:lnTo>
                      <a:lnTo>
                        <a:pt x="0" y="624"/>
                      </a:lnTo>
                      <a:lnTo>
                        <a:pt x="144" y="336"/>
                      </a:lnTo>
                      <a:lnTo>
                        <a:pt x="336" y="0"/>
                      </a:lnTo>
                      <a:lnTo>
                        <a:pt x="480" y="9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50000">
                      <a:srgbClr val="FFCC66"/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19050" cap="flat" cmpd="sng">
                  <a:solidFill>
                    <a:srgbClr val="FFCC66"/>
                  </a:solidFill>
                  <a:prstDash val="solid"/>
                  <a:rou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8456" name="Freeform 36"/>
                <p:cNvSpPr/>
                <p:nvPr/>
              </p:nvSpPr>
              <p:spPr bwMode="auto">
                <a:xfrm>
                  <a:off x="864" y="1345"/>
                  <a:ext cx="480" cy="192"/>
                </a:xfrm>
                <a:custGeom>
                  <a:avLst/>
                  <a:gdLst>
                    <a:gd name="T0" fmla="*/ 799 w 336"/>
                    <a:gd name="T1" fmla="*/ 98 h 240"/>
                    <a:gd name="T2" fmla="*/ 201 w 336"/>
                    <a:gd name="T3" fmla="*/ 59 h 240"/>
                    <a:gd name="T4" fmla="*/ 0 w 336"/>
                    <a:gd name="T5" fmla="*/ 19 h 240"/>
                    <a:gd name="T6" fmla="*/ 600 w 336"/>
                    <a:gd name="T7" fmla="*/ 0 h 240"/>
                    <a:gd name="T8" fmla="*/ 1199 w 336"/>
                    <a:gd name="T9" fmla="*/ 19 h 240"/>
                    <a:gd name="T10" fmla="*/ 1400 w 336"/>
                    <a:gd name="T11" fmla="*/ 78 h 240"/>
                    <a:gd name="T12" fmla="*/ 799 w 336"/>
                    <a:gd name="T13" fmla="*/ 98 h 2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240"/>
                    <a:gd name="T23" fmla="*/ 336 w 336"/>
                    <a:gd name="T24" fmla="*/ 240 h 2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240">
                      <a:moveTo>
                        <a:pt x="192" y="240"/>
                      </a:moveTo>
                      <a:lnTo>
                        <a:pt x="48" y="144"/>
                      </a:lnTo>
                      <a:lnTo>
                        <a:pt x="0" y="48"/>
                      </a:lnTo>
                      <a:lnTo>
                        <a:pt x="144" y="0"/>
                      </a:lnTo>
                      <a:lnTo>
                        <a:pt x="288" y="48"/>
                      </a:lnTo>
                      <a:lnTo>
                        <a:pt x="336" y="192"/>
                      </a:lnTo>
                      <a:lnTo>
                        <a:pt x="192" y="24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CC66"/>
                    </a:gs>
                    <a:gs pos="50000">
                      <a:srgbClr val="FF9933"/>
                    </a:gs>
                    <a:gs pos="100000">
                      <a:srgbClr val="FFCC66"/>
                    </a:gs>
                  </a:gsLst>
                  <a:lin ang="18900000" scaled="1"/>
                </a:gradFill>
                <a:ln w="19050" cap="flat" cmpd="sng">
                  <a:solidFill>
                    <a:schemeClr val="accent2"/>
                  </a:solidFill>
                  <a:prstDash val="solid"/>
                  <a:round/>
                </a:ln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9413" name="Freeform 37"/>
                <p:cNvSpPr/>
                <p:nvPr/>
              </p:nvSpPr>
              <p:spPr bwMode="auto">
                <a:xfrm>
                  <a:off x="526" y="1920"/>
                  <a:ext cx="385" cy="433"/>
                </a:xfrm>
                <a:custGeom>
                  <a:avLst/>
                  <a:gdLst/>
                  <a:ahLst/>
                  <a:cxnLst>
                    <a:cxn ang="0">
                      <a:pos x="192" y="192"/>
                    </a:cxn>
                    <a:cxn ang="0">
                      <a:pos x="96" y="144"/>
                    </a:cxn>
                    <a:cxn ang="0">
                      <a:pos x="48" y="96"/>
                    </a:cxn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384" y="192"/>
                    </a:cxn>
                    <a:cxn ang="0">
                      <a:pos x="192" y="192"/>
                    </a:cxn>
                  </a:cxnLst>
                  <a:rect l="0" t="0" r="r" b="b"/>
                  <a:pathLst>
                    <a:path w="384" h="384">
                      <a:moveTo>
                        <a:pt x="192" y="192"/>
                      </a:moveTo>
                      <a:lnTo>
                        <a:pt x="96" y="144"/>
                      </a:lnTo>
                      <a:lnTo>
                        <a:pt x="48" y="96"/>
                      </a:lnTo>
                      <a:lnTo>
                        <a:pt x="0" y="0"/>
                      </a:lnTo>
                      <a:lnTo>
                        <a:pt x="0" y="384"/>
                      </a:lnTo>
                      <a:lnTo>
                        <a:pt x="384" y="192"/>
                      </a:lnTo>
                      <a:lnTo>
                        <a:pt x="192" y="19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50000">
                      <a:srgbClr val="FF9900"/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19050" cap="flat" cmpd="sng">
                  <a:solidFill>
                    <a:schemeClr val="accent2"/>
                  </a:solidFill>
                  <a:prstDash val="solid"/>
                  <a:rou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229414" name="Freeform 38"/>
                <p:cNvSpPr/>
                <p:nvPr/>
              </p:nvSpPr>
              <p:spPr bwMode="auto">
                <a:xfrm rot="1629174">
                  <a:off x="480" y="2219"/>
                  <a:ext cx="146" cy="1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48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96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48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50000">
                      <a:srgbClr val="969696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8459" name="Oval 39"/>
                <p:cNvSpPr>
                  <a:spLocks noChangeArrowheads="1"/>
                </p:cNvSpPr>
                <p:nvPr/>
              </p:nvSpPr>
              <p:spPr bwMode="auto">
                <a:xfrm>
                  <a:off x="1056" y="1393"/>
                  <a:ext cx="144" cy="4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zh-CN" altLang="en-US"/>
                </a:p>
              </p:txBody>
            </p:sp>
            <p:sp>
              <p:nvSpPr>
                <p:cNvPr id="22941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300" y="1392"/>
                  <a:ext cx="1296" cy="1020"/>
                </a:xfrm>
                <a:prstGeom prst="rect">
                  <a:avLst/>
                </a:prstGeom>
                <a:noFill/>
                <a:ln w="38100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defRPr/>
                  </a:pPr>
                  <a:endParaRPr kumimoji="0" lang="zh-CN" altLang="en-US" sz="320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229417" name="Text Box 41"/>
            <p:cNvSpPr txBox="1">
              <a:spLocks noChangeArrowheads="1"/>
            </p:cNvSpPr>
            <p:nvPr/>
          </p:nvSpPr>
          <p:spPr bwMode="auto">
            <a:xfrm>
              <a:off x="2783" y="480"/>
              <a:ext cx="913" cy="69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kumimoji="0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8447" name="Text Box 44"/>
          <p:cNvSpPr txBox="1">
            <a:spLocks noChangeArrowheads="1"/>
          </p:cNvSpPr>
          <p:nvPr/>
        </p:nvSpPr>
        <p:spPr bwMode="auto">
          <a:xfrm>
            <a:off x="434975" y="376238"/>
            <a:ext cx="2536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>
                <a:solidFill>
                  <a:srgbClr val="FF3300"/>
                </a:solidFill>
                <a:latin typeface="宋体" panose="02010600030101010101" pitchFamily="2" charset="-122"/>
              </a:rPr>
              <a:t>补充题</a:t>
            </a:r>
          </a:p>
        </p:txBody>
      </p:sp>
      <p:pic>
        <p:nvPicPr>
          <p:cNvPr id="18448" name="Picture 45" descr="Glob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  <p:bldP spid="229380" grpId="0"/>
      <p:bldP spid="229397" grpId="0"/>
      <p:bldP spid="229398" grpId="0"/>
      <p:bldP spid="229399" grpId="0"/>
      <p:bldP spid="229400" grpId="0"/>
      <p:bldP spid="229401" grpId="0"/>
      <p:bldP spid="229402" grpId="0"/>
      <p:bldP spid="229403" grpId="0"/>
      <p:bldP spid="2294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439863" y="2679700"/>
            <a:ext cx="6372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6000" b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学习了本节课你有哪些 	收获？</a:t>
            </a:r>
          </a:p>
        </p:txBody>
      </p:sp>
      <p:pic>
        <p:nvPicPr>
          <p:cNvPr id="19459" name="Picture 5" descr="0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468313" y="4127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0">
                <a:solidFill>
                  <a:schemeClr val="hlink"/>
                </a:solidFill>
                <a:ea typeface="华文新魏" panose="02010800040101010101" pitchFamily="2" charset="-122"/>
              </a:rPr>
              <a:t>本课小结</a:t>
            </a:r>
          </a:p>
        </p:txBody>
      </p:sp>
      <p:pic>
        <p:nvPicPr>
          <p:cNvPr id="2054" name="Picture 9" descr="Glo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/>
          <p:nvPr/>
        </p:nvGrpSpPr>
        <p:grpSpPr bwMode="auto">
          <a:xfrm>
            <a:off x="4191000" y="1295400"/>
            <a:ext cx="2057400" cy="930275"/>
            <a:chOff x="2640" y="816"/>
            <a:chExt cx="1296" cy="586"/>
          </a:xfrm>
        </p:grpSpPr>
        <p:sp>
          <p:nvSpPr>
            <p:cNvPr id="2065" name="Text Box 11"/>
            <p:cNvSpPr txBox="1">
              <a:spLocks noChangeArrowheads="1"/>
            </p:cNvSpPr>
            <p:nvPr/>
          </p:nvSpPr>
          <p:spPr bwMode="auto">
            <a:xfrm>
              <a:off x="2640" y="115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A</a:t>
              </a:r>
            </a:p>
          </p:txBody>
        </p:sp>
        <p:sp>
          <p:nvSpPr>
            <p:cNvPr id="2066" name="Text Box 12"/>
            <p:cNvSpPr txBox="1">
              <a:spLocks noChangeArrowheads="1"/>
            </p:cNvSpPr>
            <p:nvPr/>
          </p:nvSpPr>
          <p:spPr bwMode="auto">
            <a:xfrm>
              <a:off x="3482" y="115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D</a:t>
              </a:r>
            </a:p>
          </p:txBody>
        </p:sp>
        <p:sp>
          <p:nvSpPr>
            <p:cNvPr id="2067" name="Text Box 13"/>
            <p:cNvSpPr txBox="1">
              <a:spLocks noChangeArrowheads="1"/>
            </p:cNvSpPr>
            <p:nvPr/>
          </p:nvSpPr>
          <p:spPr bwMode="auto">
            <a:xfrm>
              <a:off x="2832" y="81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B</a:t>
              </a:r>
            </a:p>
          </p:txBody>
        </p:sp>
        <p:sp>
          <p:nvSpPr>
            <p:cNvPr id="2068" name="Text Box 14"/>
            <p:cNvSpPr txBox="1">
              <a:spLocks noChangeArrowheads="1"/>
            </p:cNvSpPr>
            <p:nvPr/>
          </p:nvSpPr>
          <p:spPr bwMode="auto">
            <a:xfrm>
              <a:off x="3722" y="81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0" i="1">
                  <a:ea typeface="华文细黑" panose="02010600040101010101" pitchFamily="2" charset="-122"/>
                </a:rPr>
                <a:t>C</a:t>
              </a:r>
            </a:p>
          </p:txBody>
        </p:sp>
        <p:sp>
          <p:nvSpPr>
            <p:cNvPr id="2069" name="Line 15"/>
            <p:cNvSpPr>
              <a:spLocks noChangeShapeType="1"/>
            </p:cNvSpPr>
            <p:nvPr/>
          </p:nvSpPr>
          <p:spPr bwMode="auto">
            <a:xfrm>
              <a:off x="3024" y="96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070" name="Line 16"/>
            <p:cNvSpPr>
              <a:spLocks noChangeShapeType="1"/>
            </p:cNvSpPr>
            <p:nvPr/>
          </p:nvSpPr>
          <p:spPr bwMode="auto">
            <a:xfrm flipV="1">
              <a:off x="2784" y="960"/>
              <a:ext cx="9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071" name="AutoShape 17"/>
            <p:cNvSpPr>
              <a:spLocks noChangeArrowheads="1"/>
            </p:cNvSpPr>
            <p:nvPr/>
          </p:nvSpPr>
          <p:spPr bwMode="auto">
            <a:xfrm>
              <a:off x="2784" y="960"/>
              <a:ext cx="960" cy="240"/>
            </a:xfrm>
            <a:prstGeom prst="parallelogram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/>
            </a:p>
          </p:txBody>
        </p:sp>
      </p:grpSp>
      <p:grpSp>
        <p:nvGrpSpPr>
          <p:cNvPr id="3" name="Group 18"/>
          <p:cNvGrpSpPr/>
          <p:nvPr/>
        </p:nvGrpSpPr>
        <p:grpSpPr bwMode="auto">
          <a:xfrm>
            <a:off x="685800" y="2286000"/>
            <a:ext cx="2209800" cy="533400"/>
            <a:chOff x="432" y="1680"/>
            <a:chExt cx="1392" cy="336"/>
          </a:xfrm>
        </p:grpSpPr>
        <p:sp>
          <p:nvSpPr>
            <p:cNvPr id="2064" name="Text Box 19"/>
            <p:cNvSpPr txBox="1">
              <a:spLocks noChangeArrowheads="1"/>
            </p:cNvSpPr>
            <p:nvPr/>
          </p:nvSpPr>
          <p:spPr bwMode="auto">
            <a:xfrm>
              <a:off x="912" y="1722"/>
              <a:ext cx="912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0">
                  <a:solidFill>
                    <a:srgbClr val="FF0000"/>
                  </a:solidFill>
                  <a:ea typeface="华文细黑" panose="02010600040101010101" pitchFamily="2" charset="-122"/>
                </a:rPr>
                <a:t>定        义</a:t>
              </a:r>
            </a:p>
          </p:txBody>
        </p:sp>
        <p:graphicFrame>
          <p:nvGraphicFramePr>
            <p:cNvPr id="2052" name="Object 20"/>
            <p:cNvGraphicFramePr/>
            <p:nvPr/>
          </p:nvGraphicFramePr>
          <p:xfrm>
            <a:off x="432" y="1680"/>
            <a:ext cx="28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BMP 图象" r:id="rId5" imgW="257175" imgH="257175" progId="PBrush">
                    <p:embed/>
                  </p:oleObj>
                </mc:Choice>
                <mc:Fallback>
                  <p:oleObj name="BMP 图象" r:id="rId5" imgW="257175" imgH="257175" progId="PBrush">
                    <p:embed/>
                    <p:pic>
                      <p:nvPicPr>
                        <p:cNvPr id="0" name="Object 20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680"/>
                          <a:ext cx="28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1"/>
          <p:cNvGrpSpPr/>
          <p:nvPr/>
        </p:nvGrpSpPr>
        <p:grpSpPr bwMode="auto">
          <a:xfrm>
            <a:off x="685800" y="3800475"/>
            <a:ext cx="2209800" cy="542925"/>
            <a:chOff x="432" y="2442"/>
            <a:chExt cx="1392" cy="342"/>
          </a:xfrm>
        </p:grpSpPr>
        <p:graphicFrame>
          <p:nvGraphicFramePr>
            <p:cNvPr id="2051" name="Object 22"/>
            <p:cNvGraphicFramePr/>
            <p:nvPr/>
          </p:nvGraphicFramePr>
          <p:xfrm>
            <a:off x="432" y="2448"/>
            <a:ext cx="28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BMP 图象" r:id="rId7" imgW="257175" imgH="257175" progId="PBrush">
                    <p:embed/>
                  </p:oleObj>
                </mc:Choice>
                <mc:Fallback>
                  <p:oleObj name="BMP 图象" r:id="rId7" imgW="257175" imgH="257175" progId="PBrush">
                    <p:embed/>
                    <p:pic>
                      <p:nvPicPr>
                        <p:cNvPr id="0" name="Object 22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448"/>
                          <a:ext cx="28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Text Box 23"/>
            <p:cNvSpPr txBox="1">
              <a:spLocks noChangeArrowheads="1"/>
            </p:cNvSpPr>
            <p:nvPr/>
          </p:nvSpPr>
          <p:spPr bwMode="auto">
            <a:xfrm>
              <a:off x="912" y="2442"/>
              <a:ext cx="912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0">
                  <a:solidFill>
                    <a:srgbClr val="FF0000"/>
                  </a:solidFill>
                  <a:ea typeface="华文细黑" panose="02010600040101010101" pitchFamily="2" charset="-122"/>
                </a:rPr>
                <a:t>表示方法</a:t>
              </a:r>
            </a:p>
          </p:txBody>
        </p:sp>
      </p:grpSp>
      <p:grpSp>
        <p:nvGrpSpPr>
          <p:cNvPr id="5" name="Group 24"/>
          <p:cNvGrpSpPr/>
          <p:nvPr/>
        </p:nvGrpSpPr>
        <p:grpSpPr bwMode="auto">
          <a:xfrm>
            <a:off x="685800" y="5248275"/>
            <a:ext cx="2209800" cy="542925"/>
            <a:chOff x="432" y="3216"/>
            <a:chExt cx="1392" cy="342"/>
          </a:xfrm>
        </p:grpSpPr>
        <p:sp>
          <p:nvSpPr>
            <p:cNvPr id="2062" name="Text Box 25"/>
            <p:cNvSpPr txBox="1">
              <a:spLocks noChangeArrowheads="1"/>
            </p:cNvSpPr>
            <p:nvPr/>
          </p:nvSpPr>
          <p:spPr bwMode="auto">
            <a:xfrm>
              <a:off x="912" y="3264"/>
              <a:ext cx="912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0">
                  <a:solidFill>
                    <a:srgbClr val="FF0000"/>
                  </a:solidFill>
                  <a:ea typeface="华文细黑" panose="02010600040101010101" pitchFamily="2" charset="-122"/>
                </a:rPr>
                <a:t>性        质</a:t>
              </a:r>
            </a:p>
          </p:txBody>
        </p:sp>
        <p:graphicFrame>
          <p:nvGraphicFramePr>
            <p:cNvPr id="2050" name="Object 26"/>
            <p:cNvGraphicFramePr/>
            <p:nvPr/>
          </p:nvGraphicFramePr>
          <p:xfrm>
            <a:off x="432" y="3216"/>
            <a:ext cx="28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BMP 图象" r:id="rId9" imgW="257175" imgH="266700" progId="PBrush">
                    <p:embed/>
                  </p:oleObj>
                </mc:Choice>
                <mc:Fallback>
                  <p:oleObj name="BMP 图象" r:id="rId9" imgW="257175" imgH="266700" progId="PBrush">
                    <p:embed/>
                    <p:pic>
                      <p:nvPicPr>
                        <p:cNvPr id="0" name="Object 26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216"/>
                          <a:ext cx="28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8379" name="Text Box 27"/>
          <p:cNvSpPr txBox="1">
            <a:spLocks noChangeArrowheads="1"/>
          </p:cNvSpPr>
          <p:nvPr/>
        </p:nvSpPr>
        <p:spPr bwMode="auto">
          <a:xfrm>
            <a:off x="3124200" y="2209800"/>
            <a:ext cx="5638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两组对边分别平行的四边形叫做 平 行 四边形。其不相邻的两个顶点连成的线段叫它的对角线。</a:t>
            </a:r>
          </a:p>
        </p:txBody>
      </p:sp>
      <p:sp>
        <p:nvSpPr>
          <p:cNvPr id="228380" name="Text Box 28"/>
          <p:cNvSpPr txBox="1">
            <a:spLocks noChangeArrowheads="1"/>
          </p:cNvSpPr>
          <p:nvPr/>
        </p:nvSpPr>
        <p:spPr bwMode="auto">
          <a:xfrm>
            <a:off x="3124200" y="3657600"/>
            <a:ext cx="5638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平行四边形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ABCD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, 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记为“</a:t>
            </a:r>
            <a:r>
              <a:rPr lang="zh-CN" altLang="en-US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□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ABCD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”, 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读作“平行四边形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ABCD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”, 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其中线段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AC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, </a:t>
            </a:r>
            <a:r>
              <a:rPr lang="en-US" altLang="zh-CN" sz="2400" b="0" i="1">
                <a:solidFill>
                  <a:srgbClr val="0000FF"/>
                </a:solidFill>
                <a:ea typeface="华文细黑" panose="02010600040101010101" pitchFamily="2" charset="-122"/>
              </a:rPr>
              <a:t>BD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称为对角线。</a:t>
            </a:r>
          </a:p>
        </p:txBody>
      </p:sp>
      <p:sp>
        <p:nvSpPr>
          <p:cNvPr id="228381" name="Text Box 29"/>
          <p:cNvSpPr txBox="1">
            <a:spLocks noChangeArrowheads="1"/>
          </p:cNvSpPr>
          <p:nvPr/>
        </p:nvSpPr>
        <p:spPr bwMode="auto">
          <a:xfrm>
            <a:off x="3124200" y="5181600"/>
            <a:ext cx="571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平行四边形的对边相等，对角相等， 相邻两角互补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,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对角线互相平分</a:t>
            </a:r>
            <a:r>
              <a:rPr lang="en-US" altLang="zh-CN" sz="2400" b="0">
                <a:solidFill>
                  <a:srgbClr val="0000FF"/>
                </a:solidFill>
                <a:ea typeface="华文细黑" panose="02010600040101010101" pitchFamily="2" charset="-122"/>
              </a:rPr>
              <a:t>,</a:t>
            </a:r>
            <a:r>
              <a:rPr lang="zh-CN" altLang="en-US" sz="2400" b="0">
                <a:solidFill>
                  <a:srgbClr val="0000FF"/>
                </a:solidFill>
                <a:ea typeface="华文细黑" panose="02010600040101010101" pitchFamily="2" charset="-122"/>
              </a:rPr>
              <a:t>是中心对称图形。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8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8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0" grpId="0" autoUpdateAnimBg="0"/>
      <p:bldP spid="228379" grpId="0" build="p" autoUpdateAnimBg="0"/>
      <p:bldP spid="228380" grpId="0" autoUpdateAnimBg="0"/>
      <p:bldP spid="22838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83569" y="2089130"/>
            <a:ext cx="6193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0" dirty="0">
                <a:solidFill>
                  <a:srgbClr val="CC00C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作业：</a:t>
            </a:r>
            <a:r>
              <a:rPr lang="en-US" altLang="zh-CN" sz="4800" b="0" dirty="0">
                <a:solidFill>
                  <a:srgbClr val="CC00C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P62  </a:t>
            </a:r>
            <a:r>
              <a:rPr lang="zh-CN" altLang="en-US" sz="3600" b="0" dirty="0">
                <a:solidFill>
                  <a:srgbClr val="CC00C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习题　</a:t>
            </a:r>
            <a:r>
              <a:rPr lang="en-US" altLang="zh-CN" sz="3600" b="0" dirty="0" smtClean="0">
                <a:solidFill>
                  <a:srgbClr val="CC00C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1.2.3</a:t>
            </a:r>
            <a:endParaRPr lang="en-US" altLang="zh-CN" sz="4800" b="0" dirty="0">
              <a:solidFill>
                <a:srgbClr val="CC00CC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92600"/>
            <a:ext cx="13684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4" descr="Glob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0" name="Picture 40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076700"/>
            <a:ext cx="72739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1" name="Object 41"/>
          <p:cNvGraphicFramePr>
            <a:graphicFrameLocks noChangeAspect="1"/>
          </p:cNvGraphicFramePr>
          <p:nvPr/>
        </p:nvGraphicFramePr>
        <p:xfrm>
          <a:off x="1258888" y="1522413"/>
          <a:ext cx="3421062" cy="233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位图图像" r:id="rId5" imgW="3181350" imgH="3495675" progId="PBrush">
                  <p:embed/>
                </p:oleObj>
              </mc:Choice>
              <mc:Fallback>
                <p:oleObj name="位图图像" r:id="rId5" imgW="3181350" imgH="3495675" progId="PBrush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522413"/>
                        <a:ext cx="3421062" cy="233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2" name="Object 42"/>
          <p:cNvGraphicFramePr>
            <a:graphicFrameLocks noChangeAspect="1"/>
          </p:cNvGraphicFramePr>
          <p:nvPr/>
        </p:nvGraphicFramePr>
        <p:xfrm>
          <a:off x="4859338" y="1500188"/>
          <a:ext cx="34925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位图图像" r:id="rId7" imgW="4762500" imgH="3495675" progId="PBrush">
                  <p:embed/>
                </p:oleObj>
              </mc:Choice>
              <mc:Fallback>
                <p:oleObj name="位图图像" r:id="rId7" imgW="4762500" imgH="3495675" progId="PBrush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500188"/>
                        <a:ext cx="349250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43"/>
          <p:cNvSpPr txBox="1">
            <a:spLocks noChangeArrowheads="1"/>
          </p:cNvSpPr>
          <p:nvPr/>
        </p:nvSpPr>
        <p:spPr bwMode="auto">
          <a:xfrm>
            <a:off x="406400" y="404813"/>
            <a:ext cx="3228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chemeClr val="hlink"/>
                </a:solidFill>
                <a:ea typeface="华文细黑" panose="02010600040101010101" pitchFamily="2" charset="-122"/>
              </a:rPr>
              <a:t>观察</a:t>
            </a:r>
            <a:r>
              <a:rPr lang="en-US" altLang="zh-CN" sz="3600">
                <a:solidFill>
                  <a:schemeClr val="hlink"/>
                </a:solidFill>
                <a:ea typeface="华文细黑" panose="02010600040101010101" pitchFamily="2" charset="-122"/>
              </a:rPr>
              <a:t>——</a:t>
            </a:r>
            <a:r>
              <a:rPr lang="zh-CN" altLang="en-US" sz="3600">
                <a:solidFill>
                  <a:schemeClr val="hlink"/>
                </a:solidFill>
                <a:ea typeface="华文细黑" panose="02010600040101010101" pitchFamily="2" charset="-122"/>
              </a:rPr>
              <a:t>思考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419100" y="333375"/>
            <a:ext cx="2536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>
                <a:solidFill>
                  <a:srgbClr val="FF3300"/>
                </a:solidFill>
                <a:latin typeface="宋体" panose="02010600030101010101" pitchFamily="2" charset="-122"/>
              </a:rPr>
              <a:t>拼 一 拼</a:t>
            </a:r>
          </a:p>
        </p:txBody>
      </p:sp>
      <p:pic>
        <p:nvPicPr>
          <p:cNvPr id="6147" name="Picture 8" descr="Glob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468313" y="1341438"/>
            <a:ext cx="8135937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>
                <a:latin typeface="华文新魏" panose="02010800040101010101" pitchFamily="2" charset="-122"/>
                <a:ea typeface="华文新魏" panose="02010800040101010101" pitchFamily="2" charset="-122"/>
              </a:rPr>
              <a:t>       取两个全等的三角形纸片，将它们的相等的一边重合，得到一个四边形。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4400">
                <a:latin typeface="华文新魏" panose="02010800040101010101" pitchFamily="2" charset="-122"/>
                <a:ea typeface="华文新魏" panose="02010800040101010101" pitchFamily="2" charset="-122"/>
              </a:rPr>
              <a:t>        你拼出了怎样的四边形？</a:t>
            </a:r>
          </a:p>
        </p:txBody>
      </p:sp>
      <p:sp>
        <p:nvSpPr>
          <p:cNvPr id="6149" name="Freeform 11"/>
          <p:cNvSpPr/>
          <p:nvPr/>
        </p:nvSpPr>
        <p:spPr bwMode="auto">
          <a:xfrm rot="10800000" flipH="1" flipV="1">
            <a:off x="4356100" y="4581525"/>
            <a:ext cx="2089150" cy="1296988"/>
          </a:xfrm>
          <a:custGeom>
            <a:avLst/>
            <a:gdLst>
              <a:gd name="T0" fmla="*/ 2147483647 w 772"/>
              <a:gd name="T1" fmla="*/ 0 h 363"/>
              <a:gd name="T2" fmla="*/ 0 w 772"/>
              <a:gd name="T3" fmla="*/ 2147483647 h 363"/>
              <a:gd name="T4" fmla="*/ 2147483647 w 772"/>
              <a:gd name="T5" fmla="*/ 2147483647 h 363"/>
              <a:gd name="T6" fmla="*/ 2147483647 w 772"/>
              <a:gd name="T7" fmla="*/ 0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772"/>
              <a:gd name="T13" fmla="*/ 0 h 363"/>
              <a:gd name="T14" fmla="*/ 772 w 772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2" h="363">
                <a:moveTo>
                  <a:pt x="545" y="0"/>
                </a:moveTo>
                <a:lnTo>
                  <a:pt x="0" y="363"/>
                </a:lnTo>
                <a:lnTo>
                  <a:pt x="772" y="363"/>
                </a:lnTo>
                <a:lnTo>
                  <a:pt x="545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12"/>
          <p:cNvSpPr/>
          <p:nvPr/>
        </p:nvSpPr>
        <p:spPr bwMode="auto">
          <a:xfrm>
            <a:off x="1763713" y="4652963"/>
            <a:ext cx="2089150" cy="1296987"/>
          </a:xfrm>
          <a:custGeom>
            <a:avLst/>
            <a:gdLst>
              <a:gd name="T0" fmla="*/ 2147483647 w 772"/>
              <a:gd name="T1" fmla="*/ 0 h 363"/>
              <a:gd name="T2" fmla="*/ 0 w 772"/>
              <a:gd name="T3" fmla="*/ 2147483647 h 363"/>
              <a:gd name="T4" fmla="*/ 2147483647 w 772"/>
              <a:gd name="T5" fmla="*/ 2147483647 h 363"/>
              <a:gd name="T6" fmla="*/ 2147483647 w 772"/>
              <a:gd name="T7" fmla="*/ 0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772"/>
              <a:gd name="T13" fmla="*/ 0 h 363"/>
              <a:gd name="T14" fmla="*/ 772 w 772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2" h="363">
                <a:moveTo>
                  <a:pt x="545" y="0"/>
                </a:moveTo>
                <a:lnTo>
                  <a:pt x="0" y="363"/>
                </a:lnTo>
                <a:lnTo>
                  <a:pt x="772" y="363"/>
                </a:lnTo>
                <a:lnTo>
                  <a:pt x="545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lob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/>
          <p:nvPr/>
        </p:nvGrpSpPr>
        <p:grpSpPr bwMode="auto">
          <a:xfrm>
            <a:off x="6300788" y="2276475"/>
            <a:ext cx="2343150" cy="1116013"/>
            <a:chOff x="3969" y="1434"/>
            <a:chExt cx="1476" cy="703"/>
          </a:xfrm>
        </p:grpSpPr>
        <p:sp>
          <p:nvSpPr>
            <p:cNvPr id="7188" name="Freeform 7"/>
            <p:cNvSpPr/>
            <p:nvPr/>
          </p:nvSpPr>
          <p:spPr bwMode="auto">
            <a:xfrm flipH="1" flipV="1">
              <a:off x="3969" y="1434"/>
              <a:ext cx="1134" cy="703"/>
            </a:xfrm>
            <a:custGeom>
              <a:avLst/>
              <a:gdLst>
                <a:gd name="T0" fmla="*/ 2540 w 772"/>
                <a:gd name="T1" fmla="*/ 0 h 363"/>
                <a:gd name="T2" fmla="*/ 0 w 772"/>
                <a:gd name="T3" fmla="*/ 5105 h 363"/>
                <a:gd name="T4" fmla="*/ 3594 w 772"/>
                <a:gd name="T5" fmla="*/ 5105 h 363"/>
                <a:gd name="T6" fmla="*/ 2540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Freeform 8"/>
            <p:cNvSpPr/>
            <p:nvPr/>
          </p:nvSpPr>
          <p:spPr bwMode="auto">
            <a:xfrm>
              <a:off x="4311" y="1434"/>
              <a:ext cx="1134" cy="703"/>
            </a:xfrm>
            <a:custGeom>
              <a:avLst/>
              <a:gdLst>
                <a:gd name="T0" fmla="*/ 2540 w 772"/>
                <a:gd name="T1" fmla="*/ 0 h 363"/>
                <a:gd name="T2" fmla="*/ 0 w 772"/>
                <a:gd name="T3" fmla="*/ 5105 h 363"/>
                <a:gd name="T4" fmla="*/ 3594 w 772"/>
                <a:gd name="T5" fmla="*/ 5105 h 363"/>
                <a:gd name="T6" fmla="*/ 2540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7"/>
          <p:cNvGrpSpPr/>
          <p:nvPr/>
        </p:nvGrpSpPr>
        <p:grpSpPr bwMode="auto">
          <a:xfrm>
            <a:off x="4011613" y="1628775"/>
            <a:ext cx="1798637" cy="1798638"/>
            <a:chOff x="2527" y="1026"/>
            <a:chExt cx="1133" cy="1133"/>
          </a:xfrm>
        </p:grpSpPr>
        <p:sp>
          <p:nvSpPr>
            <p:cNvPr id="7186" name="Freeform 10"/>
            <p:cNvSpPr/>
            <p:nvPr/>
          </p:nvSpPr>
          <p:spPr bwMode="auto">
            <a:xfrm rot="5881848" flipH="1">
              <a:off x="2380" y="1241"/>
              <a:ext cx="1133" cy="704"/>
            </a:xfrm>
            <a:custGeom>
              <a:avLst/>
              <a:gdLst>
                <a:gd name="T0" fmla="*/ 2529 w 772"/>
                <a:gd name="T1" fmla="*/ 0 h 363"/>
                <a:gd name="T2" fmla="*/ 0 w 772"/>
                <a:gd name="T3" fmla="*/ 5134 h 363"/>
                <a:gd name="T4" fmla="*/ 3582 w 772"/>
                <a:gd name="T5" fmla="*/ 5134 h 363"/>
                <a:gd name="T6" fmla="*/ 2529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7" name="Freeform 11"/>
            <p:cNvSpPr/>
            <p:nvPr/>
          </p:nvSpPr>
          <p:spPr bwMode="auto">
            <a:xfrm>
              <a:off x="2527" y="1406"/>
              <a:ext cx="1133" cy="703"/>
            </a:xfrm>
            <a:custGeom>
              <a:avLst/>
              <a:gdLst>
                <a:gd name="T0" fmla="*/ 2529 w 772"/>
                <a:gd name="T1" fmla="*/ 0 h 363"/>
                <a:gd name="T2" fmla="*/ 0 w 772"/>
                <a:gd name="T3" fmla="*/ 5105 h 363"/>
                <a:gd name="T4" fmla="*/ 3582 w 772"/>
                <a:gd name="T5" fmla="*/ 5105 h 363"/>
                <a:gd name="T6" fmla="*/ 2529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4"/>
          <p:cNvGrpSpPr/>
          <p:nvPr/>
        </p:nvGrpSpPr>
        <p:grpSpPr bwMode="auto">
          <a:xfrm>
            <a:off x="5724525" y="4797425"/>
            <a:ext cx="3068638" cy="1117600"/>
            <a:chOff x="3606" y="3022"/>
            <a:chExt cx="1933" cy="704"/>
          </a:xfrm>
        </p:grpSpPr>
        <p:sp>
          <p:nvSpPr>
            <p:cNvPr id="7184" name="Freeform 13"/>
            <p:cNvSpPr/>
            <p:nvPr/>
          </p:nvSpPr>
          <p:spPr bwMode="auto">
            <a:xfrm>
              <a:off x="3606" y="3022"/>
              <a:ext cx="1133" cy="704"/>
            </a:xfrm>
            <a:custGeom>
              <a:avLst/>
              <a:gdLst>
                <a:gd name="T0" fmla="*/ 2529 w 772"/>
                <a:gd name="T1" fmla="*/ 0 h 363"/>
                <a:gd name="T2" fmla="*/ 0 w 772"/>
                <a:gd name="T3" fmla="*/ 5134 h 363"/>
                <a:gd name="T4" fmla="*/ 3582 w 772"/>
                <a:gd name="T5" fmla="*/ 5134 h 363"/>
                <a:gd name="T6" fmla="*/ 2529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5" name="Freeform 14"/>
            <p:cNvSpPr/>
            <p:nvPr/>
          </p:nvSpPr>
          <p:spPr bwMode="auto">
            <a:xfrm flipH="1" flipV="1">
              <a:off x="4406" y="3022"/>
              <a:ext cx="1133" cy="704"/>
            </a:xfrm>
            <a:custGeom>
              <a:avLst/>
              <a:gdLst>
                <a:gd name="T0" fmla="*/ 2529 w 772"/>
                <a:gd name="T1" fmla="*/ 0 h 363"/>
                <a:gd name="T2" fmla="*/ 0 w 772"/>
                <a:gd name="T3" fmla="*/ 5134 h 363"/>
                <a:gd name="T4" fmla="*/ 3582 w 772"/>
                <a:gd name="T5" fmla="*/ 5134 h 363"/>
                <a:gd name="T6" fmla="*/ 2529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6"/>
          <p:cNvGrpSpPr/>
          <p:nvPr/>
        </p:nvGrpSpPr>
        <p:grpSpPr bwMode="auto">
          <a:xfrm>
            <a:off x="3419475" y="3965575"/>
            <a:ext cx="2482850" cy="1954213"/>
            <a:chOff x="2154" y="2498"/>
            <a:chExt cx="1564" cy="1231"/>
          </a:xfrm>
        </p:grpSpPr>
        <p:sp>
          <p:nvSpPr>
            <p:cNvPr id="7182" name="Freeform 16"/>
            <p:cNvSpPr/>
            <p:nvPr/>
          </p:nvSpPr>
          <p:spPr bwMode="auto">
            <a:xfrm rot="18543188" flipH="1">
              <a:off x="2799" y="2713"/>
              <a:ext cx="1134" cy="704"/>
            </a:xfrm>
            <a:custGeom>
              <a:avLst/>
              <a:gdLst>
                <a:gd name="T0" fmla="*/ 2540 w 772"/>
                <a:gd name="T1" fmla="*/ 0 h 363"/>
                <a:gd name="T2" fmla="*/ 0 w 772"/>
                <a:gd name="T3" fmla="*/ 5134 h 363"/>
                <a:gd name="T4" fmla="*/ 3594 w 772"/>
                <a:gd name="T5" fmla="*/ 5134 h 363"/>
                <a:gd name="T6" fmla="*/ 2540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Freeform 17"/>
            <p:cNvSpPr/>
            <p:nvPr/>
          </p:nvSpPr>
          <p:spPr bwMode="auto">
            <a:xfrm>
              <a:off x="2154" y="3025"/>
              <a:ext cx="1134" cy="704"/>
            </a:xfrm>
            <a:custGeom>
              <a:avLst/>
              <a:gdLst>
                <a:gd name="T0" fmla="*/ 2540 w 772"/>
                <a:gd name="T1" fmla="*/ 0 h 363"/>
                <a:gd name="T2" fmla="*/ 0 w 772"/>
                <a:gd name="T3" fmla="*/ 5134 h 363"/>
                <a:gd name="T4" fmla="*/ 3594 w 772"/>
                <a:gd name="T5" fmla="*/ 5134 h 363"/>
                <a:gd name="T6" fmla="*/ 2540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18"/>
          <p:cNvGrpSpPr/>
          <p:nvPr/>
        </p:nvGrpSpPr>
        <p:grpSpPr bwMode="auto">
          <a:xfrm>
            <a:off x="1331913" y="4149725"/>
            <a:ext cx="1798637" cy="2233613"/>
            <a:chOff x="567" y="2251"/>
            <a:chExt cx="1316" cy="1634"/>
          </a:xfrm>
        </p:grpSpPr>
        <p:sp>
          <p:nvSpPr>
            <p:cNvPr id="7180" name="Freeform 19"/>
            <p:cNvSpPr/>
            <p:nvPr/>
          </p:nvSpPr>
          <p:spPr bwMode="auto">
            <a:xfrm flipH="1" flipV="1">
              <a:off x="567" y="3068"/>
              <a:ext cx="1316" cy="817"/>
            </a:xfrm>
            <a:custGeom>
              <a:avLst/>
              <a:gdLst>
                <a:gd name="T0" fmla="*/ 4603 w 772"/>
                <a:gd name="T1" fmla="*/ 0 h 363"/>
                <a:gd name="T2" fmla="*/ 0 w 772"/>
                <a:gd name="T3" fmla="*/ 9316 h 363"/>
                <a:gd name="T4" fmla="*/ 6519 w 772"/>
                <a:gd name="T5" fmla="*/ 9316 h 363"/>
                <a:gd name="T6" fmla="*/ 4603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1" name="Freeform 20"/>
            <p:cNvSpPr/>
            <p:nvPr/>
          </p:nvSpPr>
          <p:spPr bwMode="auto">
            <a:xfrm>
              <a:off x="567" y="2251"/>
              <a:ext cx="1316" cy="817"/>
            </a:xfrm>
            <a:custGeom>
              <a:avLst/>
              <a:gdLst>
                <a:gd name="T0" fmla="*/ 4603 w 772"/>
                <a:gd name="T1" fmla="*/ 0 h 363"/>
                <a:gd name="T2" fmla="*/ 0 w 772"/>
                <a:gd name="T3" fmla="*/ 9316 h 363"/>
                <a:gd name="T4" fmla="*/ 6519 w 772"/>
                <a:gd name="T5" fmla="*/ 9316 h 363"/>
                <a:gd name="T6" fmla="*/ 4603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21"/>
          <p:cNvGrpSpPr/>
          <p:nvPr/>
        </p:nvGrpSpPr>
        <p:grpSpPr bwMode="auto">
          <a:xfrm>
            <a:off x="1260475" y="1555750"/>
            <a:ext cx="1798638" cy="2233613"/>
            <a:chOff x="476" y="164"/>
            <a:chExt cx="1316" cy="1634"/>
          </a:xfrm>
        </p:grpSpPr>
        <p:sp>
          <p:nvSpPr>
            <p:cNvPr id="7178" name="Freeform 22"/>
            <p:cNvSpPr/>
            <p:nvPr/>
          </p:nvSpPr>
          <p:spPr bwMode="auto">
            <a:xfrm flipV="1">
              <a:off x="476" y="981"/>
              <a:ext cx="1316" cy="817"/>
            </a:xfrm>
            <a:custGeom>
              <a:avLst/>
              <a:gdLst>
                <a:gd name="T0" fmla="*/ 4603 w 772"/>
                <a:gd name="T1" fmla="*/ 0 h 363"/>
                <a:gd name="T2" fmla="*/ 0 w 772"/>
                <a:gd name="T3" fmla="*/ 9316 h 363"/>
                <a:gd name="T4" fmla="*/ 6519 w 772"/>
                <a:gd name="T5" fmla="*/ 9316 h 363"/>
                <a:gd name="T6" fmla="*/ 4603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Freeform 23"/>
            <p:cNvSpPr/>
            <p:nvPr/>
          </p:nvSpPr>
          <p:spPr bwMode="auto">
            <a:xfrm>
              <a:off x="476" y="164"/>
              <a:ext cx="1316" cy="817"/>
            </a:xfrm>
            <a:custGeom>
              <a:avLst/>
              <a:gdLst>
                <a:gd name="T0" fmla="*/ 4603 w 772"/>
                <a:gd name="T1" fmla="*/ 0 h 363"/>
                <a:gd name="T2" fmla="*/ 0 w 772"/>
                <a:gd name="T3" fmla="*/ 9316 h 363"/>
                <a:gd name="T4" fmla="*/ 6519 w 772"/>
                <a:gd name="T5" fmla="*/ 9316 h 363"/>
                <a:gd name="T6" fmla="*/ 4603 w 772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363"/>
                <a:gd name="T14" fmla="*/ 772 w 772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363">
                  <a:moveTo>
                    <a:pt x="545" y="0"/>
                  </a:moveTo>
                  <a:lnTo>
                    <a:pt x="0" y="363"/>
                  </a:lnTo>
                  <a:lnTo>
                    <a:pt x="772" y="36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77" name="Text Box 28"/>
          <p:cNvSpPr txBox="1">
            <a:spLocks noChangeArrowheads="1"/>
          </p:cNvSpPr>
          <p:nvPr/>
        </p:nvSpPr>
        <p:spPr bwMode="auto">
          <a:xfrm>
            <a:off x="387350" y="350838"/>
            <a:ext cx="2536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>
                <a:solidFill>
                  <a:srgbClr val="FF3300"/>
                </a:solidFill>
                <a:latin typeface="宋体" panose="02010600030101010101" pitchFamily="2" charset="-122"/>
              </a:rPr>
              <a:t>拼 一 拼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 descr="Glo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7"/>
          <p:cNvSpPr txBox="1">
            <a:spLocks noChangeArrowheads="1"/>
          </p:cNvSpPr>
          <p:nvPr/>
        </p:nvSpPr>
        <p:spPr bwMode="auto">
          <a:xfrm>
            <a:off x="747697" y="665085"/>
            <a:ext cx="3271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chemeClr val="hlink"/>
                </a:solidFill>
                <a:ea typeface="华文细黑" panose="02010600040101010101" pitchFamily="2" charset="-122"/>
              </a:rPr>
              <a:t>四边形再认识</a:t>
            </a:r>
          </a:p>
        </p:txBody>
      </p:sp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908050" y="1412875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0">
                <a:ea typeface="华文新魏" panose="02010800040101010101" pitchFamily="2" charset="-122"/>
              </a:rPr>
              <a:t>定义</a:t>
            </a:r>
          </a:p>
        </p:txBody>
      </p:sp>
      <p:sp>
        <p:nvSpPr>
          <p:cNvPr id="206868" name="Text Box 20"/>
          <p:cNvSpPr txBox="1">
            <a:spLocks noChangeArrowheads="1"/>
          </p:cNvSpPr>
          <p:nvPr/>
        </p:nvSpPr>
        <p:spPr bwMode="auto">
          <a:xfrm>
            <a:off x="2028825" y="1508125"/>
            <a:ext cx="701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ea typeface="华文细黑" panose="02010600040101010101" pitchFamily="2" charset="-122"/>
              </a:rPr>
              <a:t>两组对边分别平行的四边形叫做</a:t>
            </a:r>
            <a:r>
              <a:rPr lang="zh-CN" altLang="en-US">
                <a:solidFill>
                  <a:srgbClr val="FF3300"/>
                </a:solidFill>
                <a:ea typeface="华文细黑" panose="02010600040101010101" pitchFamily="2" charset="-122"/>
              </a:rPr>
              <a:t>平行四边形</a:t>
            </a:r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06869" name="Line 21"/>
          <p:cNvSpPr>
            <a:spLocks noChangeShapeType="1"/>
          </p:cNvSpPr>
          <p:nvPr/>
        </p:nvSpPr>
        <p:spPr bwMode="auto">
          <a:xfrm>
            <a:off x="2620963" y="2495550"/>
            <a:ext cx="1311275" cy="998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6870" name="Line 22"/>
          <p:cNvSpPr>
            <a:spLocks noChangeShapeType="1"/>
          </p:cNvSpPr>
          <p:nvPr/>
        </p:nvSpPr>
        <p:spPr bwMode="auto">
          <a:xfrm flipV="1">
            <a:off x="1965325" y="2495550"/>
            <a:ext cx="2622550" cy="998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" name="Group 23"/>
          <p:cNvGrpSpPr/>
          <p:nvPr/>
        </p:nvGrpSpPr>
        <p:grpSpPr bwMode="auto">
          <a:xfrm>
            <a:off x="1600200" y="2209800"/>
            <a:ext cx="3352800" cy="1600200"/>
            <a:chOff x="1008" y="1392"/>
            <a:chExt cx="2112" cy="1008"/>
          </a:xfrm>
        </p:grpSpPr>
        <p:sp>
          <p:nvSpPr>
            <p:cNvPr id="8205" name="AutoShape 24"/>
            <p:cNvSpPr>
              <a:spLocks noChangeArrowheads="1"/>
            </p:cNvSpPr>
            <p:nvPr/>
          </p:nvSpPr>
          <p:spPr bwMode="auto">
            <a:xfrm>
              <a:off x="1238" y="1572"/>
              <a:ext cx="1652" cy="629"/>
            </a:xfrm>
            <a:prstGeom prst="parallelogram">
              <a:avLst>
                <a:gd name="adj" fmla="val 6566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/>
            </a:p>
          </p:txBody>
        </p:sp>
        <p:sp>
          <p:nvSpPr>
            <p:cNvPr id="8206" name="Text Box 25"/>
            <p:cNvSpPr txBox="1">
              <a:spLocks noChangeArrowheads="1"/>
            </p:cNvSpPr>
            <p:nvPr/>
          </p:nvSpPr>
          <p:spPr bwMode="auto">
            <a:xfrm>
              <a:off x="1008" y="2112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 i="1">
                  <a:ea typeface="华文细黑" panose="02010600040101010101" pitchFamily="2" charset="-122"/>
                </a:rPr>
                <a:t>A</a:t>
              </a:r>
            </a:p>
          </p:txBody>
        </p:sp>
        <p:sp>
          <p:nvSpPr>
            <p:cNvPr id="8207" name="Text Box 26"/>
            <p:cNvSpPr txBox="1">
              <a:spLocks noChangeArrowheads="1"/>
            </p:cNvSpPr>
            <p:nvPr/>
          </p:nvSpPr>
          <p:spPr bwMode="auto">
            <a:xfrm>
              <a:off x="2476" y="2110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 i="1">
                  <a:ea typeface="华文细黑" panose="02010600040101010101" pitchFamily="2" charset="-122"/>
                </a:rPr>
                <a:t>B</a:t>
              </a:r>
            </a:p>
          </p:txBody>
        </p:sp>
        <p:sp>
          <p:nvSpPr>
            <p:cNvPr id="8208" name="Text Box 27"/>
            <p:cNvSpPr txBox="1">
              <a:spLocks noChangeArrowheads="1"/>
            </p:cNvSpPr>
            <p:nvPr/>
          </p:nvSpPr>
          <p:spPr bwMode="auto">
            <a:xfrm>
              <a:off x="2889" y="1436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 i="1">
                  <a:ea typeface="华文细黑" panose="02010600040101010101" pitchFamily="2" charset="-122"/>
                </a:rPr>
                <a:t>C</a:t>
              </a:r>
            </a:p>
          </p:txBody>
        </p:sp>
        <p:sp>
          <p:nvSpPr>
            <p:cNvPr id="8209" name="Text Box 28"/>
            <p:cNvSpPr txBox="1">
              <a:spLocks noChangeArrowheads="1"/>
            </p:cNvSpPr>
            <p:nvPr/>
          </p:nvSpPr>
          <p:spPr bwMode="auto">
            <a:xfrm>
              <a:off x="1420" y="1392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 i="1">
                  <a:ea typeface="华文细黑" panose="02010600040101010101" pitchFamily="2" charset="-122"/>
                </a:rPr>
                <a:t>D</a:t>
              </a:r>
            </a:p>
          </p:txBody>
        </p:sp>
      </p:grpSp>
      <p:sp>
        <p:nvSpPr>
          <p:cNvPr id="206877" name="Text Box 29"/>
          <p:cNvSpPr txBox="1">
            <a:spLocks noChangeArrowheads="1"/>
          </p:cNvSpPr>
          <p:nvPr/>
        </p:nvSpPr>
        <p:spPr bwMode="auto">
          <a:xfrm>
            <a:off x="1547813" y="4397375"/>
            <a:ext cx="6858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0">
                <a:ea typeface="华文细黑" panose="02010600040101010101" pitchFamily="2" charset="-122"/>
              </a:rPr>
              <a:t>                       </a:t>
            </a:r>
            <a:r>
              <a:rPr lang="zh-CN" altLang="en-US" sz="2400">
                <a:ea typeface="华文细黑" panose="02010600040101010101" pitchFamily="2" charset="-122"/>
              </a:rPr>
              <a:t>如上图，平行四边形</a:t>
            </a:r>
            <a:r>
              <a:rPr lang="en-US" altLang="zh-CN" sz="2400" i="1">
                <a:ea typeface="华文细黑" panose="02010600040101010101" pitchFamily="2" charset="-122"/>
              </a:rPr>
              <a:t>ABCD</a:t>
            </a:r>
            <a:r>
              <a:rPr lang="zh-CN" altLang="en-US" sz="2400">
                <a:ea typeface="华文细黑" panose="02010600040101010101" pitchFamily="2" charset="-122"/>
              </a:rPr>
              <a:t>，记为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>
                <a:ea typeface="华文细黑" panose="02010600040101010101" pitchFamily="2" charset="-122"/>
              </a:rPr>
              <a:t>“</a:t>
            </a:r>
            <a:r>
              <a:rPr lang="zh-CN" altLang="en-US" sz="2400" i="1">
                <a:solidFill>
                  <a:srgbClr val="FF3300"/>
                </a:solidFill>
                <a:ea typeface="华文细黑" panose="02010600040101010101" pitchFamily="2" charset="-122"/>
              </a:rPr>
              <a:t>□</a:t>
            </a:r>
            <a:r>
              <a:rPr lang="en-US" altLang="zh-CN" sz="2400" i="1">
                <a:solidFill>
                  <a:srgbClr val="FF3300"/>
                </a:solidFill>
                <a:ea typeface="华文细黑" panose="02010600040101010101" pitchFamily="2" charset="-122"/>
              </a:rPr>
              <a:t>ABCD</a:t>
            </a:r>
            <a:r>
              <a:rPr lang="en-US" altLang="zh-CN" sz="2400">
                <a:ea typeface="华文细黑" panose="02010600040101010101" pitchFamily="2" charset="-122"/>
              </a:rPr>
              <a:t>”, </a:t>
            </a:r>
            <a:r>
              <a:rPr lang="zh-CN" altLang="en-US" sz="2400">
                <a:ea typeface="华文细黑" panose="02010600040101010101" pitchFamily="2" charset="-122"/>
              </a:rPr>
              <a:t>读作“平行四边形</a:t>
            </a:r>
            <a:r>
              <a:rPr lang="en-US" altLang="zh-CN" sz="2400" i="1">
                <a:ea typeface="华文细黑" panose="02010600040101010101" pitchFamily="2" charset="-122"/>
              </a:rPr>
              <a:t>ABCD</a:t>
            </a:r>
            <a:r>
              <a:rPr lang="en-US" altLang="zh-CN" sz="2400">
                <a:ea typeface="华文细黑" panose="02010600040101010101" pitchFamily="2" charset="-122"/>
              </a:rPr>
              <a:t>”, </a:t>
            </a:r>
            <a:r>
              <a:rPr lang="zh-CN" altLang="en-US" sz="2400">
                <a:ea typeface="华文细黑" panose="02010600040101010101" pitchFamily="2" charset="-122"/>
              </a:rPr>
              <a:t>其中线段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ea typeface="华文细黑" panose="02010600040101010101" pitchFamily="2" charset="-122"/>
              </a:rPr>
              <a:t>AC</a:t>
            </a:r>
            <a:r>
              <a:rPr lang="en-US" altLang="zh-CN" sz="2400">
                <a:ea typeface="华文细黑" panose="02010600040101010101" pitchFamily="2" charset="-122"/>
              </a:rPr>
              <a:t>, </a:t>
            </a:r>
            <a:r>
              <a:rPr lang="en-US" altLang="zh-CN" sz="2400" i="1">
                <a:ea typeface="华文细黑" panose="02010600040101010101" pitchFamily="2" charset="-122"/>
              </a:rPr>
              <a:t>BD</a:t>
            </a:r>
            <a:r>
              <a:rPr lang="zh-CN" altLang="en-US" sz="2400">
                <a:ea typeface="华文细黑" panose="02010600040101010101" pitchFamily="2" charset="-122"/>
              </a:rPr>
              <a:t>称为对角线。</a:t>
            </a:r>
          </a:p>
        </p:txBody>
      </p:sp>
      <p:sp>
        <p:nvSpPr>
          <p:cNvPr id="206878" name="Text Box 30"/>
          <p:cNvSpPr txBox="1">
            <a:spLocks noChangeArrowheads="1"/>
          </p:cNvSpPr>
          <p:nvPr/>
        </p:nvSpPr>
        <p:spPr bwMode="auto">
          <a:xfrm>
            <a:off x="1143000" y="4297363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0">
                <a:ea typeface="华文新魏" panose="02010800040101010101" pitchFamily="2" charset="-122"/>
              </a:rPr>
              <a:t>表示方法</a:t>
            </a:r>
          </a:p>
        </p:txBody>
      </p:sp>
      <p:sp>
        <p:nvSpPr>
          <p:cNvPr id="206879" name="Text Box 31"/>
          <p:cNvSpPr txBox="1">
            <a:spLocks noChangeArrowheads="1"/>
          </p:cNvSpPr>
          <p:nvPr/>
        </p:nvSpPr>
        <p:spPr bwMode="auto">
          <a:xfrm>
            <a:off x="5105400" y="2209800"/>
            <a:ext cx="3429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>
                <a:ea typeface="华文细黑" panose="02010600040101010101" pitchFamily="2" charset="-122"/>
              </a:rPr>
              <a:t>平行四边形不相邻的两个顶点连成的线段叫它的对角线。</a:t>
            </a:r>
            <a:endParaRPr lang="zh-CN" altLang="en-US" sz="2400">
              <a:solidFill>
                <a:srgbClr val="663300"/>
              </a:solidFill>
              <a:ea typeface="华文细黑" panose="02010600040101010101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143250" y="2571750"/>
            <a:ext cx="42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ea typeface="华文细黑" panose="02010600040101010101" pitchFamily="2" charset="-122"/>
              </a:rPr>
              <a:t>O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7" grpId="0" autoUpdateAnimBg="0"/>
      <p:bldP spid="206868" grpId="0" build="p" autoUpdateAnimBg="0"/>
      <p:bldP spid="206869" grpId="0" animBg="1"/>
      <p:bldP spid="206870" grpId="0" animBg="1"/>
      <p:bldP spid="206877" grpId="0" autoUpdateAnimBg="0"/>
      <p:bldP spid="206878" grpId="0" autoUpdateAnimBg="0"/>
      <p:bldP spid="206879" grpId="0" build="p" autoUpdateAnimBg="0" advAuto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lob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446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000125" y="762000"/>
            <a:ext cx="406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FF3300"/>
                </a:solidFill>
              </a:rPr>
              <a:t>平行</a:t>
            </a:r>
            <a:r>
              <a:rPr lang="zh-CN" altLang="en-US" sz="3600">
                <a:solidFill>
                  <a:schemeClr val="hlink"/>
                </a:solidFill>
                <a:ea typeface="华文细黑" panose="02010600040101010101" pitchFamily="2" charset="-122"/>
              </a:rPr>
              <a:t>四边形再认识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000125" y="1643063"/>
            <a:ext cx="7561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ea typeface="华文细黑" panose="02010600040101010101" pitchFamily="2" charset="-122"/>
              </a:rPr>
              <a:t>        观察这个平行四边形，除了 “两组对边分别平行”以外，它的边、角、对角线之间有什么关系吗？</a:t>
            </a:r>
            <a:endParaRPr lang="en-US" altLang="zh-CN" dirty="0">
              <a:solidFill>
                <a:srgbClr val="FF3300"/>
              </a:solidFill>
              <a:ea typeface="华文细黑" panose="02010600040101010101" pitchFamily="2" charset="-122"/>
            </a:endParaRPr>
          </a:p>
        </p:txBody>
      </p:sp>
      <p:pic>
        <p:nvPicPr>
          <p:cNvPr id="922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000375"/>
            <a:ext cx="4000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95475" y="4929188"/>
            <a:ext cx="417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</a:rPr>
              <a:t>平行四边形的对边相等</a:t>
            </a:r>
          </a:p>
        </p:txBody>
      </p:sp>
      <p:sp>
        <p:nvSpPr>
          <p:cNvPr id="3" name="禁止符 2">
            <a:hlinkClick r:id="rId2" action="ppaction://hlinkfile"/>
          </p:cNvPr>
          <p:cNvSpPr/>
          <p:nvPr/>
        </p:nvSpPr>
        <p:spPr bwMode="auto">
          <a:xfrm>
            <a:off x="7215188" y="4786313"/>
            <a:ext cx="1071562" cy="1071562"/>
          </a:xfrm>
          <a:prstGeom prst="noSmok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CN" altLang="en-US"/>
          </a:p>
        </p:txBody>
      </p:sp>
      <p:sp>
        <p:nvSpPr>
          <p:cNvPr id="10244" name="矩形 3"/>
          <p:cNvSpPr>
            <a:spLocks noChangeArrowheads="1"/>
          </p:cNvSpPr>
          <p:nvPr/>
        </p:nvSpPr>
        <p:spPr bwMode="auto">
          <a:xfrm>
            <a:off x="1357313" y="2000250"/>
            <a:ext cx="678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</a:rPr>
              <a:t>平行四边形的边之间有什么关系？</a:t>
            </a:r>
          </a:p>
        </p:txBody>
      </p:sp>
      <p:grpSp>
        <p:nvGrpSpPr>
          <p:cNvPr id="10245" name="组合 11"/>
          <p:cNvGrpSpPr/>
          <p:nvPr/>
        </p:nvGrpSpPr>
        <p:grpSpPr bwMode="auto">
          <a:xfrm>
            <a:off x="1714500" y="2505075"/>
            <a:ext cx="3765550" cy="2138363"/>
            <a:chOff x="714348" y="2395831"/>
            <a:chExt cx="3765070" cy="2137776"/>
          </a:xfrm>
        </p:grpSpPr>
        <p:sp>
          <p:nvSpPr>
            <p:cNvPr id="10246" name="平行四边形 5"/>
            <p:cNvSpPr>
              <a:spLocks noChangeArrowheads="1"/>
            </p:cNvSpPr>
            <p:nvPr/>
          </p:nvSpPr>
          <p:spPr bwMode="auto">
            <a:xfrm>
              <a:off x="1142976" y="2714620"/>
              <a:ext cx="3000396" cy="1428760"/>
            </a:xfrm>
            <a:prstGeom prst="parallelogram">
              <a:avLst>
                <a:gd name="adj" fmla="val 4706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zh-CN" altLang="en-US"/>
            </a:p>
          </p:txBody>
        </p:sp>
        <p:sp>
          <p:nvSpPr>
            <p:cNvPr id="10247" name="矩形 7"/>
            <p:cNvSpPr>
              <a:spLocks noChangeArrowheads="1"/>
            </p:cNvSpPr>
            <p:nvPr/>
          </p:nvSpPr>
          <p:spPr bwMode="auto">
            <a:xfrm>
              <a:off x="1500166" y="2395831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000000"/>
                  </a:solidFill>
                  <a:ea typeface="华文细黑" panose="02010600040101010101" pitchFamily="2" charset="-122"/>
                </a:rPr>
                <a:t>A</a:t>
              </a:r>
              <a:endParaRPr lang="zh-CN" altLang="en-US"/>
            </a:p>
          </p:txBody>
        </p:sp>
        <p:sp>
          <p:nvSpPr>
            <p:cNvPr id="10248" name="矩形 8"/>
            <p:cNvSpPr>
              <a:spLocks noChangeArrowheads="1"/>
            </p:cNvSpPr>
            <p:nvPr/>
          </p:nvSpPr>
          <p:spPr bwMode="auto">
            <a:xfrm>
              <a:off x="714348" y="3929066"/>
              <a:ext cx="5437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000000"/>
                  </a:solidFill>
                  <a:ea typeface="华文细黑" panose="02010600040101010101" pitchFamily="2" charset="-122"/>
                </a:rPr>
                <a:t> B </a:t>
              </a:r>
              <a:endParaRPr lang="zh-CN" altLang="en-US"/>
            </a:p>
          </p:txBody>
        </p:sp>
        <p:sp>
          <p:nvSpPr>
            <p:cNvPr id="10249" name="矩形 9"/>
            <p:cNvSpPr>
              <a:spLocks noChangeArrowheads="1"/>
            </p:cNvSpPr>
            <p:nvPr/>
          </p:nvSpPr>
          <p:spPr bwMode="auto">
            <a:xfrm>
              <a:off x="3214678" y="4071942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000000"/>
                  </a:solidFill>
                  <a:ea typeface="华文细黑" panose="02010600040101010101" pitchFamily="2" charset="-122"/>
                </a:rPr>
                <a:t>C</a:t>
              </a:r>
              <a:endParaRPr lang="zh-CN" altLang="en-US"/>
            </a:p>
          </p:txBody>
        </p:sp>
        <p:sp>
          <p:nvSpPr>
            <p:cNvPr id="10250" name="矩形 10"/>
            <p:cNvSpPr>
              <a:spLocks noChangeArrowheads="1"/>
            </p:cNvSpPr>
            <p:nvPr/>
          </p:nvSpPr>
          <p:spPr bwMode="auto">
            <a:xfrm>
              <a:off x="4071934" y="2500306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000000"/>
                  </a:solidFill>
                  <a:ea typeface="华文细黑" panose="02010600040101010101" pitchFamily="2" charset="-122"/>
                </a:rPr>
                <a:t>D</a:t>
              </a:r>
              <a:endParaRPr lang="zh-CN" altLang="en-US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4500563" y="2928938"/>
            <a:ext cx="41036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</a:rPr>
              <a:t>平行四边形的对角相等</a:t>
            </a:r>
          </a:p>
        </p:txBody>
      </p:sp>
      <p:grpSp>
        <p:nvGrpSpPr>
          <p:cNvPr id="11267" name="组合 11"/>
          <p:cNvGrpSpPr/>
          <p:nvPr/>
        </p:nvGrpSpPr>
        <p:grpSpPr bwMode="auto">
          <a:xfrm>
            <a:off x="642938" y="2647950"/>
            <a:ext cx="3765550" cy="2138363"/>
            <a:chOff x="714348" y="2395831"/>
            <a:chExt cx="3765070" cy="2137776"/>
          </a:xfrm>
        </p:grpSpPr>
        <p:sp>
          <p:nvSpPr>
            <p:cNvPr id="11270" name="平行四边形 5"/>
            <p:cNvSpPr>
              <a:spLocks noChangeArrowheads="1"/>
            </p:cNvSpPr>
            <p:nvPr/>
          </p:nvSpPr>
          <p:spPr bwMode="auto">
            <a:xfrm>
              <a:off x="1142976" y="2714620"/>
              <a:ext cx="3000396" cy="1428760"/>
            </a:xfrm>
            <a:prstGeom prst="parallelogram">
              <a:avLst>
                <a:gd name="adj" fmla="val 4706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zh-CN" altLang="en-US"/>
            </a:p>
          </p:txBody>
        </p:sp>
        <p:sp>
          <p:nvSpPr>
            <p:cNvPr id="11271" name="矩形 7"/>
            <p:cNvSpPr>
              <a:spLocks noChangeArrowheads="1"/>
            </p:cNvSpPr>
            <p:nvPr/>
          </p:nvSpPr>
          <p:spPr bwMode="auto">
            <a:xfrm>
              <a:off x="1500166" y="2395831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000000"/>
                  </a:solidFill>
                  <a:ea typeface="华文细黑" panose="02010600040101010101" pitchFamily="2" charset="-122"/>
                </a:rPr>
                <a:t>A</a:t>
              </a:r>
              <a:endParaRPr lang="zh-CN" altLang="en-US"/>
            </a:p>
          </p:txBody>
        </p:sp>
        <p:sp>
          <p:nvSpPr>
            <p:cNvPr id="11272" name="矩形 8"/>
            <p:cNvSpPr>
              <a:spLocks noChangeArrowheads="1"/>
            </p:cNvSpPr>
            <p:nvPr/>
          </p:nvSpPr>
          <p:spPr bwMode="auto">
            <a:xfrm>
              <a:off x="714348" y="3929066"/>
              <a:ext cx="5437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000000"/>
                  </a:solidFill>
                  <a:ea typeface="华文细黑" panose="02010600040101010101" pitchFamily="2" charset="-122"/>
                </a:rPr>
                <a:t> B </a:t>
              </a:r>
              <a:endParaRPr lang="zh-CN" altLang="en-US"/>
            </a:p>
          </p:txBody>
        </p:sp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3214678" y="4071942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000000"/>
                  </a:solidFill>
                  <a:ea typeface="华文细黑" panose="02010600040101010101" pitchFamily="2" charset="-122"/>
                </a:rPr>
                <a:t>C</a:t>
              </a:r>
              <a:endParaRPr lang="zh-CN" altLang="en-US"/>
            </a:p>
          </p:txBody>
        </p:sp>
        <p:sp>
          <p:nvSpPr>
            <p:cNvPr id="11274" name="矩形 10"/>
            <p:cNvSpPr>
              <a:spLocks noChangeArrowheads="1"/>
            </p:cNvSpPr>
            <p:nvPr/>
          </p:nvSpPr>
          <p:spPr bwMode="auto">
            <a:xfrm>
              <a:off x="4071934" y="2500306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000000"/>
                  </a:solidFill>
                  <a:ea typeface="华文细黑" panose="02010600040101010101" pitchFamily="2" charset="-122"/>
                </a:rPr>
                <a:t>D</a:t>
              </a:r>
              <a:endParaRPr lang="zh-CN" altLang="en-US"/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572000" y="3000375"/>
            <a:ext cx="428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</a:rPr>
              <a:t>平行四边形的邻角互补</a:t>
            </a:r>
          </a:p>
        </p:txBody>
      </p:sp>
      <p:sp>
        <p:nvSpPr>
          <p:cNvPr id="11269" name="矩形 10"/>
          <p:cNvSpPr>
            <a:spLocks noChangeArrowheads="1"/>
          </p:cNvSpPr>
          <p:nvPr/>
        </p:nvSpPr>
        <p:spPr bwMode="auto">
          <a:xfrm>
            <a:off x="1692275" y="2128837"/>
            <a:ext cx="6510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</a:rPr>
              <a:t>平行四边形的角之间有什么关系？</a:t>
            </a:r>
            <a:endParaRPr lang="zh-CN" alt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/>
        </p:nvGrpSpPr>
        <p:grpSpPr bwMode="auto">
          <a:xfrm>
            <a:off x="1476375" y="1325563"/>
            <a:ext cx="5522913" cy="3405187"/>
            <a:chOff x="1292" y="-380"/>
            <a:chExt cx="3479" cy="2145"/>
          </a:xfrm>
        </p:grpSpPr>
        <p:sp>
          <p:nvSpPr>
            <p:cNvPr id="12309" name="Text Box 3"/>
            <p:cNvSpPr txBox="1">
              <a:spLocks noChangeArrowheads="1"/>
            </p:cNvSpPr>
            <p:nvPr/>
          </p:nvSpPr>
          <p:spPr bwMode="auto">
            <a:xfrm>
              <a:off x="2835" y="618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1800" b="0">
                  <a:solidFill>
                    <a:srgbClr val="990000"/>
                  </a:solidFill>
                  <a:latin typeface="Arial" panose="020B0604020202020204" pitchFamily="34" charset="0"/>
                </a:rPr>
                <a:t>●</a:t>
              </a:r>
            </a:p>
          </p:txBody>
        </p:sp>
        <p:grpSp>
          <p:nvGrpSpPr>
            <p:cNvPr id="12310" name="Group 4"/>
            <p:cNvGrpSpPr/>
            <p:nvPr/>
          </p:nvGrpSpPr>
          <p:grpSpPr bwMode="auto">
            <a:xfrm>
              <a:off x="1292" y="-380"/>
              <a:ext cx="3479" cy="2145"/>
              <a:chOff x="1202" y="1117"/>
              <a:chExt cx="3479" cy="2145"/>
            </a:xfrm>
          </p:grpSpPr>
          <p:sp>
            <p:nvSpPr>
              <p:cNvPr id="12311" name="AutoShape 5"/>
              <p:cNvSpPr>
                <a:spLocks noChangeArrowheads="1"/>
              </p:cNvSpPr>
              <p:nvPr/>
            </p:nvSpPr>
            <p:spPr bwMode="auto">
              <a:xfrm>
                <a:off x="1338" y="1550"/>
                <a:ext cx="3084" cy="1361"/>
              </a:xfrm>
              <a:prstGeom prst="parallelogram">
                <a:avLst>
                  <a:gd name="adj" fmla="val 56650"/>
                </a:avLst>
              </a:prstGeom>
              <a:solidFill>
                <a:schemeClr val="accent1">
                  <a:alpha val="0"/>
                </a:schemeClr>
              </a:solidFill>
              <a:ln w="63500">
                <a:solidFill>
                  <a:srgbClr val="800000"/>
                </a:solidFill>
                <a:miter lim="800000"/>
              </a:ln>
            </p:spPr>
            <p:txBody>
              <a:bodyPr wrap="none" anchor="ctr"/>
              <a:lstStyle/>
              <a:p>
                <a:endParaRPr kumimoji="0" lang="zh-CN" alt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12312" name="Line 6"/>
              <p:cNvSpPr>
                <a:spLocks noChangeShapeType="1"/>
              </p:cNvSpPr>
              <p:nvPr/>
            </p:nvSpPr>
            <p:spPr bwMode="auto">
              <a:xfrm>
                <a:off x="2109" y="1550"/>
                <a:ext cx="1542" cy="1361"/>
              </a:xfrm>
              <a:prstGeom prst="line">
                <a:avLst/>
              </a:prstGeom>
              <a:noFill/>
              <a:ln w="50800">
                <a:solidFill>
                  <a:srgbClr val="80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3" name="Line 7"/>
              <p:cNvSpPr>
                <a:spLocks noChangeShapeType="1"/>
              </p:cNvSpPr>
              <p:nvPr/>
            </p:nvSpPr>
            <p:spPr bwMode="auto">
              <a:xfrm flipH="1">
                <a:off x="1338" y="1550"/>
                <a:ext cx="3085" cy="1360"/>
              </a:xfrm>
              <a:prstGeom prst="line">
                <a:avLst/>
              </a:prstGeom>
              <a:noFill/>
              <a:ln w="50800">
                <a:solidFill>
                  <a:srgbClr val="80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4" name="Text Box 8"/>
              <p:cNvSpPr txBox="1">
                <a:spLocks noChangeArrowheads="1"/>
              </p:cNvSpPr>
              <p:nvPr/>
            </p:nvSpPr>
            <p:spPr bwMode="auto">
              <a:xfrm>
                <a:off x="2019" y="1117"/>
                <a:ext cx="45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US" altLang="zh-CN" sz="4000">
                    <a:solidFill>
                      <a:srgbClr val="99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</a:p>
            </p:txBody>
          </p:sp>
          <p:sp>
            <p:nvSpPr>
              <p:cNvPr id="12315" name="Text Box 9"/>
              <p:cNvSpPr txBox="1">
                <a:spLocks noChangeArrowheads="1"/>
              </p:cNvSpPr>
              <p:nvPr/>
            </p:nvSpPr>
            <p:spPr bwMode="auto">
              <a:xfrm>
                <a:off x="4228" y="1142"/>
                <a:ext cx="45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US" altLang="zh-CN" sz="4000">
                    <a:solidFill>
                      <a:srgbClr val="99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D</a:t>
                </a:r>
              </a:p>
            </p:txBody>
          </p:sp>
          <p:sp>
            <p:nvSpPr>
              <p:cNvPr id="12316" name="Text Box 10"/>
              <p:cNvSpPr txBox="1">
                <a:spLocks noChangeArrowheads="1"/>
              </p:cNvSpPr>
              <p:nvPr/>
            </p:nvSpPr>
            <p:spPr bwMode="auto">
              <a:xfrm>
                <a:off x="2769" y="1777"/>
                <a:ext cx="45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US" altLang="zh-CN" sz="4000">
                    <a:solidFill>
                      <a:srgbClr val="99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O</a:t>
                </a:r>
              </a:p>
            </p:txBody>
          </p:sp>
          <p:sp>
            <p:nvSpPr>
              <p:cNvPr id="12317" name="Text Box 11"/>
              <p:cNvSpPr txBox="1">
                <a:spLocks noChangeArrowheads="1"/>
              </p:cNvSpPr>
              <p:nvPr/>
            </p:nvSpPr>
            <p:spPr bwMode="auto">
              <a:xfrm>
                <a:off x="3436" y="2817"/>
                <a:ext cx="45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US" altLang="zh-CN" sz="4000">
                    <a:solidFill>
                      <a:srgbClr val="99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</a:p>
            </p:txBody>
          </p:sp>
          <p:sp>
            <p:nvSpPr>
              <p:cNvPr id="12318" name="Text Box 12"/>
              <p:cNvSpPr txBox="1">
                <a:spLocks noChangeArrowheads="1"/>
              </p:cNvSpPr>
              <p:nvPr/>
            </p:nvSpPr>
            <p:spPr bwMode="auto">
              <a:xfrm>
                <a:off x="1202" y="2820"/>
                <a:ext cx="45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US" altLang="zh-CN" sz="4000">
                    <a:solidFill>
                      <a:srgbClr val="99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</a:p>
            </p:txBody>
          </p:sp>
        </p:grpSp>
      </p:grpSp>
      <p:sp>
        <p:nvSpPr>
          <p:cNvPr id="165901" name="Line 13"/>
          <p:cNvSpPr>
            <a:spLocks noChangeShapeType="1"/>
          </p:cNvSpPr>
          <p:nvPr/>
        </p:nvSpPr>
        <p:spPr bwMode="auto">
          <a:xfrm>
            <a:off x="2905125" y="1974850"/>
            <a:ext cx="2447925" cy="2160588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 flipH="1">
            <a:off x="1690688" y="1984375"/>
            <a:ext cx="4897437" cy="2159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5903" name="AutoShape 15"/>
          <p:cNvSpPr>
            <a:spLocks noChangeArrowheads="1"/>
          </p:cNvSpPr>
          <p:nvPr/>
        </p:nvSpPr>
        <p:spPr bwMode="auto">
          <a:xfrm>
            <a:off x="1692275" y="2025650"/>
            <a:ext cx="4895850" cy="2160588"/>
          </a:xfrm>
          <a:prstGeom prst="parallelogram">
            <a:avLst>
              <a:gd name="adj" fmla="val 56650"/>
            </a:avLst>
          </a:prstGeom>
          <a:solidFill>
            <a:schemeClr val="accent1">
              <a:alpha val="0"/>
            </a:schemeClr>
          </a:solidFill>
          <a:ln w="635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kumimoji="0" lang="zh-CN" altLang="en-US" sz="3200">
              <a:latin typeface="Arial" panose="020B0604020202020204" pitchFamily="34" charset="0"/>
            </a:endParaRPr>
          </a:p>
        </p:txBody>
      </p:sp>
      <p:grpSp>
        <p:nvGrpSpPr>
          <p:cNvPr id="4" name="Group 16"/>
          <p:cNvGrpSpPr/>
          <p:nvPr/>
        </p:nvGrpSpPr>
        <p:grpSpPr bwMode="auto">
          <a:xfrm>
            <a:off x="1476375" y="1341438"/>
            <a:ext cx="5462588" cy="3365500"/>
            <a:chOff x="930" y="1052"/>
            <a:chExt cx="3441" cy="2120"/>
          </a:xfrm>
        </p:grpSpPr>
        <p:sp>
          <p:nvSpPr>
            <p:cNvPr id="12307" name="Text Box 17"/>
            <p:cNvSpPr txBox="1">
              <a:spLocks noChangeArrowheads="1"/>
            </p:cNvSpPr>
            <p:nvPr/>
          </p:nvSpPr>
          <p:spPr bwMode="auto">
            <a:xfrm>
              <a:off x="3962" y="1052"/>
              <a:ext cx="40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4000"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</a:p>
          </p:txBody>
        </p:sp>
        <p:sp>
          <p:nvSpPr>
            <p:cNvPr id="12308" name="Text Box 18"/>
            <p:cNvSpPr txBox="1">
              <a:spLocks noChangeArrowheads="1"/>
            </p:cNvSpPr>
            <p:nvPr/>
          </p:nvSpPr>
          <p:spPr bwMode="auto">
            <a:xfrm>
              <a:off x="930" y="2730"/>
              <a:ext cx="40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4000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</p:grpSp>
      <p:grpSp>
        <p:nvGrpSpPr>
          <p:cNvPr id="5" name="Group 19"/>
          <p:cNvGrpSpPr/>
          <p:nvPr/>
        </p:nvGrpSpPr>
        <p:grpSpPr bwMode="auto">
          <a:xfrm>
            <a:off x="2782888" y="1341438"/>
            <a:ext cx="2890837" cy="3397250"/>
            <a:chOff x="1753" y="1019"/>
            <a:chExt cx="1821" cy="2140"/>
          </a:xfrm>
        </p:grpSpPr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2498" y="1687"/>
              <a:ext cx="40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4000">
                  <a:latin typeface="黑体" panose="02010609060101010101" pitchFamily="49" charset="-122"/>
                  <a:ea typeface="黑体" panose="02010609060101010101" pitchFamily="49" charset="-122"/>
                </a:rPr>
                <a:t>O</a:t>
              </a:r>
            </a:p>
          </p:txBody>
        </p:sp>
        <p:sp>
          <p:nvSpPr>
            <p:cNvPr id="12305" name="Text Box 21"/>
            <p:cNvSpPr txBox="1">
              <a:spLocks noChangeArrowheads="1"/>
            </p:cNvSpPr>
            <p:nvPr/>
          </p:nvSpPr>
          <p:spPr bwMode="auto">
            <a:xfrm>
              <a:off x="3165" y="2717"/>
              <a:ext cx="40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4000"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  <p:sp>
          <p:nvSpPr>
            <p:cNvPr id="12306" name="Text Box 22"/>
            <p:cNvSpPr txBox="1">
              <a:spLocks noChangeArrowheads="1"/>
            </p:cNvSpPr>
            <p:nvPr/>
          </p:nvSpPr>
          <p:spPr bwMode="auto">
            <a:xfrm>
              <a:off x="1753" y="1019"/>
              <a:ext cx="40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4000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</p:grpSp>
      <p:sp>
        <p:nvSpPr>
          <p:cNvPr id="165911" name="WordArt 23"/>
          <p:cNvSpPr>
            <a:spLocks noChangeArrowheads="1" noChangeShapeType="1" noTextEdit="1"/>
          </p:cNvSpPr>
          <p:nvPr/>
        </p:nvSpPr>
        <p:spPr bwMode="auto">
          <a:xfrm>
            <a:off x="250825" y="750888"/>
            <a:ext cx="21605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做一做</a:t>
            </a:r>
          </a:p>
        </p:txBody>
      </p:sp>
      <p:grpSp>
        <p:nvGrpSpPr>
          <p:cNvPr id="6" name="Group 30"/>
          <p:cNvGrpSpPr/>
          <p:nvPr/>
        </p:nvGrpSpPr>
        <p:grpSpPr bwMode="auto">
          <a:xfrm>
            <a:off x="323850" y="4652963"/>
            <a:ext cx="8353425" cy="1373187"/>
            <a:chOff x="249" y="3067"/>
            <a:chExt cx="5262" cy="865"/>
          </a:xfrm>
        </p:grpSpPr>
        <p:sp>
          <p:nvSpPr>
            <p:cNvPr id="12301" name="Text Box 24"/>
            <p:cNvSpPr txBox="1">
              <a:spLocks noChangeArrowheads="1"/>
            </p:cNvSpPr>
            <p:nvPr/>
          </p:nvSpPr>
          <p:spPr bwMode="auto">
            <a:xfrm>
              <a:off x="249" y="3067"/>
              <a:ext cx="526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1800" b="0">
                  <a:latin typeface="Arial" panose="020B0604020202020204" pitchFamily="34" charset="0"/>
                </a:rPr>
                <a:t>          </a:t>
              </a:r>
              <a:r>
                <a:rPr kumimoji="0" lang="en-US" altLang="zh-CN">
                  <a:latin typeface="Arial" panose="020B0604020202020204" pitchFamily="34" charset="0"/>
                </a:rPr>
                <a:t>ABCD</a:t>
              </a:r>
              <a:r>
                <a:rPr kumimoji="0" lang="zh-CN" altLang="en-US">
                  <a:latin typeface="Arial" panose="020B0604020202020204" pitchFamily="34" charset="0"/>
                </a:rPr>
                <a:t>绕它的中心</a:t>
              </a:r>
              <a:r>
                <a:rPr kumimoji="0" lang="en-US" altLang="zh-CN">
                  <a:latin typeface="Arial" panose="020B0604020202020204" pitchFamily="34" charset="0"/>
                </a:rPr>
                <a:t>O</a:t>
              </a:r>
              <a:r>
                <a:rPr kumimoji="0" lang="zh-CN" altLang="en-US">
                  <a:latin typeface="Arial" panose="020B0604020202020204" pitchFamily="34" charset="0"/>
                </a:rPr>
                <a:t>旋转</a:t>
              </a:r>
              <a:r>
                <a:rPr kumimoji="0" lang="en-US" altLang="zh-CN">
                  <a:latin typeface="Arial" panose="020B0604020202020204" pitchFamily="34" charset="0"/>
                </a:rPr>
                <a:t>180°</a:t>
              </a:r>
              <a:r>
                <a:rPr kumimoji="0" lang="zh-CN" altLang="en-US">
                  <a:latin typeface="Arial" panose="020B0604020202020204" pitchFamily="34" charset="0"/>
                </a:rPr>
                <a:t>后与自身重合，这时我们说       </a:t>
              </a:r>
              <a:r>
                <a:rPr kumimoji="0" lang="en-US" altLang="zh-CN">
                  <a:latin typeface="Arial" panose="020B0604020202020204" pitchFamily="34" charset="0"/>
                </a:rPr>
                <a:t>ABCD</a:t>
              </a:r>
              <a:r>
                <a:rPr kumimoji="0" lang="zh-CN" altLang="en-US">
                  <a:latin typeface="Arial" panose="020B0604020202020204" pitchFamily="34" charset="0"/>
                </a:rPr>
                <a:t>是</a:t>
              </a:r>
              <a:r>
                <a:rPr kumimoji="0" lang="zh-CN" altLang="en-US">
                  <a:solidFill>
                    <a:srgbClr val="A50021"/>
                  </a:solidFill>
                  <a:latin typeface="Arial" panose="020B0604020202020204" pitchFamily="34" charset="0"/>
                </a:rPr>
                <a:t>中心对称图形</a:t>
              </a:r>
              <a:r>
                <a:rPr kumimoji="0" lang="zh-CN" altLang="en-US">
                  <a:latin typeface="Arial" panose="020B0604020202020204" pitchFamily="34" charset="0"/>
                </a:rPr>
                <a:t>，点</a:t>
              </a:r>
              <a:r>
                <a:rPr kumimoji="0" lang="en-US" altLang="zh-CN">
                  <a:latin typeface="Arial" panose="020B0604020202020204" pitchFamily="34" charset="0"/>
                </a:rPr>
                <a:t>O</a:t>
              </a:r>
              <a:r>
                <a:rPr kumimoji="0" lang="zh-CN" altLang="en-US">
                  <a:latin typeface="Arial" panose="020B0604020202020204" pitchFamily="34" charset="0"/>
                </a:rPr>
                <a:t>叫</a:t>
              </a:r>
              <a:r>
                <a:rPr kumimoji="0" lang="zh-CN" altLang="en-US">
                  <a:solidFill>
                    <a:srgbClr val="A50021"/>
                  </a:solidFill>
                  <a:latin typeface="Arial" panose="020B0604020202020204" pitchFamily="34" charset="0"/>
                </a:rPr>
                <a:t>对称中心</a:t>
              </a:r>
              <a:r>
                <a:rPr kumimoji="0" lang="zh-CN" altLang="en-US">
                  <a:latin typeface="Arial" panose="020B0604020202020204" pitchFamily="34" charset="0"/>
                </a:rPr>
                <a:t>。</a:t>
              </a:r>
              <a:r>
                <a:rPr kumimoji="0" lang="zh-CN" altLang="en-US" b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2302" name="AutoShape 25"/>
            <p:cNvSpPr>
              <a:spLocks noChangeArrowheads="1"/>
            </p:cNvSpPr>
            <p:nvPr/>
          </p:nvSpPr>
          <p:spPr bwMode="auto">
            <a:xfrm>
              <a:off x="431" y="3203"/>
              <a:ext cx="273" cy="91"/>
            </a:xfrm>
            <a:prstGeom prst="parallelogram">
              <a:avLst>
                <a:gd name="adj" fmla="val 7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kumimoji="0" lang="zh-CN" altLang="en-US" sz="3200">
                <a:latin typeface="Arial" panose="020B0604020202020204" pitchFamily="34" charset="0"/>
              </a:endParaRPr>
            </a:p>
          </p:txBody>
        </p:sp>
        <p:sp>
          <p:nvSpPr>
            <p:cNvPr id="12303" name="AutoShape 26"/>
            <p:cNvSpPr>
              <a:spLocks noChangeArrowheads="1"/>
            </p:cNvSpPr>
            <p:nvPr/>
          </p:nvSpPr>
          <p:spPr bwMode="auto">
            <a:xfrm>
              <a:off x="1519" y="3475"/>
              <a:ext cx="273" cy="91"/>
            </a:xfrm>
            <a:prstGeom prst="parallelogram">
              <a:avLst>
                <a:gd name="adj" fmla="val 7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kumimoji="0" lang="zh-CN" altLang="en-US" sz="3200">
                <a:latin typeface="Arial" panose="020B0604020202020204" pitchFamily="34" charset="0"/>
              </a:endParaRPr>
            </a:p>
          </p:txBody>
        </p:sp>
      </p:grpSp>
      <p:sp>
        <p:nvSpPr>
          <p:cNvPr id="28" name="灯片编号占位符 27"/>
          <p:cNvSpPr txBox="1">
            <a:spLocks noGrp="1"/>
          </p:cNvSpPr>
          <p:nvPr/>
        </p:nvSpPr>
        <p:spPr bwMode="auto">
          <a:xfrm>
            <a:off x="6553200" y="592455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r">
              <a:defRPr/>
            </a:pPr>
            <a:fld id="{73505AF9-C68B-4BC8-B1B0-770CD708712E}" type="slidenum">
              <a:rPr kumimoji="0" lang="en-US" altLang="zh-CN" sz="1400" b="0">
                <a:latin typeface="+mn-lt"/>
              </a:rPr>
              <a:t>9</a:t>
            </a:fld>
            <a:endParaRPr kumimoji="0" lang="en-US" altLang="zh-CN" sz="1400" b="0">
              <a:latin typeface="+mn-lt"/>
            </a:endParaRPr>
          </a:p>
        </p:txBody>
      </p:sp>
      <p:sp>
        <p:nvSpPr>
          <p:cNvPr id="12299" name="页脚占位符 28"/>
          <p:cNvSpPr txBox="1">
            <a:spLocks noGrp="1"/>
          </p:cNvSpPr>
          <p:nvPr/>
        </p:nvSpPr>
        <p:spPr bwMode="auto">
          <a:xfrm>
            <a:off x="3124200" y="59245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0" lang="en-US" altLang="zh-CN" sz="1400" b="0"/>
          </a:p>
        </p:txBody>
      </p:sp>
      <p:sp>
        <p:nvSpPr>
          <p:cNvPr id="12300" name="矩形 30"/>
          <p:cNvSpPr>
            <a:spLocks noChangeArrowheads="1"/>
          </p:cNvSpPr>
          <p:nvPr/>
        </p:nvSpPr>
        <p:spPr bwMode="auto">
          <a:xfrm>
            <a:off x="3429000" y="785813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</a:rPr>
              <a:t>平行四边形是否具有对称性？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50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5000" fill="hold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" dur="5000" fill="hold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1" grpId="0" animBg="1"/>
      <p:bldP spid="165901" grpId="1" animBg="1"/>
      <p:bldP spid="165902" grpId="0" animBg="1"/>
      <p:bldP spid="165902" grpId="1" animBg="1"/>
      <p:bldP spid="165903" grpId="0" animBg="1"/>
      <p:bldP spid="165903" grpId="1" animBg="1"/>
      <p:bldP spid="165911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lend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全屏显示(4:3)</PresentationFormat>
  <Paragraphs>129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黑体</vt:lpstr>
      <vt:lpstr>华文行楷</vt:lpstr>
      <vt:lpstr>华文细黑</vt:lpstr>
      <vt:lpstr>华文新魏</vt:lpstr>
      <vt:lpstr>宋体</vt:lpstr>
      <vt:lpstr>微软雅黑</vt:lpstr>
      <vt:lpstr>Arial</vt:lpstr>
      <vt:lpstr>Tahoma</vt:lpstr>
      <vt:lpstr>Times New Roman</vt:lpstr>
      <vt:lpstr>Wingdings</vt:lpstr>
      <vt:lpstr>WWW.2PPT.COM
</vt:lpstr>
      <vt:lpstr>位图图像</vt:lpstr>
      <vt:lpstr>BMP 图象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2022-01-07T08:34:58Z</dcterms:created>
  <dcterms:modified xsi:type="dcterms:W3CDTF">2023-01-16T14:36:07Z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B9C58B32B050492DB58031A4F65426CA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